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3" r:id="rId4"/>
    <p:sldId id="277" r:id="rId5"/>
    <p:sldId id="278" r:id="rId6"/>
    <p:sldId id="279" r:id="rId7"/>
    <p:sldId id="281" r:id="rId8"/>
    <p:sldId id="280" r:id="rId9"/>
    <p:sldId id="259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135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030B5-A14C-4418-88ED-DB6DBFBE7D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B06CBB-EFBE-4C54-908D-8F10BB93D17B}">
      <dgm:prSet/>
      <dgm:spPr/>
      <dgm:t>
        <a:bodyPr/>
        <a:lstStyle/>
        <a:p>
          <a:r>
            <a:rPr lang="en-US"/>
            <a:t>Science – creating new values – disruption of existing values – ideally, breakthroughs and innovations should occur more frequently</a:t>
          </a:r>
          <a:br>
            <a:rPr lang="hr-HR"/>
          </a:br>
          <a:endParaRPr lang="en-US"/>
        </a:p>
      </dgm:t>
    </dgm:pt>
    <dgm:pt modelId="{9EA53347-BCA5-4745-88B1-6C404BD1AB3F}" type="parTrans" cxnId="{77E701E1-4D7D-47E4-BAFE-E8FDBF90FF27}">
      <dgm:prSet/>
      <dgm:spPr/>
      <dgm:t>
        <a:bodyPr/>
        <a:lstStyle/>
        <a:p>
          <a:endParaRPr lang="en-US"/>
        </a:p>
      </dgm:t>
    </dgm:pt>
    <dgm:pt modelId="{85C5EB59-6824-4783-A30D-E4197A3104F5}" type="sibTrans" cxnId="{77E701E1-4D7D-47E4-BAFE-E8FDBF90FF27}">
      <dgm:prSet/>
      <dgm:spPr/>
      <dgm:t>
        <a:bodyPr/>
        <a:lstStyle/>
        <a:p>
          <a:endParaRPr lang="en-US"/>
        </a:p>
      </dgm:t>
    </dgm:pt>
    <dgm:pt modelId="{6AF8A8B4-94A6-447F-9A5F-92EDF850B491}">
      <dgm:prSet/>
      <dgm:spPr/>
      <dgm:t>
        <a:bodyPr/>
        <a:lstStyle/>
        <a:p>
          <a:r>
            <a:rPr lang="en-US" dirty="0"/>
            <a:t>Evaluation of scientists’ work: old and </a:t>
          </a:r>
          <a:r>
            <a:rPr lang="en-US" dirty="0" err="1"/>
            <a:t>antiqated</a:t>
          </a:r>
          <a:r>
            <a:rPr lang="en-US" dirty="0"/>
            <a:t> system – new system</a:t>
          </a:r>
          <a:r>
            <a:rPr lang="hr-HR" dirty="0"/>
            <a:t>(s)</a:t>
          </a:r>
          <a:r>
            <a:rPr lang="en-US" dirty="0"/>
            <a:t> (in development) – more oriented towards impacts of science on society</a:t>
          </a:r>
          <a:br>
            <a:rPr lang="hr-HR" dirty="0"/>
          </a:br>
          <a:endParaRPr lang="en-US" dirty="0"/>
        </a:p>
      </dgm:t>
    </dgm:pt>
    <dgm:pt modelId="{4F44F767-0E20-4180-84CD-8DB8F1E3EA3E}" type="parTrans" cxnId="{B462FB2B-5D33-43C4-8845-993C9C1278F3}">
      <dgm:prSet/>
      <dgm:spPr/>
      <dgm:t>
        <a:bodyPr/>
        <a:lstStyle/>
        <a:p>
          <a:endParaRPr lang="en-US"/>
        </a:p>
      </dgm:t>
    </dgm:pt>
    <dgm:pt modelId="{09059345-B417-4A7D-B33D-1B58321F2D53}" type="sibTrans" cxnId="{B462FB2B-5D33-43C4-8845-993C9C1278F3}">
      <dgm:prSet/>
      <dgm:spPr/>
      <dgm:t>
        <a:bodyPr/>
        <a:lstStyle/>
        <a:p>
          <a:endParaRPr lang="en-US"/>
        </a:p>
      </dgm:t>
    </dgm:pt>
    <dgm:pt modelId="{9557A8C0-D003-4182-BF56-DA15790C4CC3}">
      <dgm:prSet/>
      <dgm:spPr/>
      <dgm:t>
        <a:bodyPr/>
        <a:lstStyle/>
        <a:p>
          <a:r>
            <a:rPr lang="en-US" dirty="0"/>
            <a:t>Incentives for scientists to perform better</a:t>
          </a:r>
          <a:r>
            <a:rPr lang="hr-HR" dirty="0"/>
            <a:t> (</a:t>
          </a:r>
          <a:r>
            <a:rPr lang="hr-HR" dirty="0" err="1"/>
            <a:t>mostly</a:t>
          </a:r>
          <a:r>
            <a:rPr lang="hr-HR" dirty="0"/>
            <a:t> </a:t>
          </a:r>
          <a:r>
            <a:rPr lang="hr-HR" dirty="0" err="1"/>
            <a:t>in</a:t>
          </a:r>
          <a:r>
            <a:rPr lang="hr-HR" dirty="0"/>
            <a:t> </a:t>
          </a:r>
          <a:r>
            <a:rPr lang="hr-HR" dirty="0" err="1"/>
            <a:t>the</a:t>
          </a:r>
          <a:r>
            <a:rPr lang="hr-HR" dirty="0"/>
            <a:t> </a:t>
          </a:r>
          <a:r>
            <a:rPr lang="hr-HR" dirty="0" err="1"/>
            <a:t>domain</a:t>
          </a:r>
          <a:r>
            <a:rPr lang="hr-HR" dirty="0"/>
            <a:t> </a:t>
          </a:r>
          <a:r>
            <a:rPr lang="hr-HR" dirty="0" err="1"/>
            <a:t>of</a:t>
          </a:r>
          <a:r>
            <a:rPr lang="hr-HR" dirty="0"/>
            <a:t> </a:t>
          </a:r>
          <a:r>
            <a:rPr lang="hr-HR" dirty="0" err="1"/>
            <a:t>publishing</a:t>
          </a:r>
          <a:r>
            <a:rPr lang="hr-HR" dirty="0"/>
            <a:t>)</a:t>
          </a:r>
          <a:endParaRPr lang="en-US" dirty="0"/>
        </a:p>
      </dgm:t>
    </dgm:pt>
    <dgm:pt modelId="{D5B8A3A3-A6B1-410B-B660-A371C6F5EDE9}" type="parTrans" cxnId="{16FB5349-3B2D-4FA6-9274-2B4F4C491791}">
      <dgm:prSet/>
      <dgm:spPr/>
      <dgm:t>
        <a:bodyPr/>
        <a:lstStyle/>
        <a:p>
          <a:endParaRPr lang="en-US"/>
        </a:p>
      </dgm:t>
    </dgm:pt>
    <dgm:pt modelId="{FD6070B7-67D4-446C-9C8A-474F11FABBF0}" type="sibTrans" cxnId="{16FB5349-3B2D-4FA6-9274-2B4F4C491791}">
      <dgm:prSet/>
      <dgm:spPr/>
      <dgm:t>
        <a:bodyPr/>
        <a:lstStyle/>
        <a:p>
          <a:endParaRPr lang="en-US"/>
        </a:p>
      </dgm:t>
    </dgm:pt>
    <dgm:pt modelId="{9144FEC0-3BE3-436D-8320-67BB5A560978}" type="pres">
      <dgm:prSet presAssocID="{B9F030B5-A14C-4418-88ED-DB6DBFBE7D9B}" presName="root" presStyleCnt="0">
        <dgm:presLayoutVars>
          <dgm:dir/>
          <dgm:resizeHandles val="exact"/>
        </dgm:presLayoutVars>
      </dgm:prSet>
      <dgm:spPr/>
    </dgm:pt>
    <dgm:pt modelId="{65097C67-0D61-4F07-A3EE-0A0089F8EE00}" type="pres">
      <dgm:prSet presAssocID="{2BB06CBB-EFBE-4C54-908D-8F10BB93D17B}" presName="compNode" presStyleCnt="0"/>
      <dgm:spPr/>
    </dgm:pt>
    <dgm:pt modelId="{42DE7B4C-C53C-4111-B396-B1EDF96DC17F}" type="pres">
      <dgm:prSet presAssocID="{2BB06CBB-EFBE-4C54-908D-8F10BB93D17B}" presName="bgRect" presStyleLbl="bgShp" presStyleIdx="0" presStyleCnt="3"/>
      <dgm:spPr/>
    </dgm:pt>
    <dgm:pt modelId="{FDBD677D-0799-42BD-9E0D-4AFFFBC1CFAF}" type="pres">
      <dgm:prSet presAssocID="{2BB06CBB-EFBE-4C54-908D-8F10BB93D1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5F1C462E-4578-4FF5-9410-863312A62DF4}" type="pres">
      <dgm:prSet presAssocID="{2BB06CBB-EFBE-4C54-908D-8F10BB93D17B}" presName="spaceRect" presStyleCnt="0"/>
      <dgm:spPr/>
    </dgm:pt>
    <dgm:pt modelId="{629E3543-FC26-4D1E-AEEC-0E8FADA0E70E}" type="pres">
      <dgm:prSet presAssocID="{2BB06CBB-EFBE-4C54-908D-8F10BB93D17B}" presName="parTx" presStyleLbl="revTx" presStyleIdx="0" presStyleCnt="3">
        <dgm:presLayoutVars>
          <dgm:chMax val="0"/>
          <dgm:chPref val="0"/>
        </dgm:presLayoutVars>
      </dgm:prSet>
      <dgm:spPr/>
    </dgm:pt>
    <dgm:pt modelId="{3E12FCD4-6FB5-4AA5-A488-353A0E9F962F}" type="pres">
      <dgm:prSet presAssocID="{85C5EB59-6824-4783-A30D-E4197A3104F5}" presName="sibTrans" presStyleCnt="0"/>
      <dgm:spPr/>
    </dgm:pt>
    <dgm:pt modelId="{113D04FA-5130-4B8D-AC0F-FB264E7A378E}" type="pres">
      <dgm:prSet presAssocID="{6AF8A8B4-94A6-447F-9A5F-92EDF850B491}" presName="compNode" presStyleCnt="0"/>
      <dgm:spPr/>
    </dgm:pt>
    <dgm:pt modelId="{220916A0-6798-4E52-834D-36BAC3A53891}" type="pres">
      <dgm:prSet presAssocID="{6AF8A8B4-94A6-447F-9A5F-92EDF850B491}" presName="bgRect" presStyleLbl="bgShp" presStyleIdx="1" presStyleCnt="3"/>
      <dgm:spPr/>
    </dgm:pt>
    <dgm:pt modelId="{9F914E83-0D1C-4411-9224-A8C39C862D3D}" type="pres">
      <dgm:prSet presAssocID="{6AF8A8B4-94A6-447F-9A5F-92EDF850B4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4DACFE1-CD4D-4B71-8C32-8DDB25C10C51}" type="pres">
      <dgm:prSet presAssocID="{6AF8A8B4-94A6-447F-9A5F-92EDF850B491}" presName="spaceRect" presStyleCnt="0"/>
      <dgm:spPr/>
    </dgm:pt>
    <dgm:pt modelId="{708EAD83-5565-4ABF-A80B-19313B7F14DD}" type="pres">
      <dgm:prSet presAssocID="{6AF8A8B4-94A6-447F-9A5F-92EDF850B491}" presName="parTx" presStyleLbl="revTx" presStyleIdx="1" presStyleCnt="3">
        <dgm:presLayoutVars>
          <dgm:chMax val="0"/>
          <dgm:chPref val="0"/>
        </dgm:presLayoutVars>
      </dgm:prSet>
      <dgm:spPr/>
    </dgm:pt>
    <dgm:pt modelId="{E81B2B3B-DA44-4334-8D31-4789A0F19DDB}" type="pres">
      <dgm:prSet presAssocID="{09059345-B417-4A7D-B33D-1B58321F2D53}" presName="sibTrans" presStyleCnt="0"/>
      <dgm:spPr/>
    </dgm:pt>
    <dgm:pt modelId="{1CC3255E-C8F7-4FE7-8240-01EF370CBA7E}" type="pres">
      <dgm:prSet presAssocID="{9557A8C0-D003-4182-BF56-DA15790C4CC3}" presName="compNode" presStyleCnt="0"/>
      <dgm:spPr/>
    </dgm:pt>
    <dgm:pt modelId="{432FE118-D943-4F7E-AE99-82F18A6C02B2}" type="pres">
      <dgm:prSet presAssocID="{9557A8C0-D003-4182-BF56-DA15790C4CC3}" presName="bgRect" presStyleLbl="bgShp" presStyleIdx="2" presStyleCnt="3"/>
      <dgm:spPr/>
    </dgm:pt>
    <dgm:pt modelId="{A9BA72CD-226E-4720-8510-49060CB386B4}" type="pres">
      <dgm:prSet presAssocID="{9557A8C0-D003-4182-BF56-DA15790C4CC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0DBA034-5FE0-42D8-AECD-AADD4D59C09F}" type="pres">
      <dgm:prSet presAssocID="{9557A8C0-D003-4182-BF56-DA15790C4CC3}" presName="spaceRect" presStyleCnt="0"/>
      <dgm:spPr/>
    </dgm:pt>
    <dgm:pt modelId="{13E1753E-0B06-4D95-A817-FF1266742D52}" type="pres">
      <dgm:prSet presAssocID="{9557A8C0-D003-4182-BF56-DA15790C4CC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462FB2B-5D33-43C4-8845-993C9C1278F3}" srcId="{B9F030B5-A14C-4418-88ED-DB6DBFBE7D9B}" destId="{6AF8A8B4-94A6-447F-9A5F-92EDF850B491}" srcOrd="1" destOrd="0" parTransId="{4F44F767-0E20-4180-84CD-8DB8F1E3EA3E}" sibTransId="{09059345-B417-4A7D-B33D-1B58321F2D53}"/>
    <dgm:cxn modelId="{4218AF3B-7B23-4B44-9767-64883799561A}" type="presOf" srcId="{2BB06CBB-EFBE-4C54-908D-8F10BB93D17B}" destId="{629E3543-FC26-4D1E-AEEC-0E8FADA0E70E}" srcOrd="0" destOrd="0" presId="urn:microsoft.com/office/officeart/2018/2/layout/IconVerticalSolidList"/>
    <dgm:cxn modelId="{51DA4244-48D5-4027-8025-9CDA728C486F}" type="presOf" srcId="{B9F030B5-A14C-4418-88ED-DB6DBFBE7D9B}" destId="{9144FEC0-3BE3-436D-8320-67BB5A560978}" srcOrd="0" destOrd="0" presId="urn:microsoft.com/office/officeart/2018/2/layout/IconVerticalSolidList"/>
    <dgm:cxn modelId="{16FB5349-3B2D-4FA6-9274-2B4F4C491791}" srcId="{B9F030B5-A14C-4418-88ED-DB6DBFBE7D9B}" destId="{9557A8C0-D003-4182-BF56-DA15790C4CC3}" srcOrd="2" destOrd="0" parTransId="{D5B8A3A3-A6B1-410B-B660-A371C6F5EDE9}" sibTransId="{FD6070B7-67D4-446C-9C8A-474F11FABBF0}"/>
    <dgm:cxn modelId="{57392F8A-04E0-481A-8653-208211DB7458}" type="presOf" srcId="{9557A8C0-D003-4182-BF56-DA15790C4CC3}" destId="{13E1753E-0B06-4D95-A817-FF1266742D52}" srcOrd="0" destOrd="0" presId="urn:microsoft.com/office/officeart/2018/2/layout/IconVerticalSolidList"/>
    <dgm:cxn modelId="{2E4F8DD3-53DF-4439-8947-9D9D7D8C90D2}" type="presOf" srcId="{6AF8A8B4-94A6-447F-9A5F-92EDF850B491}" destId="{708EAD83-5565-4ABF-A80B-19313B7F14DD}" srcOrd="0" destOrd="0" presId="urn:microsoft.com/office/officeart/2018/2/layout/IconVerticalSolidList"/>
    <dgm:cxn modelId="{77E701E1-4D7D-47E4-BAFE-E8FDBF90FF27}" srcId="{B9F030B5-A14C-4418-88ED-DB6DBFBE7D9B}" destId="{2BB06CBB-EFBE-4C54-908D-8F10BB93D17B}" srcOrd="0" destOrd="0" parTransId="{9EA53347-BCA5-4745-88B1-6C404BD1AB3F}" sibTransId="{85C5EB59-6824-4783-A30D-E4197A3104F5}"/>
    <dgm:cxn modelId="{95BE7AFC-6818-47F2-A913-D2F9C24DA412}" type="presParOf" srcId="{9144FEC0-3BE3-436D-8320-67BB5A560978}" destId="{65097C67-0D61-4F07-A3EE-0A0089F8EE00}" srcOrd="0" destOrd="0" presId="urn:microsoft.com/office/officeart/2018/2/layout/IconVerticalSolidList"/>
    <dgm:cxn modelId="{E835735E-1AF8-4948-83FA-2C6FDAB700BB}" type="presParOf" srcId="{65097C67-0D61-4F07-A3EE-0A0089F8EE00}" destId="{42DE7B4C-C53C-4111-B396-B1EDF96DC17F}" srcOrd="0" destOrd="0" presId="urn:microsoft.com/office/officeart/2018/2/layout/IconVerticalSolidList"/>
    <dgm:cxn modelId="{A2563175-7211-411E-89FD-498D298B35A7}" type="presParOf" srcId="{65097C67-0D61-4F07-A3EE-0A0089F8EE00}" destId="{FDBD677D-0799-42BD-9E0D-4AFFFBC1CFAF}" srcOrd="1" destOrd="0" presId="urn:microsoft.com/office/officeart/2018/2/layout/IconVerticalSolidList"/>
    <dgm:cxn modelId="{FD1CB1BE-4697-4C9E-BFD6-C3ECE558BDA4}" type="presParOf" srcId="{65097C67-0D61-4F07-A3EE-0A0089F8EE00}" destId="{5F1C462E-4578-4FF5-9410-863312A62DF4}" srcOrd="2" destOrd="0" presId="urn:microsoft.com/office/officeart/2018/2/layout/IconVerticalSolidList"/>
    <dgm:cxn modelId="{1AE3F04D-5B2E-4C16-9B0C-7BC75D1D4C92}" type="presParOf" srcId="{65097C67-0D61-4F07-A3EE-0A0089F8EE00}" destId="{629E3543-FC26-4D1E-AEEC-0E8FADA0E70E}" srcOrd="3" destOrd="0" presId="urn:microsoft.com/office/officeart/2018/2/layout/IconVerticalSolidList"/>
    <dgm:cxn modelId="{C6B09624-5F0E-4714-B2D2-5BEA55904766}" type="presParOf" srcId="{9144FEC0-3BE3-436D-8320-67BB5A560978}" destId="{3E12FCD4-6FB5-4AA5-A488-353A0E9F962F}" srcOrd="1" destOrd="0" presId="urn:microsoft.com/office/officeart/2018/2/layout/IconVerticalSolidList"/>
    <dgm:cxn modelId="{D7BA899B-3CA1-4F6A-8F58-7557463559D2}" type="presParOf" srcId="{9144FEC0-3BE3-436D-8320-67BB5A560978}" destId="{113D04FA-5130-4B8D-AC0F-FB264E7A378E}" srcOrd="2" destOrd="0" presId="urn:microsoft.com/office/officeart/2018/2/layout/IconVerticalSolidList"/>
    <dgm:cxn modelId="{5FB40FEC-CE35-41A2-85D6-8F498D2E5FDF}" type="presParOf" srcId="{113D04FA-5130-4B8D-AC0F-FB264E7A378E}" destId="{220916A0-6798-4E52-834D-36BAC3A53891}" srcOrd="0" destOrd="0" presId="urn:microsoft.com/office/officeart/2018/2/layout/IconVerticalSolidList"/>
    <dgm:cxn modelId="{BD8DC088-47DC-4D8F-B98B-82F8D7B2244F}" type="presParOf" srcId="{113D04FA-5130-4B8D-AC0F-FB264E7A378E}" destId="{9F914E83-0D1C-4411-9224-A8C39C862D3D}" srcOrd="1" destOrd="0" presId="urn:microsoft.com/office/officeart/2018/2/layout/IconVerticalSolidList"/>
    <dgm:cxn modelId="{F6570E66-89F1-4010-A77B-1D5A2D4734A6}" type="presParOf" srcId="{113D04FA-5130-4B8D-AC0F-FB264E7A378E}" destId="{D4DACFE1-CD4D-4B71-8C32-8DDB25C10C51}" srcOrd="2" destOrd="0" presId="urn:microsoft.com/office/officeart/2018/2/layout/IconVerticalSolidList"/>
    <dgm:cxn modelId="{E8AE5DDC-3D87-478D-933C-566E80A345A7}" type="presParOf" srcId="{113D04FA-5130-4B8D-AC0F-FB264E7A378E}" destId="{708EAD83-5565-4ABF-A80B-19313B7F14DD}" srcOrd="3" destOrd="0" presId="urn:microsoft.com/office/officeart/2018/2/layout/IconVerticalSolidList"/>
    <dgm:cxn modelId="{CC32D992-6657-458F-8CB2-6F64BF73CE5D}" type="presParOf" srcId="{9144FEC0-3BE3-436D-8320-67BB5A560978}" destId="{E81B2B3B-DA44-4334-8D31-4789A0F19DDB}" srcOrd="3" destOrd="0" presId="urn:microsoft.com/office/officeart/2018/2/layout/IconVerticalSolidList"/>
    <dgm:cxn modelId="{E673413B-56C8-4485-A6A5-A1342DC8FCC2}" type="presParOf" srcId="{9144FEC0-3BE3-436D-8320-67BB5A560978}" destId="{1CC3255E-C8F7-4FE7-8240-01EF370CBA7E}" srcOrd="4" destOrd="0" presId="urn:microsoft.com/office/officeart/2018/2/layout/IconVerticalSolidList"/>
    <dgm:cxn modelId="{28AE4E0B-39BD-42C7-851B-9009A383DE5F}" type="presParOf" srcId="{1CC3255E-C8F7-4FE7-8240-01EF370CBA7E}" destId="{432FE118-D943-4F7E-AE99-82F18A6C02B2}" srcOrd="0" destOrd="0" presId="urn:microsoft.com/office/officeart/2018/2/layout/IconVerticalSolidList"/>
    <dgm:cxn modelId="{7164E91E-B45F-490B-8934-963B1743ABA6}" type="presParOf" srcId="{1CC3255E-C8F7-4FE7-8240-01EF370CBA7E}" destId="{A9BA72CD-226E-4720-8510-49060CB386B4}" srcOrd="1" destOrd="0" presId="urn:microsoft.com/office/officeart/2018/2/layout/IconVerticalSolidList"/>
    <dgm:cxn modelId="{FB400729-4C86-4201-83C4-7C0C75FBE7B8}" type="presParOf" srcId="{1CC3255E-C8F7-4FE7-8240-01EF370CBA7E}" destId="{A0DBA034-5FE0-42D8-AECD-AADD4D59C09F}" srcOrd="2" destOrd="0" presId="urn:microsoft.com/office/officeart/2018/2/layout/IconVerticalSolidList"/>
    <dgm:cxn modelId="{74515384-C81B-4CAF-8E83-E7177EF60BB8}" type="presParOf" srcId="{1CC3255E-C8F7-4FE7-8240-01EF370CBA7E}" destId="{13E1753E-0B06-4D95-A817-FF1266742D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E7B4C-C53C-4111-B396-B1EDF96DC17F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D677D-0799-42BD-9E0D-4AFFFBC1CFAF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E3543-FC26-4D1E-AEEC-0E8FADA0E70E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Science – creating new values – disruption of existing values – ideally, breakthroughs and innovations should occur more frequently</a:t>
          </a:r>
          <a:br>
            <a:rPr lang="hr-HR" sz="2300" kern="1200"/>
          </a:br>
          <a:endParaRPr lang="en-US" sz="2300" kern="1200"/>
        </a:p>
      </dsp:txBody>
      <dsp:txXfrm>
        <a:off x="1437631" y="531"/>
        <a:ext cx="9077968" cy="1244702"/>
      </dsp:txXfrm>
    </dsp:sp>
    <dsp:sp modelId="{220916A0-6798-4E52-834D-36BAC3A53891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14E83-0D1C-4411-9224-A8C39C862D3D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EAD83-5565-4ABF-A80B-19313B7F14DD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Evaluation of scientists’ work: old and </a:t>
          </a:r>
          <a:r>
            <a:rPr lang="en-US" sz="2300" kern="1200" dirty="0" err="1"/>
            <a:t>antiqated</a:t>
          </a:r>
          <a:r>
            <a:rPr lang="en-US" sz="2300" kern="1200" dirty="0"/>
            <a:t> system – new system</a:t>
          </a:r>
          <a:r>
            <a:rPr lang="hr-HR" sz="2300" kern="1200" dirty="0"/>
            <a:t>(s)</a:t>
          </a:r>
          <a:r>
            <a:rPr lang="en-US" sz="2300" kern="1200" dirty="0"/>
            <a:t> (in development) – more oriented towards impacts of science on society</a:t>
          </a:r>
          <a:br>
            <a:rPr lang="hr-HR" sz="2300" kern="1200" dirty="0"/>
          </a:br>
          <a:endParaRPr lang="en-US" sz="2300" kern="1200" dirty="0"/>
        </a:p>
      </dsp:txBody>
      <dsp:txXfrm>
        <a:off x="1437631" y="1556410"/>
        <a:ext cx="9077968" cy="1244702"/>
      </dsp:txXfrm>
    </dsp:sp>
    <dsp:sp modelId="{432FE118-D943-4F7E-AE99-82F18A6C02B2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A72CD-226E-4720-8510-49060CB386B4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753E-0B06-4D95-A817-FF1266742D52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Incentives for scientists to perform better</a:t>
          </a:r>
          <a:r>
            <a:rPr lang="hr-HR" sz="2300" kern="1200" dirty="0"/>
            <a:t> (</a:t>
          </a:r>
          <a:r>
            <a:rPr lang="hr-HR" sz="2300" kern="1200" dirty="0" err="1"/>
            <a:t>mostly</a:t>
          </a:r>
          <a:r>
            <a:rPr lang="hr-HR" sz="2300" kern="1200" dirty="0"/>
            <a:t> </a:t>
          </a:r>
          <a:r>
            <a:rPr lang="hr-HR" sz="2300" kern="1200" dirty="0" err="1"/>
            <a:t>in</a:t>
          </a:r>
          <a:r>
            <a:rPr lang="hr-HR" sz="2300" kern="1200" dirty="0"/>
            <a:t> </a:t>
          </a:r>
          <a:r>
            <a:rPr lang="hr-HR" sz="2300" kern="1200" dirty="0" err="1"/>
            <a:t>the</a:t>
          </a:r>
          <a:r>
            <a:rPr lang="hr-HR" sz="2300" kern="1200" dirty="0"/>
            <a:t> </a:t>
          </a:r>
          <a:r>
            <a:rPr lang="hr-HR" sz="2300" kern="1200" dirty="0" err="1"/>
            <a:t>domain</a:t>
          </a:r>
          <a:r>
            <a:rPr lang="hr-HR" sz="2300" kern="1200" dirty="0"/>
            <a:t> </a:t>
          </a:r>
          <a:r>
            <a:rPr lang="hr-HR" sz="2300" kern="1200" dirty="0" err="1"/>
            <a:t>of</a:t>
          </a:r>
          <a:r>
            <a:rPr lang="hr-HR" sz="2300" kern="1200" dirty="0"/>
            <a:t> </a:t>
          </a:r>
          <a:r>
            <a:rPr lang="hr-HR" sz="2300" kern="1200" dirty="0" err="1"/>
            <a:t>publishing</a:t>
          </a:r>
          <a:r>
            <a:rPr lang="hr-HR" sz="2300" kern="1200" dirty="0"/>
            <a:t>)</a:t>
          </a:r>
          <a:endParaRPr lang="en-US" sz="2300" kern="1200" dirty="0"/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EFFF-06F2-48A1-9AD1-36A10D263867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BCE8E-9545-4D3C-A25D-8B295FFC2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4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F89-2650-EC8F-0183-C1656F9C2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1EFA7-4F5B-A4E0-7DAF-90F71CD90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9E956-9FAF-D5ED-3A21-997F9079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6E97-3EC4-45DC-BD0A-8D18627C7E20}" type="datetime1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2AA9-E5B2-CD9A-7ABC-7AF898DF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0F243-D414-B987-1293-2CAE3944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89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5BF7-F4F9-3150-E9F4-E3E3D2D5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CAEE1-3B95-2962-BD28-B3775BA79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BFFA5-5775-8539-3549-A1F42350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0213-7DB8-4A68-A781-5A7FCC56A32A}" type="datetime1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284C-D11C-0D0E-E60E-A8B80C75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D37BD-3F42-ACE8-D76F-D3E379B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875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DD0C9-159A-F592-4137-808B3C7E0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DBFFD-4100-E4C2-B1AF-9FC6B6F8B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2B916-C22A-1409-4A8A-70417D0D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4DA2-2DED-4B46-AF01-3DC187A83319}" type="datetime1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EC968-0143-4543-4628-0BFD6392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19E4-84D0-5672-4BAE-C0B527AA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99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FCD1-ADA7-CE7C-0751-DB4AC0BB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3815-12BB-D4E0-1D06-66B093FD2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972A-493C-6677-0B3F-7C577B33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DAF-0BAC-41F9-BAF2-AD3C1A7A251F}" type="datetime1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E727A-113E-9C22-EBE6-E11B1FC3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099D6-F020-13A6-7CCD-4B940B0F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84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0698-7C86-C8FB-B9F0-F70611D4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CC5D0-F823-3497-2FFF-F96554226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C84BD-E223-AF8D-F3E5-571A962F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B03-2801-44F9-B549-EBC26FCF5143}" type="datetime1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BC17-FA41-95E5-4F9F-5F3708E5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B05FE-E271-AF81-DFF0-4926C2A4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45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4852-3788-B045-7634-086267BD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26E1-ED1A-FB22-63E7-24E84583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8E9C-8A66-0CB0-15A3-2090B6FBC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AC925-CBDF-F094-CD6C-2976D393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3EA9-947F-4BA3-A722-1D5D1524E6E2}" type="datetime1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D319C-953B-2D29-012F-0FFB31DC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164DA-6CF1-733C-EF15-D028A033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25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094C-9A51-AB47-5BBD-D72BC3DB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C7E39-FEC5-9390-E792-48EFB878B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BA9DE-4C84-8962-651E-C10FDA17D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2D1F2-FA1C-D66F-4F59-D8EE4B86D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6D00E-5065-C02A-3496-4D8278EA3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FFD58-E327-F1A4-DA57-B1DCD4E6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743E-B675-404D-9DAF-00FBF6695C29}" type="datetime1">
              <a:rPr lang="hr-HR" smtClean="0"/>
              <a:t>14.9.2022.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2B66B-AF26-2E37-33D9-BF088382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2CC5C-E60C-4F9D-DD23-B2385949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73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DBD3-4AB1-882F-7FA1-36F9A598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07B68-B64B-8408-0496-7AEE1C77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B972-7497-4D2B-8C10-C11E21624519}" type="datetime1">
              <a:rPr lang="hr-HR" smtClean="0"/>
              <a:t>14.9.2022.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342ED-1073-4EB5-4078-C1EB1139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BB9B9-499F-01C8-44F5-822C7759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07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93423-EE17-9327-931C-E6D3297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15D-70E8-4850-9277-5340B0EF2BBD}" type="datetime1">
              <a:rPr lang="hr-HR" smtClean="0"/>
              <a:t>14.9.2022.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6D4A7-39BD-E1E6-C1BA-DF35F522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D3A32-5FAB-B620-35A6-9AA14C72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2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0031-BF93-D0D0-1D77-ADF458BC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144E-63E1-6223-D214-A554DDF4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20F8E-6C59-E3CA-E757-5E4504F9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49239-A79A-F6E7-2034-833A2E59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DF56-51E2-4383-83F9-7B3A734679EB}" type="datetime1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FC55-9423-257D-493F-857E9B7E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6C662-DCA8-1801-BF35-7C817BD6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2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0659-66F2-0182-2067-EE4010F4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05AB0-3237-2DAC-0461-EEE3ACF10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A9146-BE8C-89B4-26E0-22C2EA1EE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DCE42-3546-7BC2-C211-8CAE9FD7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EA1C-0E20-4E44-9D14-618A62CB45F9}" type="datetime1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23A87-97A9-BFFC-2A91-91B3F28D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58B7F-C2E9-FBC7-2DE2-D14AF65A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7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E3C31-A224-CF41-385F-7FD983A9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85C0D-8C4E-12AF-B41A-C7EE415DF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D442-F342-AE5B-6999-EE98653AB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BC5C-4A68-49DC-8D93-C9B14DD50F5C}" type="datetime1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875EC-A01F-01F8-D362-B4EED36F6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rvrana@ffzg.hr | PubMet2022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40280-AC8F-3051-8733-CD14D9F3C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9CA2-2757-480A-9442-A2CF07922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4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gi.edu.tr/en/research/scientific-research-incentiv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.ac.fj/research/research/output-and-awards/rewards-for-publication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.ac.fj/research/research/output-and-awards/rewards-for-publication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uj.edu.jo/FET/files/Instructions-for-incentives-and-support-for-publishing-research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kin.edu.au/__data/assets/pdf_file/0006/1900626/Publication-incentive-scheme-June-2020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rit.org/facilities-perks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dctumkur.org/assets/regulations/Policy%20on%20Incentive%20and%20Awards%20for%20Research%20and%20Publication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ath.ac.uk/download/attachments/109617864/Research%20Publication%20Incentives_Final_SoM.pdf?version=1&amp;modificationDate=1516616923000&amp;api=v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nu.edu.ph/urc/download/Approved-Incentive-Awards-for-Publication-August-2016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u.edu.lb/Research/Awarded-Incentiv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t.illinoisstate.edu/faculty-staff/teaching/publication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50F6C-A8AC-EB61-1D67-30AC6AF0F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000" kern="1200">
                <a:latin typeface="+mj-lt"/>
                <a:ea typeface="+mj-ea"/>
                <a:cs typeface="+mj-cs"/>
              </a:rPr>
              <a:t>The incentives and rewards in scholarly communication: </a:t>
            </a:r>
            <a:br>
              <a:rPr lang="en-US" sz="5000" kern="1200">
                <a:latin typeface="+mj-lt"/>
                <a:ea typeface="+mj-ea"/>
                <a:cs typeface="+mj-cs"/>
              </a:rPr>
            </a:br>
            <a:r>
              <a:rPr lang="en-US" sz="5000" kern="1200">
                <a:latin typeface="+mj-lt"/>
                <a:ea typeface="+mj-ea"/>
                <a:cs typeface="+mj-cs"/>
              </a:rPr>
              <a:t>the good, the bad and the possible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D683B-5475-7664-683C-1FF62574E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338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Radovan Vrana</a:t>
            </a:r>
          </a:p>
          <a:p>
            <a:r>
              <a:rPr lang="en-US" sz="1900" dirty="0"/>
              <a:t>Department for information and communication sciences</a:t>
            </a:r>
          </a:p>
          <a:p>
            <a:r>
              <a:rPr lang="en-US" sz="1900" dirty="0"/>
              <a:t>Faculty of Humanities and Social Sciences, University of Zagreb</a:t>
            </a:r>
          </a:p>
          <a:p>
            <a:r>
              <a:rPr lang="en-US" sz="1900" dirty="0"/>
              <a:t>rvrana@ffzg.hr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3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50B754-2D70-8B3B-2030-E431EBA1C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049" y="235816"/>
            <a:ext cx="8279901" cy="551035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5F1061-C43B-B1E5-B97F-317A1E0B8A40}"/>
              </a:ext>
            </a:extLst>
          </p:cNvPr>
          <p:cNvSpPr txBox="1"/>
          <p:nvPr/>
        </p:nvSpPr>
        <p:spPr>
          <a:xfrm>
            <a:off x="685800" y="6037118"/>
            <a:ext cx="653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Conference Attendance Support for Faculty Members </a:t>
            </a:r>
            <a:br>
              <a:rPr lang="hr-HR" dirty="0"/>
            </a:br>
            <a:r>
              <a:rPr lang="hr-HR" dirty="0">
                <a:hlinkClick r:id="rId3"/>
              </a:rPr>
              <a:t>https://www.bilgi.edu.tr/en/research/scientific-research-incentive/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55721D-0610-2FD9-9C1B-CFD38ACA9073}"/>
              </a:ext>
            </a:extLst>
          </p:cNvPr>
          <p:cNvSpPr/>
          <p:nvPr/>
        </p:nvSpPr>
        <p:spPr>
          <a:xfrm>
            <a:off x="1956049" y="4301836"/>
            <a:ext cx="8279900" cy="14443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D22E-5174-5187-B296-C19AF77B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68F48-6D8E-5067-E717-939212D8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2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DA2BE1-1DC7-2C9B-4BFD-873EDF57C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48671"/>
            <a:ext cx="10515600" cy="40632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258E2-41F0-A1C8-FB7E-70564A09AB1B}"/>
              </a:ext>
            </a:extLst>
          </p:cNvPr>
          <p:cNvSpPr txBox="1"/>
          <p:nvPr/>
        </p:nvSpPr>
        <p:spPr>
          <a:xfrm>
            <a:off x="696191" y="5850082"/>
            <a:ext cx="838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https://www.usp.ac.fj/research/research/output-and-awards/rewards-for-publications/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C48A0-34B5-0D5D-F32A-D5BAD56F09B3}"/>
              </a:ext>
            </a:extLst>
          </p:cNvPr>
          <p:cNvSpPr/>
          <p:nvPr/>
        </p:nvSpPr>
        <p:spPr>
          <a:xfrm>
            <a:off x="3512128" y="1590604"/>
            <a:ext cx="6556663" cy="1131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29828-CEB7-7262-BFBD-EA4C376A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0E783-9712-CE7D-E73E-0C5E9F30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40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6F9621-F93F-0978-0D38-9558AC0DA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654" y="589106"/>
            <a:ext cx="10057852" cy="53129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121024-3C7A-41D6-5FC5-C7C5980BB884}"/>
              </a:ext>
            </a:extLst>
          </p:cNvPr>
          <p:cNvSpPr txBox="1"/>
          <p:nvPr/>
        </p:nvSpPr>
        <p:spPr>
          <a:xfrm>
            <a:off x="633845" y="6182591"/>
            <a:ext cx="838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https://www.usp.ac.fj/research/research/output-and-awards/rewards-for-publications/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2472BB-3EBB-CBDC-103D-975D00D53676}"/>
              </a:ext>
            </a:extLst>
          </p:cNvPr>
          <p:cNvSpPr/>
          <p:nvPr/>
        </p:nvSpPr>
        <p:spPr>
          <a:xfrm>
            <a:off x="3605645" y="2182091"/>
            <a:ext cx="6567054" cy="143394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8B4B3-96B7-A3CB-6D95-775C5D19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9EFE9-69D9-5CD6-5A72-6DC1EB99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86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DFF884-2156-4573-CE44-1ABF2C4F5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840" y="505979"/>
            <a:ext cx="595980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408546-8467-FF7A-1A32-C8308F904EA1}"/>
              </a:ext>
            </a:extLst>
          </p:cNvPr>
          <p:cNvSpPr txBox="1"/>
          <p:nvPr/>
        </p:nvSpPr>
        <p:spPr>
          <a:xfrm>
            <a:off x="841664" y="5465618"/>
            <a:ext cx="964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https://www.zuj.edu.jo/FET/files/Instructions-for-incentives-and-support-for-publishing-research.pdf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538C7-AB8E-CB40-EEFB-4EA4FDA5304B}"/>
              </a:ext>
            </a:extLst>
          </p:cNvPr>
          <p:cNvSpPr/>
          <p:nvPr/>
        </p:nvSpPr>
        <p:spPr>
          <a:xfrm>
            <a:off x="2646217" y="279667"/>
            <a:ext cx="6567054" cy="49053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536AA-0023-37C1-0F38-AC770970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0EC16-25BF-97B1-091F-B3906178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41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8278D-D2A6-AB73-FDEC-B551FBAB0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413" y="308553"/>
            <a:ext cx="9870230" cy="56454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1F61F-0A2E-A216-68F9-2F9F40D9A6FE}"/>
              </a:ext>
            </a:extLst>
          </p:cNvPr>
          <p:cNvSpPr txBox="1"/>
          <p:nvPr/>
        </p:nvSpPr>
        <p:spPr>
          <a:xfrm>
            <a:off x="581891" y="6213764"/>
            <a:ext cx="1072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https://www.deakin.edu.au/__data/assets/pdf_file/0006/1900626/Publication-incentive-scheme-June-2020.pdf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E4265E-AAE9-900B-9CBD-693C010CD44B}"/>
              </a:ext>
            </a:extLst>
          </p:cNvPr>
          <p:cNvSpPr/>
          <p:nvPr/>
        </p:nvSpPr>
        <p:spPr>
          <a:xfrm>
            <a:off x="1315412" y="2421082"/>
            <a:ext cx="9227081" cy="144091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AE0FC-9B9D-4FBC-454D-55BFE8D9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11957-1441-F269-6728-63C58E3B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52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D9E08D-132F-F169-A122-4A00F8BB9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553" y="370897"/>
            <a:ext cx="7765974" cy="5744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C288F-11CE-8F42-7274-43525F9790A5}"/>
              </a:ext>
            </a:extLst>
          </p:cNvPr>
          <p:cNvSpPr txBox="1"/>
          <p:nvPr/>
        </p:nvSpPr>
        <p:spPr>
          <a:xfrm>
            <a:off x="623455" y="6276109"/>
            <a:ext cx="410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http://www.gmrit.org/facilities-perks.pdf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CEA7E7-84DA-DDD6-1253-81D266EE365F}"/>
              </a:ext>
            </a:extLst>
          </p:cNvPr>
          <p:cNvSpPr/>
          <p:nvPr/>
        </p:nvSpPr>
        <p:spPr>
          <a:xfrm>
            <a:off x="2673983" y="742303"/>
            <a:ext cx="7341385" cy="17965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EFA0B-4324-44C0-2CF5-604E13A45FF4}"/>
              </a:ext>
            </a:extLst>
          </p:cNvPr>
          <p:cNvSpPr/>
          <p:nvPr/>
        </p:nvSpPr>
        <p:spPr>
          <a:xfrm>
            <a:off x="3061148" y="3347584"/>
            <a:ext cx="6954220" cy="20850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896CD-C852-DF63-4B8A-379A3C16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9ABEC-731A-700C-4A6B-25E26BD2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67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64E1C-F071-FE96-17B5-76C7678FD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61" y="258473"/>
            <a:ext cx="8482878" cy="1841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DA240-3C54-07EE-CA61-29594073E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672" y="2100004"/>
            <a:ext cx="6187628" cy="4312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3E4F38-F187-7997-1B05-5FDD8E043C45}"/>
              </a:ext>
            </a:extLst>
          </p:cNvPr>
          <p:cNvSpPr txBox="1"/>
          <p:nvPr/>
        </p:nvSpPr>
        <p:spPr>
          <a:xfrm>
            <a:off x="-15803" y="6412231"/>
            <a:ext cx="11614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hlinkClick r:id="rId4"/>
              </a:rPr>
              <a:t>https://ssdctumkur.org/assets/regulations/Policy%20on%20Incentive%20and%20Awards%20for%20Research%20and%20Publication.pdf</a:t>
            </a:r>
            <a:r>
              <a:rPr lang="hr-HR" sz="16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A5F2F-A2A7-E1A9-FC57-930AF8DC70F7}"/>
              </a:ext>
            </a:extLst>
          </p:cNvPr>
          <p:cNvSpPr/>
          <p:nvPr/>
        </p:nvSpPr>
        <p:spPr>
          <a:xfrm>
            <a:off x="3323959" y="2100004"/>
            <a:ext cx="6567054" cy="43122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7AE3C-596B-8D18-45AF-46144A3D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20C91-BCD3-4A57-5143-A92B97AA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83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7706F-D432-7D96-1345-07C64F568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778" y="246206"/>
            <a:ext cx="6746631" cy="58871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68217-D351-0291-7DA9-896FC04E900D}"/>
              </a:ext>
            </a:extLst>
          </p:cNvPr>
          <p:cNvSpPr txBox="1"/>
          <p:nvPr/>
        </p:nvSpPr>
        <p:spPr>
          <a:xfrm>
            <a:off x="259773" y="6307282"/>
            <a:ext cx="9996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>
                <a:hlinkClick r:id="rId3"/>
              </a:rPr>
              <a:t>https://wiki.bath.ac.uk/download/attachments/109617864/Research%20Publication%20Incentives_Final_SoM.pdf?version=1&amp;modificationDate=1516616923000&amp;api=v2</a:t>
            </a:r>
            <a:r>
              <a:rPr lang="hr-HR" sz="11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8DEE00-1613-18D2-A455-D1FFE637F72C}"/>
              </a:ext>
            </a:extLst>
          </p:cNvPr>
          <p:cNvSpPr/>
          <p:nvPr/>
        </p:nvSpPr>
        <p:spPr>
          <a:xfrm>
            <a:off x="3072778" y="2400091"/>
            <a:ext cx="6518031" cy="19744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57CE9-71A7-DDD2-8F0D-41FD0B94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84EB2-ECF0-1170-3288-A789243D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69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FD54DF-6357-62D9-BC4E-464245511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5" y="311222"/>
            <a:ext cx="10420350" cy="2371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464D83-3C69-962D-ED13-5147F6FDF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18" y="2682947"/>
            <a:ext cx="5862638" cy="3793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D5F7CE-0BD3-2854-2EA9-B93B64B5570E}"/>
              </a:ext>
            </a:extLst>
          </p:cNvPr>
          <p:cNvSpPr txBox="1"/>
          <p:nvPr/>
        </p:nvSpPr>
        <p:spPr>
          <a:xfrm>
            <a:off x="301336" y="6476419"/>
            <a:ext cx="983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4"/>
              </a:rPr>
              <a:t>https://www.adnu.edu.ph/urc/download/Approved-Incentive-Awards-for-Publication-August-2016.pdf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DF19F2-E05F-CBE4-CEB2-2BE9BAAC48FD}"/>
              </a:ext>
            </a:extLst>
          </p:cNvPr>
          <p:cNvSpPr/>
          <p:nvPr/>
        </p:nvSpPr>
        <p:spPr>
          <a:xfrm>
            <a:off x="3209710" y="2682947"/>
            <a:ext cx="6567054" cy="26371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3853D-04AC-B59B-E9F4-BC131E39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E7D40-30D6-97D6-E235-0D9B1345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43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9F99BC-217D-D069-7CDC-76BE4B716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786" y="244980"/>
            <a:ext cx="5372100" cy="2171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B1363-5AE2-0942-37F6-ABBF337A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243165"/>
            <a:ext cx="10058400" cy="4396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0DA05-947B-E8C8-E43E-ECC10ECFBD1B}"/>
              </a:ext>
            </a:extLst>
          </p:cNvPr>
          <p:cNvSpPr txBox="1"/>
          <p:nvPr/>
        </p:nvSpPr>
        <p:spPr>
          <a:xfrm>
            <a:off x="166255" y="6488668"/>
            <a:ext cx="538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4"/>
              </a:rPr>
              <a:t>https://www.bau.edu.lb/Research/Awarded-Incentives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FD630-A383-7A80-FC26-B9274423754E}"/>
              </a:ext>
            </a:extLst>
          </p:cNvPr>
          <p:cNvSpPr/>
          <p:nvPr/>
        </p:nvSpPr>
        <p:spPr>
          <a:xfrm>
            <a:off x="270164" y="6037118"/>
            <a:ext cx="6567054" cy="5759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1FEC7-B727-C93B-FB19-026A037D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2DAB3-0686-3CE8-1A83-15FE184B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5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F99C5-F1C9-6EE0-3E06-49BC709E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310EE5-8658-A725-D93B-DFB5DC43B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73839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96087-62B0-BC0B-E0CD-8A82ECD0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B7E43-9547-3BCF-81E4-A8D6814A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78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C6BE3-175B-3BA1-391E-8380EAB7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Conclusion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12B1C-8756-3B5B-1F3E-4EBD1D25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18806"/>
            <a:ext cx="10168128" cy="4610594"/>
          </a:xfrm>
        </p:spPr>
        <p:txBody>
          <a:bodyPr>
            <a:normAutofit/>
          </a:bodyPr>
          <a:lstStyle/>
          <a:p>
            <a:r>
              <a:rPr lang="en-US" sz="2400" dirty="0"/>
              <a:t>Incentives are perhaps </a:t>
            </a:r>
            <a:r>
              <a:rPr lang="en-US" sz="2400" b="1" dirty="0"/>
              <a:t>good</a:t>
            </a:r>
            <a:r>
              <a:rPr lang="en-US" sz="2400" dirty="0"/>
              <a:t> for young researchers and emerging universities but </a:t>
            </a:r>
            <a:r>
              <a:rPr lang="hr-HR" sz="2400" dirty="0"/>
              <a:t>are </a:t>
            </a:r>
            <a:r>
              <a:rPr lang="en-US" sz="2400" dirty="0"/>
              <a:t>generally </a:t>
            </a:r>
            <a:r>
              <a:rPr lang="hr-HR" sz="2400" b="1" dirty="0" err="1"/>
              <a:t>bad</a:t>
            </a:r>
            <a:r>
              <a:rPr lang="hr-HR" sz="2400" b="1" dirty="0"/>
              <a:t> </a:t>
            </a:r>
            <a:r>
              <a:rPr lang="hr-HR" sz="2400" dirty="0" err="1"/>
              <a:t>because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could</a:t>
            </a:r>
            <a:r>
              <a:rPr lang="hr-HR" sz="2400" dirty="0"/>
              <a:t> </a:t>
            </a:r>
            <a:r>
              <a:rPr lang="en-US" sz="2400" dirty="0"/>
              <a:t>lead to hyperproduction, low quality non longitudinal research, plagiarism and fraud</a:t>
            </a:r>
            <a:br>
              <a:rPr lang="hr-HR" sz="2400" dirty="0"/>
            </a:br>
            <a:endParaRPr lang="hr-HR" sz="2400" dirty="0"/>
          </a:p>
          <a:p>
            <a:r>
              <a:rPr lang="hr-HR" sz="2400" b="1" dirty="0" err="1"/>
              <a:t>Possible</a:t>
            </a:r>
            <a:r>
              <a:rPr lang="hr-HR" sz="2400" b="1" dirty="0"/>
              <a:t>:</a:t>
            </a:r>
            <a:r>
              <a:rPr lang="hr-HR" sz="2400" dirty="0"/>
              <a:t> </a:t>
            </a:r>
            <a:r>
              <a:rPr lang="hr-HR" sz="2400" dirty="0" err="1"/>
              <a:t>various</a:t>
            </a:r>
            <a:r>
              <a:rPr lang="hr-HR" sz="2400" dirty="0"/>
              <a:t> </a:t>
            </a:r>
            <a:r>
              <a:rPr lang="hr-HR" sz="2400" dirty="0" err="1"/>
              <a:t>new</a:t>
            </a:r>
            <a:r>
              <a:rPr lang="hr-HR" sz="2400" dirty="0"/>
              <a:t> </a:t>
            </a:r>
            <a:r>
              <a:rPr lang="hr-HR" sz="2400" dirty="0" err="1"/>
              <a:t>systems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evaluation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scientists</a:t>
            </a:r>
            <a:r>
              <a:rPr lang="hr-HR" sz="2400" dirty="0"/>
              <a:t>’ </a:t>
            </a:r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will</a:t>
            </a:r>
            <a:r>
              <a:rPr lang="hr-HR" sz="2400" dirty="0"/>
              <a:t> </a:t>
            </a:r>
            <a:r>
              <a:rPr lang="hr-HR" sz="2400" dirty="0" err="1"/>
              <a:t>emerge</a:t>
            </a:r>
            <a:r>
              <a:rPr lang="hr-HR" sz="2400" dirty="0"/>
              <a:t> but </a:t>
            </a:r>
            <a:r>
              <a:rPr lang="hr-HR" sz="2400" dirty="0" err="1"/>
              <a:t>will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 </a:t>
            </a:r>
            <a:r>
              <a:rPr lang="hr-HR" sz="2400" dirty="0" err="1"/>
              <a:t>include</a:t>
            </a:r>
            <a:r>
              <a:rPr lang="hr-HR" sz="2400" dirty="0"/>
              <a:t> </a:t>
            </a:r>
            <a:r>
              <a:rPr lang="hr-HR" sz="2400" dirty="0" err="1"/>
              <a:t>monetary</a:t>
            </a:r>
            <a:r>
              <a:rPr lang="hr-HR" sz="2400" dirty="0"/>
              <a:t> </a:t>
            </a:r>
            <a:r>
              <a:rPr lang="hr-HR" sz="2400" dirty="0" err="1"/>
              <a:t>rewards</a:t>
            </a:r>
            <a:br>
              <a:rPr lang="en-US" sz="2400" dirty="0"/>
            </a:br>
            <a:endParaRPr lang="en-US" sz="2400" dirty="0"/>
          </a:p>
          <a:p>
            <a:r>
              <a:rPr lang="hr-HR" sz="2400" dirty="0"/>
              <a:t>A</a:t>
            </a:r>
            <a:r>
              <a:rPr lang="en-US" sz="2400" dirty="0" err="1"/>
              <a:t>ll</a:t>
            </a:r>
            <a:r>
              <a:rPr lang="en-US" sz="2400" dirty="0"/>
              <a:t> scientists are suggested (by their employers) to take active part in open science</a:t>
            </a:r>
            <a:r>
              <a:rPr lang="hr-HR" sz="2400" dirty="0"/>
              <a:t> – but </a:t>
            </a:r>
            <a:r>
              <a:rPr lang="hr-HR" sz="2400" dirty="0" err="1"/>
              <a:t>not</a:t>
            </a:r>
            <a:r>
              <a:rPr lang="hr-HR" sz="2400" dirty="0"/>
              <a:t> </a:t>
            </a:r>
            <a:r>
              <a:rPr lang="hr-HR" sz="2400" dirty="0" err="1"/>
              <a:t>without</a:t>
            </a:r>
            <a:r>
              <a:rPr lang="hr-HR" sz="2400" dirty="0"/>
              <a:t> </a:t>
            </a:r>
            <a:r>
              <a:rPr lang="hr-HR" sz="2400" dirty="0" err="1"/>
              <a:t>cost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2820F-17AE-BE5C-194F-DDB76E6C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A55EB-9C18-C7F4-87B5-3A1290D8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30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05D9B-A578-DC1E-7436-4C9D035A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Incentives and rewards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08634-4411-A62F-3643-FDCF710D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2800" dirty="0" err="1"/>
              <a:t>Incentive</a:t>
            </a:r>
            <a:r>
              <a:rPr lang="hr-HR" sz="2800" dirty="0"/>
              <a:t> / </a:t>
            </a:r>
            <a:r>
              <a:rPr lang="hr-HR" sz="2800" dirty="0" err="1"/>
              <a:t>reward</a:t>
            </a:r>
            <a:r>
              <a:rPr lang="hr-HR" sz="2800" dirty="0"/>
              <a:t>: a</a:t>
            </a:r>
            <a:r>
              <a:rPr lang="en-US" sz="2800" dirty="0"/>
              <a:t> benefit, reward, or cost that motivates an […] action” (Rowhani-Farid, Allen M, Barnett, 2017, 2)</a:t>
            </a:r>
            <a:br>
              <a:rPr lang="hr-HR" sz="2800"/>
            </a:br>
            <a:endParaRPr lang="hr-HR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33549-6557-609C-0943-2299C426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3821E-94FF-AE94-708E-1ED70362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49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347D6-6188-B107-7BC8-5121D71A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Incentives and rewards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86E0-5541-605A-6A19-10414F67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b="1"/>
              <a:t>T</a:t>
            </a:r>
            <a:r>
              <a:rPr lang="en-US" b="1"/>
              <a:t>he first academic </a:t>
            </a:r>
            <a:r>
              <a:rPr lang="hr-HR" b="1"/>
              <a:t>monetary </a:t>
            </a:r>
            <a:r>
              <a:rPr lang="en-US" b="1"/>
              <a:t>reward</a:t>
            </a:r>
            <a:r>
              <a:rPr lang="en-US"/>
              <a:t> was initiated by Académie des Sciences in France in 1719 to scientists who contribute to the advancement of knowledge in astronomy</a:t>
            </a:r>
            <a:br>
              <a:rPr lang="hr-HR"/>
            </a:br>
            <a:endParaRPr lang="hr-HR"/>
          </a:p>
          <a:p>
            <a:r>
              <a:rPr lang="en-US"/>
              <a:t>The Nobel Prize the largest monetary prize in the academic world Quan, Chen and Shu (2017) 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7F747-00E8-37E1-0C50-A699EE7A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DB938-EB3D-69A5-1ED6-4221D27C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85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05D9B-A578-DC1E-7436-4C9D035A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Incentives and rewards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08634-4411-A62F-3643-FDCF710D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92500" lnSpcReduction="10000"/>
          </a:bodyPr>
          <a:lstStyle/>
          <a:p>
            <a:r>
              <a:rPr lang="hr-HR"/>
              <a:t>3</a:t>
            </a:r>
            <a:r>
              <a:rPr lang="en-US"/>
              <a:t> key drivers of scientists' motivation</a:t>
            </a:r>
            <a:r>
              <a:rPr lang="hr-HR"/>
              <a:t> (Catillon, 2020)</a:t>
            </a:r>
            <a:r>
              <a:rPr lang="en-US"/>
              <a:t>: </a:t>
            </a:r>
            <a:endParaRPr lang="hr-HR"/>
          </a:p>
          <a:p>
            <a:pPr marL="914400" lvl="1" indent="-457200">
              <a:buFont typeface="+mj-lt"/>
              <a:buAutoNum type="arabicPeriod"/>
            </a:pPr>
            <a:r>
              <a:rPr lang="en-US" sz="2800"/>
              <a:t>the intrinsic reward of doing science – satisfaction of solving a scientific problem </a:t>
            </a:r>
            <a:endParaRPr lang="hr-HR" sz="2800"/>
          </a:p>
          <a:p>
            <a:pPr marL="914400" lvl="1" indent="-457200">
              <a:buFont typeface="+mj-lt"/>
              <a:buAutoNum type="arabicPeriod"/>
            </a:pPr>
            <a:r>
              <a:rPr lang="en-US" sz="2800"/>
              <a:t>academic prestige – relates to recognition, career and monetary rewards, promotion, tenure, salary and ability to change jobs, and </a:t>
            </a:r>
            <a:endParaRPr lang="hr-HR" sz="2800"/>
          </a:p>
          <a:p>
            <a:pPr marL="914400" lvl="1" indent="-457200">
              <a:buFont typeface="+mj-lt"/>
              <a:buAutoNum type="arabicPeriod"/>
            </a:pPr>
            <a:r>
              <a:rPr lang="en-US" sz="2800" b="1"/>
              <a:t>monetary rewards </a:t>
            </a:r>
            <a:r>
              <a:rPr lang="en-US" sz="2800"/>
              <a:t>– income dif</a:t>
            </a:r>
            <a:r>
              <a:rPr lang="hr-HR" sz="2800"/>
              <a:t>f</a:t>
            </a:r>
            <a:r>
              <a:rPr lang="en-US" sz="2800"/>
              <a:t>erences across scientists; royalties from patents, equity in startups, consulting fees or research sponsoring, monetary rewards. </a:t>
            </a:r>
            <a:endParaRPr lang="hr-HR" sz="2800"/>
          </a:p>
          <a:p>
            <a:r>
              <a:rPr lang="hr-HR"/>
              <a:t>T</a:t>
            </a:r>
            <a:r>
              <a:rPr lang="en-US"/>
              <a:t>hese motivations may not align with the production of high quality science</a:t>
            </a:r>
            <a:r>
              <a:rPr lang="hr-HR"/>
              <a:t> Catillon (2020) 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33549-6557-609C-0943-2299C426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3821E-94FF-AE94-708E-1ED70362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27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F45F-FCF4-85B2-363A-A9975514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hr-HR" sz="4000"/>
              <a:t>Examples / cases (extracted from literature)</a:t>
            </a:r>
            <a:endParaRPr lang="hr-H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5906-A8D2-BEC3-2AF3-001FBCE4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144119"/>
            <a:ext cx="10515600" cy="457735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Chinese universities</a:t>
            </a:r>
            <a:endParaRPr lang="hr-HR" sz="2400" dirty="0"/>
          </a:p>
          <a:p>
            <a:pPr lvl="1"/>
            <a:r>
              <a:rPr lang="hr-HR" dirty="0"/>
              <a:t>C</a:t>
            </a:r>
            <a:r>
              <a:rPr lang="en-US" dirty="0"/>
              <a:t>ash reward policy at Chinese universities was launched around 1990 by rewarding scientists </a:t>
            </a:r>
            <a:r>
              <a:rPr lang="en-US" b="1" dirty="0"/>
              <a:t>USD25</a:t>
            </a:r>
            <a:r>
              <a:rPr lang="en-US" dirty="0"/>
              <a:t> for each published </a:t>
            </a:r>
            <a:r>
              <a:rPr lang="en-US" dirty="0" err="1"/>
              <a:t>WoS</a:t>
            </a:r>
            <a:r>
              <a:rPr lang="en-US" dirty="0"/>
              <a:t> paper, and that the amount increased to between USD60 and USD120 in the mid-1990s </a:t>
            </a:r>
            <a:r>
              <a:rPr lang="hr-HR" dirty="0"/>
              <a:t>(</a:t>
            </a:r>
            <a:r>
              <a:rPr lang="en-US" dirty="0"/>
              <a:t>Quan, Chen and Shu</a:t>
            </a:r>
            <a:r>
              <a:rPr lang="hr-HR" dirty="0"/>
              <a:t>,</a:t>
            </a:r>
            <a:r>
              <a:rPr lang="en-US" dirty="0"/>
              <a:t> 2017) </a:t>
            </a:r>
            <a:endParaRPr lang="hr-HR" dirty="0"/>
          </a:p>
          <a:p>
            <a:pPr lvl="1"/>
            <a:r>
              <a:rPr lang="en-US" dirty="0"/>
              <a:t>Since then, cash reward policy were then copied by other universities and research institutions </a:t>
            </a:r>
            <a:endParaRPr lang="hr-HR" dirty="0"/>
          </a:p>
          <a:p>
            <a:pPr lvl="1"/>
            <a:r>
              <a:rPr lang="en-US" dirty="0"/>
              <a:t>$43</a:t>
            </a:r>
            <a:r>
              <a:rPr lang="hr-HR" dirty="0"/>
              <a:t> </a:t>
            </a:r>
            <a:r>
              <a:rPr lang="en-US" dirty="0"/>
              <a:t>000 for publishing a paper in Science or Nature, with the top reward </a:t>
            </a:r>
            <a:r>
              <a:rPr lang="hr-HR" dirty="0"/>
              <a:t>r</a:t>
            </a:r>
            <a:r>
              <a:rPr lang="en-US" dirty="0" err="1"/>
              <a:t>eaching</a:t>
            </a:r>
            <a:r>
              <a:rPr lang="en-US" dirty="0"/>
              <a:t> </a:t>
            </a:r>
            <a:r>
              <a:rPr lang="en-US" b="1" dirty="0"/>
              <a:t>$165</a:t>
            </a:r>
            <a:r>
              <a:rPr lang="hr-HR" b="1" dirty="0"/>
              <a:t> </a:t>
            </a:r>
            <a:r>
              <a:rPr lang="en-US" b="1" dirty="0"/>
              <a:t>000 </a:t>
            </a:r>
            <a:r>
              <a:rPr lang="en-US" dirty="0"/>
              <a:t>(most frequently to the first author)</a:t>
            </a:r>
            <a:endParaRPr lang="hr-HR" dirty="0"/>
          </a:p>
          <a:p>
            <a:pPr lvl="1"/>
            <a:r>
              <a:rPr lang="hr-HR" dirty="0"/>
              <a:t>Cash </a:t>
            </a:r>
            <a:r>
              <a:rPr lang="hr-HR" dirty="0" err="1"/>
              <a:t>reward</a:t>
            </a:r>
            <a:r>
              <a:rPr lang="hr-HR" dirty="0"/>
              <a:t> </a:t>
            </a:r>
            <a:r>
              <a:rPr lang="hr-HR" dirty="0" err="1"/>
              <a:t>practices</a:t>
            </a:r>
            <a:r>
              <a:rPr lang="hr-HR" dirty="0"/>
              <a:t> </a:t>
            </a:r>
            <a:r>
              <a:rPr lang="hr-HR" dirty="0" err="1"/>
              <a:t>intended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stopped</a:t>
            </a:r>
            <a:r>
              <a:rPr lang="hr-HR" dirty="0"/>
              <a:t> / to </a:t>
            </a:r>
            <a:r>
              <a:rPr lang="hr-HR" dirty="0" err="1"/>
              <a:t>cease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2020.</a:t>
            </a:r>
          </a:p>
          <a:p>
            <a:r>
              <a:rPr lang="en-US" sz="2400" dirty="0"/>
              <a:t>Qatar University in Doha</a:t>
            </a:r>
            <a:r>
              <a:rPr lang="hr-HR" sz="2400" dirty="0"/>
              <a:t> -</a:t>
            </a:r>
            <a:r>
              <a:rPr lang="en-US" sz="2400" dirty="0"/>
              <a:t> paper authors share up to $13</a:t>
            </a:r>
            <a:r>
              <a:rPr lang="hr-HR" sz="2400" dirty="0"/>
              <a:t> </a:t>
            </a:r>
            <a:r>
              <a:rPr lang="en-US" sz="2400" dirty="0"/>
              <a:t>700 for a paper in Nature or Science</a:t>
            </a:r>
            <a:endParaRPr lang="hr-HR" sz="2400" dirty="0"/>
          </a:p>
          <a:p>
            <a:r>
              <a:rPr lang="en-US" sz="2400" dirty="0"/>
              <a:t>Miller College of Business in Muncie, Indiana, published peer-reviewed article in a list of more than 100 business journals earns $200</a:t>
            </a:r>
            <a:endParaRPr lang="hr-H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D959C-2AA5-4CEB-8FE0-7CBA185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1F5A0-46E1-0C57-D409-A7EE3E28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22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E50F-D863-09B9-B494-145900F4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hr-HR" sz="4000" dirty="0" err="1"/>
              <a:t>Examples</a:t>
            </a:r>
            <a:r>
              <a:rPr lang="hr-HR" sz="4000" dirty="0"/>
              <a:t> / </a:t>
            </a:r>
            <a:r>
              <a:rPr lang="hr-HR" sz="4000" dirty="0" err="1"/>
              <a:t>cases</a:t>
            </a:r>
            <a:r>
              <a:rPr lang="hr-HR" sz="4000" dirty="0"/>
              <a:t> (</a:t>
            </a:r>
            <a:r>
              <a:rPr lang="hr-HR" sz="4000" dirty="0" err="1"/>
              <a:t>extracted</a:t>
            </a:r>
            <a:r>
              <a:rPr lang="hr-HR" sz="4000" dirty="0"/>
              <a:t> </a:t>
            </a:r>
            <a:r>
              <a:rPr lang="hr-HR" sz="4000" dirty="0" err="1"/>
              <a:t>from</a:t>
            </a:r>
            <a:r>
              <a:rPr lang="hr-HR" sz="4000" dirty="0"/>
              <a:t> literature)</a:t>
            </a:r>
            <a:br>
              <a:rPr lang="hr-HR" sz="4000" dirty="0"/>
            </a:br>
            <a:r>
              <a:rPr lang="hr-HR" sz="4000" dirty="0"/>
              <a:t>Data </a:t>
            </a:r>
            <a:r>
              <a:rPr lang="hr-HR" sz="4000" dirty="0" err="1"/>
              <a:t>sharing</a:t>
            </a:r>
            <a:endParaRPr lang="hr-HR" sz="4000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5ECC0-85FF-918D-32EA-0052C874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effectLst/>
                <a:ea typeface="Calibri" panose="020F0502020204030204" pitchFamily="34" charset="0"/>
              </a:rPr>
              <a:t>“</a:t>
            </a:r>
            <a:r>
              <a:rPr lang="hr-HR" sz="2400" dirty="0">
                <a:effectLst/>
                <a:ea typeface="Calibri" panose="020F0502020204030204" pitchFamily="34" charset="0"/>
              </a:rPr>
              <a:t>T</a:t>
            </a:r>
            <a:r>
              <a:rPr lang="en-GB" sz="2400" dirty="0">
                <a:effectLst/>
                <a:ea typeface="Calibri" panose="020F0502020204030204" pitchFamily="34" charset="0"/>
              </a:rPr>
              <a:t>he persons who initially gathered the data </a:t>
            </a:r>
            <a:r>
              <a:rPr lang="en-GB" sz="2400" b="1" dirty="0">
                <a:effectLst/>
                <a:ea typeface="Calibri" panose="020F0502020204030204" pitchFamily="34" charset="0"/>
              </a:rPr>
              <a:t>should receive appropriate and standardized credit</a:t>
            </a:r>
            <a:r>
              <a:rPr lang="en-GB" sz="2400" dirty="0">
                <a:effectLst/>
                <a:ea typeface="Calibri" panose="020F0502020204030204" pitchFamily="34" charset="0"/>
              </a:rPr>
              <a:t> that can be used for academic advancement, for grant applications, and in broader situations”</a:t>
            </a:r>
            <a:r>
              <a:rPr lang="hr-HR" sz="2400" dirty="0">
                <a:effectLst/>
                <a:ea typeface="Calibri" panose="020F0502020204030204" pitchFamily="34" charset="0"/>
              </a:rPr>
              <a:t> (</a:t>
            </a:r>
            <a:r>
              <a:rPr lang="en-GB" sz="2400" dirty="0" err="1">
                <a:effectLst/>
                <a:ea typeface="Calibri" panose="020F0502020204030204" pitchFamily="34" charset="0"/>
              </a:rPr>
              <a:t>Bierer</a:t>
            </a:r>
            <a:r>
              <a:rPr lang="en-GB" sz="2400" dirty="0">
                <a:effectLst/>
                <a:ea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ea typeface="Calibri" panose="020F0502020204030204" pitchFamily="34" charset="0"/>
              </a:rPr>
              <a:t>Crosas</a:t>
            </a:r>
            <a:r>
              <a:rPr lang="en-GB" sz="2400" dirty="0">
                <a:effectLst/>
                <a:ea typeface="Calibri" panose="020F0502020204030204" pitchFamily="34" charset="0"/>
              </a:rPr>
              <a:t> and Pierce</a:t>
            </a:r>
            <a:r>
              <a:rPr lang="hr-HR" sz="2400" dirty="0">
                <a:effectLst/>
                <a:ea typeface="Calibri" panose="020F0502020204030204" pitchFamily="34" charset="0"/>
              </a:rPr>
              <a:t>,</a:t>
            </a:r>
            <a:r>
              <a:rPr lang="en-GB" sz="2400" dirty="0">
                <a:effectLst/>
                <a:ea typeface="Calibri" panose="020F0502020204030204" pitchFamily="34" charset="0"/>
              </a:rPr>
              <a:t> 2017, 1684)</a:t>
            </a:r>
            <a:br>
              <a:rPr lang="hr-HR" sz="2400" dirty="0">
                <a:effectLst/>
                <a:ea typeface="Calibri" panose="020F0502020204030204" pitchFamily="34" charset="0"/>
              </a:rPr>
            </a:br>
            <a:endParaRPr lang="hr-HR" sz="2400" dirty="0">
              <a:effectLst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data sharing and storing related incentive include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badges for digitally sharable data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materials available in an open data repository;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attributions; credit for data linking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(Rowhani-Farid, Allen M, Barnett, 2017)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preregistration of research to avoid data scooping, advertising research in meetings, presentations, in social media, and discussion forums, and increased citations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(Promoting Open Science: A Holistic Approach to Changing Behaviour. 2021.)</a:t>
            </a:r>
            <a:endParaRPr lang="hr-H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A7FFA-28E7-006E-9A04-6CDB35DF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t>rvrana@ffzg.hr | PubMet2022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B0198-8BFD-20DC-264C-1C85E23E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C39CA2-2757-480A-9442-A2CF0792201C}" type="slidenum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9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25D90-E292-B4C2-A03B-B44305C9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xamples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/ cases </a:t>
            </a:r>
            <a:br>
              <a:rPr lang="hr-HR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(from </a:t>
            </a:r>
            <a:r>
              <a:rPr lang="hr-HR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hr-HR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788CE-DD0B-7B3C-20C6-5620E22E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D25AD-35D9-AD87-4669-219D38D7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6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FA38C-BC19-A366-FE85-E331D101F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783" y="526761"/>
            <a:ext cx="10509833" cy="54895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33C378-2CA6-1C94-F22D-7CDF7DA2D55D}"/>
              </a:ext>
            </a:extLst>
          </p:cNvPr>
          <p:cNvSpPr txBox="1"/>
          <p:nvPr/>
        </p:nvSpPr>
        <p:spPr>
          <a:xfrm>
            <a:off x="758536" y="6307282"/>
            <a:ext cx="646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https://cast.illinoisstate.edu/faculty-staff/teaching/publication.php</a:t>
            </a:r>
            <a:r>
              <a:rPr lang="hr-H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EB06E8-FB3A-4CFF-C168-5D7AC1A8BD06}"/>
              </a:ext>
            </a:extLst>
          </p:cNvPr>
          <p:cNvSpPr/>
          <p:nvPr/>
        </p:nvSpPr>
        <p:spPr>
          <a:xfrm>
            <a:off x="4021282" y="4821382"/>
            <a:ext cx="6567054" cy="7897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3030F-A34E-856E-CF83-A796D1DB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rvrana@ffzg.hr | PubMet2022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A3CF9-9993-9534-1C34-202CAB0B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9CA2-2757-480A-9442-A2CF0792201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86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1034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incentives and rewards in scholarly communication:  the good, the bad and the possible </vt:lpstr>
      <vt:lpstr>Introduction</vt:lpstr>
      <vt:lpstr>Incentives and rewards</vt:lpstr>
      <vt:lpstr>Incentives and rewards</vt:lpstr>
      <vt:lpstr>Incentives and rewards</vt:lpstr>
      <vt:lpstr>Examples / cases (extracted from literature)</vt:lpstr>
      <vt:lpstr>Examples / cases (extracted from literature) Data sharing</vt:lpstr>
      <vt:lpstr>Examples / cases  (from the Web)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incentives and rewards in scholarly communication:  the good, the bad and the possible </dc:title>
  <dc:creator>Radovan Vrana</dc:creator>
  <cp:lastModifiedBy>Radovan Vrana</cp:lastModifiedBy>
  <cp:revision>7</cp:revision>
  <dcterms:created xsi:type="dcterms:W3CDTF">2022-07-07T16:13:02Z</dcterms:created>
  <dcterms:modified xsi:type="dcterms:W3CDTF">2022-09-14T08:47:10Z</dcterms:modified>
</cp:coreProperties>
</file>