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Space Mono"/>
      <p:regular r:id="rId14"/>
      <p:bold r:id="rId15"/>
      <p:italic r:id="rId16"/>
      <p:boldItalic r:id="rId17"/>
    </p:embeddedFont>
    <p:embeddedFont>
      <p:font typeface="Space Grotesk Medium"/>
      <p:regular r:id="rId18"/>
      <p:bold r:id="rId19"/>
    </p:embeddedFont>
    <p:embeddedFont>
      <p:font typeface="Space Grotesk SemiBold"/>
      <p:regular r:id="rId20"/>
      <p:bold r:id="rId21"/>
    </p:embeddedFont>
    <p:embeddedFont>
      <p:font typeface="Space Grotesk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YorexEL5cV/R3z6bdVE9TwLQ1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aceGroteskSemiBold-regular.fntdata"/><Relationship Id="rId11" Type="http://schemas.openxmlformats.org/officeDocument/2006/relationships/slide" Target="slides/slide6.xml"/><Relationship Id="rId22" Type="http://schemas.openxmlformats.org/officeDocument/2006/relationships/font" Target="fonts/SpaceGrotesk-regular.fntdata"/><Relationship Id="rId10" Type="http://schemas.openxmlformats.org/officeDocument/2006/relationships/slide" Target="slides/slide5.xml"/><Relationship Id="rId21" Type="http://schemas.openxmlformats.org/officeDocument/2006/relationships/font" Target="fonts/SpaceGroteskSemiBold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SpaceGrotes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paceMono-bold.fntdata"/><Relationship Id="rId14" Type="http://schemas.openxmlformats.org/officeDocument/2006/relationships/font" Target="fonts/SpaceMono-regular.fntdata"/><Relationship Id="rId17" Type="http://schemas.openxmlformats.org/officeDocument/2006/relationships/font" Target="fonts/SpaceMono-boldItalic.fntdata"/><Relationship Id="rId16" Type="http://schemas.openxmlformats.org/officeDocument/2006/relationships/font" Target="fonts/SpaceMon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paceGroteskMedium-bold.fntdata"/><Relationship Id="rId6" Type="http://schemas.openxmlformats.org/officeDocument/2006/relationships/slide" Target="slides/slide1.xml"/><Relationship Id="rId18" Type="http://schemas.openxmlformats.org/officeDocument/2006/relationships/font" Target="fonts/SpaceGrotesk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2cdd50d9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152cdd50d9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2cdd50d9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152cdd50d9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472f9ad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15472f9ad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3fb41519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53fb41519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3fb415199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53fb41519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3fb41519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153fb41519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160A3A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160A3A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160A3A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160A3A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160A3A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160A3A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160A3A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160A3A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160A3A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hyperlink" Target="https://www.sociolosko-drustvo.si/for-authors/" TargetMode="External"/><Relationship Id="rId13" Type="http://schemas.openxmlformats.org/officeDocument/2006/relationships/hyperlink" Target="https://zenodo.org/record/4040672" TargetMode="External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i.org/10.5334/dsj-2020-005" TargetMode="External"/><Relationship Id="rId4" Type="http://schemas.openxmlformats.org/officeDocument/2006/relationships/hyperlink" Target="https://www.elixir-europe.org/about-us/who-we-are/nodes/slovenia" TargetMode="External"/><Relationship Id="rId9" Type="http://schemas.openxmlformats.org/officeDocument/2006/relationships/hyperlink" Target="https://www.ebrjournal.net/home/author_guidelines.html#opendata" TargetMode="External"/><Relationship Id="rId14" Type="http://schemas.openxmlformats.org/officeDocument/2006/relationships/image" Target="../media/image16.png"/><Relationship Id="rId5" Type="http://schemas.openxmlformats.org/officeDocument/2006/relationships/hyperlink" Target="http://www.clarin.si/info/about/" TargetMode="External"/><Relationship Id="rId6" Type="http://schemas.openxmlformats.org/officeDocument/2006/relationships/hyperlink" Target="http://www.dariah.si/en/" TargetMode="External"/><Relationship Id="rId7" Type="http://schemas.openxmlformats.org/officeDocument/2006/relationships/hyperlink" Target="https://www.revija-socialnodelo.si/en/instructions/open-access-policy-and-copyrights" TargetMode="External"/><Relationship Id="rId8" Type="http://schemas.openxmlformats.org/officeDocument/2006/relationships/hyperlink" Target="http://cepar.fu.uni-lj.si/index.php/CEPAR/about/submission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zenodo.org/record/6962275" TargetMode="External"/><Relationship Id="rId4" Type="http://schemas.openxmlformats.org/officeDocument/2006/relationships/hyperlink" Target="https://www.cessda.eu/Events/CESSDA-Event-eid3183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s://www.cessda.eu/Training/Journals-outreach" TargetMode="External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rcak.srce.hr/clanak/391166" TargetMode="External"/><Relationship Id="rId4" Type="http://schemas.openxmlformats.org/officeDocument/2006/relationships/hyperlink" Target="https://www.znak.hr/index.php/23-hr/23-webinar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hyperlink" Target="https://hrcak.srce.hr/269681" TargetMode="External"/><Relationship Id="rId8" Type="http://schemas.openxmlformats.org/officeDocument/2006/relationships/hyperlink" Target="https://hrcak.srce.hr/269814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955725" y="507750"/>
            <a:ext cx="5000700" cy="148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85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Development and implementation of data sharing policies</a:t>
            </a:r>
            <a:endParaRPr sz="2850">
              <a:solidFill>
                <a:srgbClr val="E75762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413" y="491375"/>
            <a:ext cx="835000" cy="46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type="ctrTitle"/>
          </p:nvPr>
        </p:nvSpPr>
        <p:spPr>
          <a:xfrm>
            <a:off x="3993600" y="2009925"/>
            <a:ext cx="4230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E75762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Collaboration of social science data archives and journals</a:t>
            </a:r>
            <a:endParaRPr sz="1800">
              <a:solidFill>
                <a:srgbClr val="E75762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57" name="Google Shape;57;p1"/>
          <p:cNvSpPr txBox="1"/>
          <p:nvPr>
            <p:ph type="ctrTitle"/>
          </p:nvPr>
        </p:nvSpPr>
        <p:spPr>
          <a:xfrm>
            <a:off x="571150" y="4247975"/>
            <a:ext cx="70812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8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PUBMET2022 : The 9th Conference on Scholarly Communication in the Context of Open Science</a:t>
            </a:r>
            <a:r>
              <a:rPr lang="en" sz="8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br>
              <a:rPr lang="en" sz="8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</a:br>
            <a:r>
              <a:rPr lang="en" sz="8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14-16 September 2022 | University of Zadar, Croatia</a:t>
            </a:r>
            <a:endParaRPr sz="800">
              <a:solidFill>
                <a:schemeClr val="l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875" y="2481275"/>
            <a:ext cx="1400074" cy="139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425" y="1944275"/>
            <a:ext cx="834975" cy="591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1716000" y="3046450"/>
            <a:ext cx="650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Marijana Glavica</a:t>
            </a:r>
            <a:r>
              <a:rPr baseline="30000"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, Irena Kranjec</a:t>
            </a:r>
            <a:r>
              <a:rPr baseline="30000"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, Janez Štebe</a:t>
            </a:r>
            <a:r>
              <a:rPr baseline="30000"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, Sonja Bezjak</a:t>
            </a:r>
            <a:r>
              <a:rPr baseline="30000"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endParaRPr baseline="30000"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r>
              <a:rPr i="1"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Faculty of Humanities and Social Sciences, University of Zagreb, Croatian Social Science Data Archive</a:t>
            </a:r>
            <a:endParaRPr i="1"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r>
              <a:rPr i="1"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Faculty of Social Sciences, University of Ljubljana,  </a:t>
            </a:r>
            <a:r>
              <a:rPr i="1"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Social Science Data Archives</a:t>
            </a:r>
            <a:endParaRPr i="1"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F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2cdd50d90_0_12"/>
          <p:cNvSpPr txBox="1"/>
          <p:nvPr>
            <p:ph type="title"/>
          </p:nvPr>
        </p:nvSpPr>
        <p:spPr>
          <a:xfrm>
            <a:off x="677950" y="445025"/>
            <a:ext cx="5088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solidFill>
                  <a:srgbClr val="E7576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Who are we?</a:t>
            </a:r>
            <a:endParaRPr sz="2100">
              <a:solidFill>
                <a:srgbClr val="E7576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66" name="Google Shape;66;g152cdd50d90_0_12"/>
          <p:cNvSpPr txBox="1"/>
          <p:nvPr>
            <p:ph type="title"/>
          </p:nvPr>
        </p:nvSpPr>
        <p:spPr>
          <a:xfrm>
            <a:off x="677950" y="1602425"/>
            <a:ext cx="5030100" cy="27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Social Science Data Archives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 Medium"/>
              <a:buChar char="○"/>
            </a:pPr>
            <a:r>
              <a:rPr b="1"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ADP</a:t>
            </a:r>
            <a:b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Social Science Data 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Archive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s, Slovenia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 Medium"/>
              <a:buChar char="○"/>
            </a:pPr>
            <a:r>
              <a:rPr b="1"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CROSSDA</a:t>
            </a:r>
            <a:b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Croatian Social Science Data Archive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providing national infrastructure public services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 Medium"/>
              <a:buChar char="○"/>
            </a:pPr>
            <a:r>
              <a:rPr b="1"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CESSDA ERIC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 Service Providers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60A3A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67" name="Google Shape;67;g152cdd50d90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7425" y="-20575"/>
            <a:ext cx="9308" cy="51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152cdd50d90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4950" y="1648825"/>
            <a:ext cx="1233151" cy="178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52cdd50d90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7424" y="457200"/>
            <a:ext cx="1295300" cy="9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52cdd50d90_0_12"/>
          <p:cNvPicPr preferRelativeResize="0"/>
          <p:nvPr/>
        </p:nvPicPr>
        <p:blipFill rotWithShape="1">
          <a:blip r:embed="rId6">
            <a:alphaModFix/>
          </a:blip>
          <a:srcRect b="17004" l="21395" r="22888" t="18557"/>
          <a:stretch/>
        </p:blipFill>
        <p:spPr>
          <a:xfrm rot="-11">
            <a:off x="5916726" y="3595102"/>
            <a:ext cx="1295298" cy="149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152cdd50d90_0_12"/>
          <p:cNvPicPr preferRelativeResize="0"/>
          <p:nvPr/>
        </p:nvPicPr>
        <p:blipFill rotWithShape="1">
          <a:blip r:embed="rId7">
            <a:alphaModFix/>
          </a:blip>
          <a:srcRect b="0" l="9521" r="9513" t="0"/>
          <a:stretch/>
        </p:blipFill>
        <p:spPr>
          <a:xfrm flipH="1">
            <a:off x="7338925" y="1547126"/>
            <a:ext cx="1808477" cy="36169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52cdd50d90_0_12"/>
          <p:cNvSpPr txBox="1"/>
          <p:nvPr>
            <p:ph idx="12" type="sldNum"/>
          </p:nvPr>
        </p:nvSpPr>
        <p:spPr>
          <a:xfrm>
            <a:off x="86140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>
                <a:solidFill>
                  <a:srgbClr val="160A3A"/>
                </a:solidFill>
              </a:rPr>
              <a:t>01/06</a:t>
            </a:r>
            <a:endParaRPr>
              <a:solidFill>
                <a:srgbClr val="160A3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F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2cdd50d90_0_41"/>
          <p:cNvSpPr txBox="1"/>
          <p:nvPr>
            <p:ph type="title"/>
          </p:nvPr>
        </p:nvSpPr>
        <p:spPr>
          <a:xfrm>
            <a:off x="677950" y="445025"/>
            <a:ext cx="4329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solidFill>
                  <a:srgbClr val="E7576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What are we going to show you and in which context?</a:t>
            </a:r>
            <a:endParaRPr sz="2100">
              <a:solidFill>
                <a:srgbClr val="E7576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78" name="Google Shape;78;g152cdd50d90_0_41"/>
          <p:cNvSpPr txBox="1"/>
          <p:nvPr>
            <p:ph type="title"/>
          </p:nvPr>
        </p:nvSpPr>
        <p:spPr>
          <a:xfrm>
            <a:off x="677950" y="1297625"/>
            <a:ext cx="44658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S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ervices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 offered by social science data archives relevant to journals' data sharing policies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Examples of collaboration between data archives and journal editors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Context: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Open Science, transparency, data sharing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6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Slovenia and Croatia: Underdeveloped data sharing culture; Slow implementation of open data strategy by the national research funder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60A3A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79" name="Google Shape;79;g152cdd50d90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6400" y="-20575"/>
            <a:ext cx="9308" cy="51846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152cdd50d90_0_41"/>
          <p:cNvSpPr txBox="1"/>
          <p:nvPr>
            <p:ph idx="12" type="sldNum"/>
          </p:nvPr>
        </p:nvSpPr>
        <p:spPr>
          <a:xfrm>
            <a:off x="86140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>
                <a:solidFill>
                  <a:srgbClr val="160A3A"/>
                </a:solidFill>
              </a:rPr>
              <a:t>02/05</a:t>
            </a:r>
            <a:endParaRPr>
              <a:solidFill>
                <a:srgbClr val="160A3A"/>
              </a:solidFill>
            </a:endParaRPr>
          </a:p>
        </p:txBody>
      </p:sp>
      <p:sp>
        <p:nvSpPr>
          <p:cNvPr id="81" name="Google Shape;81;g152cdd50d90_0_41"/>
          <p:cNvSpPr txBox="1"/>
          <p:nvPr>
            <p:ph type="title"/>
          </p:nvPr>
        </p:nvSpPr>
        <p:spPr>
          <a:xfrm>
            <a:off x="677950" y="4551900"/>
            <a:ext cx="76164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200" u="sng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endParaRPr b="1" sz="1200" u="sng">
              <a:solidFill>
                <a:srgbClr val="CAC3E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82" name="Google Shape;82;g152cdd50d90_0_41"/>
          <p:cNvPicPr preferRelativeResize="0"/>
          <p:nvPr/>
        </p:nvPicPr>
        <p:blipFill rotWithShape="1">
          <a:blip r:embed="rId4">
            <a:alphaModFix/>
          </a:blip>
          <a:srcRect b="3883" l="0" r="0" t="0"/>
          <a:stretch/>
        </p:blipFill>
        <p:spPr>
          <a:xfrm>
            <a:off x="5428675" y="0"/>
            <a:ext cx="3721609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52cdd50d90_0_41"/>
          <p:cNvSpPr txBox="1"/>
          <p:nvPr>
            <p:ph idx="12" type="sldNum"/>
          </p:nvPr>
        </p:nvSpPr>
        <p:spPr>
          <a:xfrm>
            <a:off x="86140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>
                <a:solidFill>
                  <a:srgbClr val="160A3A"/>
                </a:solidFill>
              </a:rPr>
              <a:t>02/06</a:t>
            </a:r>
            <a:endParaRPr>
              <a:solidFill>
                <a:srgbClr val="160A3A"/>
              </a:solidFill>
            </a:endParaRPr>
          </a:p>
        </p:txBody>
      </p:sp>
      <p:sp>
        <p:nvSpPr>
          <p:cNvPr id="84" name="Google Shape;84;g152cdd50d90_0_41"/>
          <p:cNvSpPr/>
          <p:nvPr/>
        </p:nvSpPr>
        <p:spPr>
          <a:xfrm>
            <a:off x="5612920" y="2504432"/>
            <a:ext cx="695000" cy="1262475"/>
          </a:xfrm>
          <a:custGeom>
            <a:rect b="b" l="l" r="r" t="t"/>
            <a:pathLst>
              <a:path extrusionOk="0" h="50499" w="27800">
                <a:moveTo>
                  <a:pt x="11716" y="1754"/>
                </a:moveTo>
                <a:cubicBezTo>
                  <a:pt x="9172" y="1754"/>
                  <a:pt x="5837" y="1714"/>
                  <a:pt x="4359" y="3784"/>
                </a:cubicBezTo>
                <a:cubicBezTo>
                  <a:pt x="1499" y="7790"/>
                  <a:pt x="3702" y="13613"/>
                  <a:pt x="3091" y="18498"/>
                </a:cubicBezTo>
                <a:cubicBezTo>
                  <a:pt x="1998" y="27231"/>
                  <a:pt x="-2586" y="37417"/>
                  <a:pt x="2076" y="44881"/>
                </a:cubicBezTo>
                <a:cubicBezTo>
                  <a:pt x="5393" y="50191"/>
                  <a:pt x="13875" y="50986"/>
                  <a:pt x="20088" y="50209"/>
                </a:cubicBezTo>
                <a:cubicBezTo>
                  <a:pt x="26590" y="49395"/>
                  <a:pt x="25962" y="38202"/>
                  <a:pt x="26684" y="31689"/>
                </a:cubicBezTo>
                <a:cubicBezTo>
                  <a:pt x="27598" y="23442"/>
                  <a:pt x="29126" y="14250"/>
                  <a:pt x="25415" y="6828"/>
                </a:cubicBezTo>
                <a:cubicBezTo>
                  <a:pt x="22992" y="1982"/>
                  <a:pt x="15588" y="-1229"/>
                  <a:pt x="10448" y="486"/>
                </a:cubicBezTo>
              </a:path>
            </a:pathLst>
          </a:custGeom>
          <a:noFill/>
          <a:ln cap="flat" cmpd="sng" w="9525">
            <a:solidFill>
              <a:srgbClr val="E7576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F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472f9ad2a_0_0"/>
          <p:cNvSpPr txBox="1"/>
          <p:nvPr>
            <p:ph type="title"/>
          </p:nvPr>
        </p:nvSpPr>
        <p:spPr>
          <a:xfrm>
            <a:off x="677950" y="445025"/>
            <a:ext cx="4329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solidFill>
                  <a:srgbClr val="E7576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Services</a:t>
            </a:r>
            <a:endParaRPr sz="2100">
              <a:solidFill>
                <a:srgbClr val="E7576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90" name="Google Shape;90;g15472f9ad2a_0_0"/>
          <p:cNvSpPr txBox="1"/>
          <p:nvPr>
            <p:ph type="title"/>
          </p:nvPr>
        </p:nvSpPr>
        <p:spPr>
          <a:xfrm>
            <a:off x="677950" y="1297625"/>
            <a:ext cx="36678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200"/>
              <a:buFont typeface="Space Grotesk"/>
              <a:buChar char="○"/>
            </a:pPr>
            <a:r>
              <a:rPr lang="en" sz="12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Long-term curated data collections</a:t>
            </a:r>
            <a:endParaRPr sz="12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200"/>
              <a:buFont typeface="Space Grotesk"/>
              <a:buChar char="○"/>
            </a:pPr>
            <a:r>
              <a:rPr lang="en" sz="12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Quality control (data consistency, anonymisation checks, documentation </a:t>
            </a:r>
            <a:r>
              <a:rPr lang="en" sz="12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completeness</a:t>
            </a:r>
            <a:r>
              <a:rPr lang="en" sz="12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)</a:t>
            </a:r>
            <a:endParaRPr sz="12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200"/>
              <a:buFont typeface="Space Grotesk"/>
              <a:buChar char="○"/>
            </a:pPr>
            <a:r>
              <a:rPr lang="en" sz="12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Personalised expert curation support for data and metadata preparation and deposit</a:t>
            </a:r>
            <a:endParaRPr sz="12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200"/>
              <a:buFont typeface="Space Grotesk"/>
              <a:buChar char="○"/>
            </a:pPr>
            <a:r>
              <a:rPr lang="en" sz="12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PIDs and versioning</a:t>
            </a:r>
            <a:endParaRPr sz="12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200"/>
              <a:buFont typeface="Space Grotesk"/>
              <a:buChar char="○"/>
            </a:pPr>
            <a:r>
              <a:rPr lang="en" sz="12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Links to publications</a:t>
            </a:r>
            <a:endParaRPr sz="12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200"/>
              <a:buFont typeface="Space Grotesk"/>
              <a:buChar char="○"/>
            </a:pPr>
            <a:r>
              <a:rPr lang="en" sz="12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Standard licences</a:t>
            </a:r>
            <a:endParaRPr sz="12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200"/>
              <a:buFont typeface="Space Grotesk"/>
              <a:buChar char="○"/>
            </a:pPr>
            <a:r>
              <a:rPr lang="en" sz="12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Training, advice and active support for data management planning</a:t>
            </a:r>
            <a:endParaRPr sz="12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60A3A"/>
              </a:buClr>
              <a:buSzPts val="1200"/>
              <a:buFont typeface="Space Grotesk"/>
              <a:buChar char="○"/>
            </a:pPr>
            <a:r>
              <a:rPr lang="en" sz="12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Promotion of data usage</a:t>
            </a:r>
            <a:endParaRPr sz="12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1" name="Google Shape;91;g15472f9ad2a_0_0"/>
          <p:cNvSpPr txBox="1"/>
          <p:nvPr>
            <p:ph idx="12" type="sldNum"/>
          </p:nvPr>
        </p:nvSpPr>
        <p:spPr>
          <a:xfrm>
            <a:off x="86140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>
                <a:solidFill>
                  <a:srgbClr val="160A3A"/>
                </a:solidFill>
              </a:rPr>
              <a:t>03/06</a:t>
            </a:r>
            <a:endParaRPr>
              <a:solidFill>
                <a:srgbClr val="160A3A"/>
              </a:solidFill>
            </a:endParaRPr>
          </a:p>
        </p:txBody>
      </p:sp>
      <p:sp>
        <p:nvSpPr>
          <p:cNvPr id="92" name="Google Shape;92;g15472f9ad2a_0_0"/>
          <p:cNvSpPr txBox="1"/>
          <p:nvPr>
            <p:ph type="title"/>
          </p:nvPr>
        </p:nvSpPr>
        <p:spPr>
          <a:xfrm>
            <a:off x="677950" y="4551900"/>
            <a:ext cx="76164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200" u="sng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endParaRPr b="1" sz="1200" u="sng">
              <a:solidFill>
                <a:srgbClr val="CAC3E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93" name="Google Shape;93;g15472f9ad2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625" y="388450"/>
            <a:ext cx="3667800" cy="42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F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3fb415199_0_7"/>
          <p:cNvSpPr txBox="1"/>
          <p:nvPr>
            <p:ph type="title"/>
          </p:nvPr>
        </p:nvSpPr>
        <p:spPr>
          <a:xfrm>
            <a:off x="677950" y="524563"/>
            <a:ext cx="4329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solidFill>
                  <a:srgbClr val="E7576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Slovenian case</a:t>
            </a:r>
            <a:endParaRPr sz="2100">
              <a:solidFill>
                <a:srgbClr val="E7576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99" name="Google Shape;99;g153fb415199_0_7"/>
          <p:cNvSpPr txBox="1"/>
          <p:nvPr>
            <p:ph type="title"/>
          </p:nvPr>
        </p:nvSpPr>
        <p:spPr>
          <a:xfrm>
            <a:off x="677950" y="1145225"/>
            <a:ext cx="44658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Implementing the </a:t>
            </a: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3"/>
              </a:rPr>
              <a:t>RDA Research Data Policy Framework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 in Slovenian scientific journals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P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artners from other RIs: </a:t>
            </a: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4"/>
              </a:rPr>
              <a:t>ELIXIR-SI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, </a:t>
            </a: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5"/>
              </a:rPr>
              <a:t>CLARIN-SI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, </a:t>
            </a: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6"/>
              </a:rPr>
              <a:t>DARIAH-SI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J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ournals participating in a pilot from different fields: archaeology, history, linguistics and social sciences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Continued cooperation with ADP: Until now, four social science journals have implemented research data policies: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7"/>
              </a:rPr>
              <a:t>Socialno delo Journal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8"/>
              </a:rPr>
              <a:t>Central European Public Administration Review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9"/>
              </a:rPr>
              <a:t>Economic and Business Review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10"/>
              </a:rPr>
              <a:t>Social Science Forum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 [Družboslovne razprave]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00" name="Google Shape;100;g153fb415199_0_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29725" y="1645773"/>
            <a:ext cx="3732973" cy="108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53fb415199_0_7"/>
          <p:cNvSpPr txBox="1"/>
          <p:nvPr>
            <p:ph idx="12" type="sldNum"/>
          </p:nvPr>
        </p:nvSpPr>
        <p:spPr>
          <a:xfrm>
            <a:off x="86140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>
                <a:solidFill>
                  <a:srgbClr val="160A3A"/>
                </a:solidFill>
              </a:rPr>
              <a:t>04/06</a:t>
            </a:r>
            <a:endParaRPr>
              <a:solidFill>
                <a:srgbClr val="160A3A"/>
              </a:solidFill>
            </a:endParaRPr>
          </a:p>
        </p:txBody>
      </p:sp>
      <p:pic>
        <p:nvPicPr>
          <p:cNvPr id="102" name="Google Shape;102;g153fb415199_0_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29724" y="475575"/>
            <a:ext cx="1295300" cy="9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53fb415199_0_7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15972" y="3109250"/>
            <a:ext cx="3471953" cy="159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F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3fb415199_0_111"/>
          <p:cNvSpPr txBox="1"/>
          <p:nvPr>
            <p:ph type="title"/>
          </p:nvPr>
        </p:nvSpPr>
        <p:spPr>
          <a:xfrm>
            <a:off x="677950" y="524563"/>
            <a:ext cx="4329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solidFill>
                  <a:srgbClr val="E7576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CESSDA Journals Outreach</a:t>
            </a:r>
            <a:endParaRPr sz="2100">
              <a:solidFill>
                <a:srgbClr val="E7576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9" name="Google Shape;109;g153fb415199_0_111"/>
          <p:cNvSpPr txBox="1"/>
          <p:nvPr>
            <p:ph type="title"/>
          </p:nvPr>
        </p:nvSpPr>
        <p:spPr>
          <a:xfrm>
            <a:off x="677950" y="1145225"/>
            <a:ext cx="44658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Dialogs with journal editors - what are their views on data sharing?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Discussing possibilities of support that can be provided for journals by data archives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Exploring capacities of data archives for supporting journals 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Connecting 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data archives; developing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 services related to journals' data sharing policies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Organising events 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3"/>
              </a:rPr>
              <a:t>Open forum: Challenges of sharing data linked to publications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Making Social Science Transparent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 u="sng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Journal and Data Archive Collaboration Forum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b="1" lang="en" sz="1400">
                <a:solidFill>
                  <a:srgbClr val="E75762"/>
                </a:solidFill>
                <a:latin typeface="Space Grotesk"/>
                <a:ea typeface="Space Grotesk"/>
                <a:cs typeface="Space Grotesk"/>
                <a:sym typeface="Space Grotesk"/>
              </a:rPr>
              <a:t>UPCOMING! </a:t>
            </a:r>
            <a:br>
              <a:rPr b="1" lang="en" sz="1400">
                <a:solidFill>
                  <a:srgbClr val="E75762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b="1" lang="en" sz="1400">
                <a:solidFill>
                  <a:srgbClr val="E75762"/>
                </a:solidFill>
                <a:latin typeface="Space Grotesk"/>
                <a:ea typeface="Space Grotesk"/>
                <a:cs typeface="Space Grotesk"/>
                <a:sym typeface="Space Grotesk"/>
              </a:rPr>
              <a:t>Nov 8, 2022 @14:00-16:30</a:t>
            </a:r>
            <a:br>
              <a:rPr b="1" lang="en" sz="1400">
                <a:solidFill>
                  <a:srgbClr val="E75762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endParaRPr b="1" sz="1400">
              <a:solidFill>
                <a:srgbClr val="E75762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0" name="Google Shape;110;g153fb415199_0_111"/>
          <p:cNvSpPr txBox="1"/>
          <p:nvPr>
            <p:ph type="title"/>
          </p:nvPr>
        </p:nvSpPr>
        <p:spPr>
          <a:xfrm>
            <a:off x="677950" y="4551900"/>
            <a:ext cx="76164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200" u="sng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endParaRPr b="1" sz="1200" u="sng">
              <a:solidFill>
                <a:srgbClr val="CAC3E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1" name="Google Shape;111;g153fb415199_0_111"/>
          <p:cNvSpPr txBox="1"/>
          <p:nvPr>
            <p:ph idx="12" type="sldNum"/>
          </p:nvPr>
        </p:nvSpPr>
        <p:spPr>
          <a:xfrm>
            <a:off x="86140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>
                <a:solidFill>
                  <a:srgbClr val="160A3A"/>
                </a:solidFill>
              </a:rPr>
              <a:t>05/06</a:t>
            </a:r>
            <a:endParaRPr>
              <a:solidFill>
                <a:srgbClr val="160A3A"/>
              </a:solidFill>
            </a:endParaRPr>
          </a:p>
        </p:txBody>
      </p:sp>
      <p:pic>
        <p:nvPicPr>
          <p:cNvPr id="112" name="Google Shape;112;g153fb415199_0_111"/>
          <p:cNvPicPr preferRelativeResize="0"/>
          <p:nvPr/>
        </p:nvPicPr>
        <p:blipFill rotWithShape="1">
          <a:blip r:embed="rId5">
            <a:alphaModFix/>
          </a:blip>
          <a:srcRect b="77681" l="0" r="0" t="0"/>
          <a:stretch/>
        </p:blipFill>
        <p:spPr>
          <a:xfrm>
            <a:off x="5506875" y="684850"/>
            <a:ext cx="3472601" cy="113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53fb415199_0_111"/>
          <p:cNvSpPr txBox="1"/>
          <p:nvPr/>
        </p:nvSpPr>
        <p:spPr>
          <a:xfrm>
            <a:off x="5440675" y="1861050"/>
            <a:ext cx="36870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6"/>
              </a:rPr>
              <a:t>https://www.cessda.eu/Training/Journals-outreach</a:t>
            </a:r>
            <a:endParaRPr sz="11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PARTNERS</a:t>
            </a:r>
            <a:endParaRPr b="1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GESIS, Germany</a:t>
            </a:r>
            <a:endParaRPr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CROSSDA, Croatia</a:t>
            </a:r>
            <a:endParaRPr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EKKE, Greece</a:t>
            </a:r>
            <a:endParaRPr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ADP, Slovenia</a:t>
            </a:r>
            <a:endParaRPr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FORS, Switzerland</a:t>
            </a:r>
            <a:endParaRPr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FSD, Finland</a:t>
            </a:r>
            <a:endParaRPr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SND, Sweden</a:t>
            </a:r>
            <a:endParaRPr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TARKI, Hungary</a:t>
            </a:r>
            <a:endParaRPr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DCS, Serbia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F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3fb415199_0_50"/>
          <p:cNvSpPr txBox="1"/>
          <p:nvPr>
            <p:ph type="title"/>
          </p:nvPr>
        </p:nvSpPr>
        <p:spPr>
          <a:xfrm>
            <a:off x="677950" y="524563"/>
            <a:ext cx="4329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solidFill>
                  <a:srgbClr val="E7576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Croatian case</a:t>
            </a:r>
            <a:endParaRPr sz="2100">
              <a:solidFill>
                <a:srgbClr val="E7576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19" name="Google Shape;119;g153fb415199_0_50"/>
          <p:cNvSpPr txBox="1"/>
          <p:nvPr>
            <p:ph type="title"/>
          </p:nvPr>
        </p:nvSpPr>
        <p:spPr>
          <a:xfrm>
            <a:off x="677950" y="1145225"/>
            <a:ext cx="4465800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Started a dialog with 3 editors of Croatian social science journals 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3"/>
              </a:rPr>
              <a:t>Croatian Sociological Review 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introduced its first open science policy in 2021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Considering various epistemological assumptions in the humanities and social sciences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The next step: 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in cooperation with CROSSDA, </a:t>
            </a: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define instructions for authors and reviewers to make this policy official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60A3A"/>
              </a:buClr>
              <a:buSzPts val="1400"/>
              <a:buFont typeface="Space Grotesk"/>
              <a:buChar char="○"/>
            </a:pPr>
            <a:r>
              <a:rPr lang="en" sz="14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2022 Webinar co-organised with the CROASC: </a:t>
            </a:r>
            <a:r>
              <a:rPr lang="en" sz="14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4"/>
              </a:rPr>
              <a:t>The role of journals in encouraging access to research data</a:t>
            </a:r>
            <a:endParaRPr sz="14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0" name="Google Shape;120;g153fb415199_0_50"/>
          <p:cNvSpPr txBox="1"/>
          <p:nvPr>
            <p:ph type="title"/>
          </p:nvPr>
        </p:nvSpPr>
        <p:spPr>
          <a:xfrm>
            <a:off x="677950" y="4551900"/>
            <a:ext cx="76164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200" u="sng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endParaRPr b="1" sz="1200" u="sng">
              <a:solidFill>
                <a:srgbClr val="CAC3E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1" name="Google Shape;121;g153fb415199_0_50"/>
          <p:cNvSpPr txBox="1"/>
          <p:nvPr>
            <p:ph idx="12" type="sldNum"/>
          </p:nvPr>
        </p:nvSpPr>
        <p:spPr>
          <a:xfrm>
            <a:off x="86140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>
                <a:solidFill>
                  <a:srgbClr val="160A3A"/>
                </a:solidFill>
              </a:rPr>
              <a:t>06/06</a:t>
            </a:r>
            <a:endParaRPr>
              <a:solidFill>
                <a:srgbClr val="160A3A"/>
              </a:solidFill>
            </a:endParaRPr>
          </a:p>
        </p:txBody>
      </p:sp>
      <p:pic>
        <p:nvPicPr>
          <p:cNvPr id="122" name="Google Shape;122;g153fb415199_0_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6700" y="234175"/>
            <a:ext cx="1233151" cy="178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53fb415199_0_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1213" y="3028675"/>
            <a:ext cx="1156519" cy="16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53fb415199_0_50"/>
          <p:cNvSpPr txBox="1"/>
          <p:nvPr/>
        </p:nvSpPr>
        <p:spPr>
          <a:xfrm>
            <a:off x="6782100" y="2996800"/>
            <a:ext cx="23619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Vučković Juroš, T. (2021). Looking Ahead: Fast-Track Research Notes and Open Science Policy. </a:t>
            </a:r>
            <a:r>
              <a:rPr i="1" lang="en" sz="9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Revija za sociologiju, 51</a:t>
            </a:r>
            <a:r>
              <a:rPr lang="en" sz="9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(3), 301-307. </a:t>
            </a:r>
            <a:r>
              <a:rPr lang="en" sz="9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7"/>
              </a:rPr>
              <a:t>https://hrcak.srce.hr/269681</a:t>
            </a:r>
            <a:endParaRPr sz="9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Vlašiček, D. &amp; Flis, I. (2021). Otvorena znanost. Kratak pregled pokreta i metodološkog značaja. </a:t>
            </a:r>
            <a:r>
              <a:rPr i="1" lang="en" sz="9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Revija za sociologiju, 51 </a:t>
            </a:r>
            <a:r>
              <a:rPr lang="en" sz="900">
                <a:solidFill>
                  <a:srgbClr val="160A3A"/>
                </a:solidFill>
                <a:latin typeface="Space Grotesk"/>
                <a:ea typeface="Space Grotesk"/>
                <a:cs typeface="Space Grotesk"/>
                <a:sym typeface="Space Grotesk"/>
              </a:rPr>
              <a:t>(3), 507-516. </a:t>
            </a:r>
            <a:r>
              <a:rPr lang="en" sz="900" u="sng">
                <a:solidFill>
                  <a:schemeClr val="hlink"/>
                </a:solidFill>
                <a:latin typeface="Space Grotesk"/>
                <a:ea typeface="Space Grotesk"/>
                <a:cs typeface="Space Grotesk"/>
                <a:sym typeface="Space Grotesk"/>
                <a:hlinkClick r:id="rId8"/>
              </a:rPr>
              <a:t>https://hrcak.srce.hr/269814</a:t>
            </a:r>
            <a:endParaRPr sz="1000">
              <a:solidFill>
                <a:srgbClr val="160A3A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25" name="Google Shape;125;g153fb415199_0_50"/>
          <p:cNvPicPr preferRelativeResize="0"/>
          <p:nvPr/>
        </p:nvPicPr>
        <p:blipFill rotWithShape="1">
          <a:blip r:embed="rId9">
            <a:alphaModFix/>
          </a:blip>
          <a:srcRect b="0" l="9521" r="9513" t="0"/>
          <a:stretch/>
        </p:blipFill>
        <p:spPr>
          <a:xfrm rot="10800000">
            <a:off x="7335525" y="-57299"/>
            <a:ext cx="1808477" cy="361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53fb415199_0_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60125" y="1690350"/>
            <a:ext cx="1359775" cy="9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576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ctrTitle"/>
          </p:nvPr>
        </p:nvSpPr>
        <p:spPr>
          <a:xfrm>
            <a:off x="4438800" y="1574550"/>
            <a:ext cx="4517700" cy="148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50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Thank you.</a:t>
            </a:r>
            <a:endParaRPr sz="55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32" name="Google Shape;132;p8"/>
          <p:cNvSpPr txBox="1"/>
          <p:nvPr>
            <p:ph type="ctrTitle"/>
          </p:nvPr>
        </p:nvSpPr>
        <p:spPr>
          <a:xfrm>
            <a:off x="4484275" y="3305325"/>
            <a:ext cx="37857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00">
                <a:solidFill>
                  <a:srgbClr val="E75762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Same for sub. Few words about the project/archive in general.</a:t>
            </a:r>
            <a:endParaRPr sz="1800">
              <a:solidFill>
                <a:srgbClr val="E75762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250" y="491375"/>
            <a:ext cx="781150" cy="12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425" y="1944275"/>
            <a:ext cx="834975" cy="59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075" y="2481275"/>
            <a:ext cx="1400074" cy="1397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