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Montserrat Medium"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592">
          <p15:clr>
            <a:srgbClr val="A4A3A4"/>
          </p15:clr>
        </p15:guide>
        <p15:guide id="3" orient="horz" pos="13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144" d="100"/>
          <a:sy n="144" d="100"/>
        </p:scale>
        <p:origin x="720" y="184"/>
      </p:cViewPr>
      <p:guideLst>
        <p:guide orient="horz" pos="1620"/>
        <p:guide pos="2592"/>
        <p:guide orient="horz" pos="1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29ac644db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529ac644db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94b8997a7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 copyright transfer, no exclusive license</a:t>
            </a:r>
            <a:endParaRPr>
              <a:solidFill>
                <a:schemeClr val="accent2"/>
              </a:solidFill>
            </a:endParaRPr>
          </a:p>
        </p:txBody>
      </p:sp>
      <p:sp>
        <p:nvSpPr>
          <p:cNvPr id="155" name="Google Shape;155;g1394b8997a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29ac644db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g1529ac644db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94b8997a7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g1394b8997a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95f793c8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95f793c8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95f793c8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95f793c8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95f793c8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95f793c8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94b8997a7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1394b8997a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94b8997a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g1394b8997a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122d3accf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15122d3acc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8f6f208cf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accent2"/>
                </a:solidFill>
              </a:rPr>
              <a:t>I think the worst is that authors think that when publishing OA they retain all rights, and some choose NC and/or ND to have “control” of future derivatives or commercial uses. However, in this situation what they do is to transfer this “right” to decide to the publisher and moreover they restrict themselves to do so because, as Elsevier states, authors have the same rights than users when choosing NC-ND. Author cannot decide - it’s the publisher</a:t>
            </a:r>
            <a:endParaRPr>
              <a:solidFill>
                <a:schemeClr val="accent2"/>
              </a:solidFill>
            </a:endParaRPr>
          </a:p>
        </p:txBody>
      </p:sp>
      <p:sp>
        <p:nvSpPr>
          <p:cNvPr id="114" name="Google Shape;114;g138f6f208cf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8f6f208cf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138f6f208cf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122d3acc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accent2"/>
                </a:solidFill>
              </a:rPr>
              <a:t>Allowing use of CC license for AAM. publishers are more flexible on the copyright regime of the AAM in repositories. In the past they could made be public but with all rights reserved but now they can be made available under a CC license allowing some reuses, like reproduction and dissemination in other venues beyond repositories but publishers are still reluctant to get rid of the NC</a:t>
            </a:r>
            <a:endParaRPr>
              <a:solidFill>
                <a:schemeClr val="accent2"/>
              </a:solidFill>
            </a:endParaRPr>
          </a:p>
        </p:txBody>
      </p:sp>
      <p:sp>
        <p:nvSpPr>
          <p:cNvPr id="127" name="Google Shape;127;g15122d3acc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8f6f208cf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138f6f208cf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5122d3acc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g15122d3ac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10"/>
        <p:cNvGrpSpPr/>
        <p:nvPr/>
      </p:nvGrpSpPr>
      <p:grpSpPr>
        <a:xfrm>
          <a:off x="0" y="0"/>
          <a:ext cx="0" cy="0"/>
          <a:chOff x="0" y="0"/>
          <a:chExt cx="0" cy="0"/>
        </a:xfrm>
      </p:grpSpPr>
      <p:pic>
        <p:nvPicPr>
          <p:cNvPr id="11" name="Google Shape;11;p2" descr="SparcEurope_logo_rgb_.ai"/>
          <p:cNvPicPr preferRelativeResize="0"/>
          <p:nvPr/>
        </p:nvPicPr>
        <p:blipFill rotWithShape="1">
          <a:blip r:embed="rId2">
            <a:alphaModFix/>
          </a:blip>
          <a:srcRect/>
          <a:stretch/>
        </p:blipFill>
        <p:spPr>
          <a:xfrm>
            <a:off x="2638425" y="408385"/>
            <a:ext cx="2826544" cy="1438275"/>
          </a:xfrm>
          <a:prstGeom prst="rect">
            <a:avLst/>
          </a:prstGeom>
          <a:noFill/>
          <a:ln>
            <a:noFill/>
          </a:ln>
        </p:spPr>
      </p:pic>
      <p:cxnSp>
        <p:nvCxnSpPr>
          <p:cNvPr id="12" name="Google Shape;12;p2"/>
          <p:cNvCxnSpPr/>
          <p:nvPr/>
        </p:nvCxnSpPr>
        <p:spPr>
          <a:xfrm>
            <a:off x="955675" y="1846660"/>
            <a:ext cx="7235825" cy="0"/>
          </a:xfrm>
          <a:prstGeom prst="straightConnector1">
            <a:avLst/>
          </a:prstGeom>
          <a:noFill/>
          <a:ln w="9525" cap="flat" cmpd="sng">
            <a:solidFill>
              <a:schemeClr val="accent2"/>
            </a:solidFill>
            <a:prstDash val="solid"/>
            <a:round/>
            <a:headEnd type="none" w="sm" len="sm"/>
            <a:tailEnd type="none" w="sm" len="sm"/>
          </a:ln>
        </p:spPr>
      </p:cxnSp>
      <p:sp>
        <p:nvSpPr>
          <p:cNvPr id="13" name="Google Shape;13;p2"/>
          <p:cNvSpPr txBox="1"/>
          <p:nvPr/>
        </p:nvSpPr>
        <p:spPr>
          <a:xfrm>
            <a:off x="685800" y="2226469"/>
            <a:ext cx="7772400" cy="12620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0"/>
              <a:buFont typeface="Arial"/>
              <a:buNone/>
            </a:pPr>
            <a:endParaRPr sz="5000" b="0" i="0" u="none" strike="noStrike" cap="none">
              <a:solidFill>
                <a:schemeClr val="accent1"/>
              </a:solidFill>
              <a:latin typeface="Calibri"/>
              <a:ea typeface="Calibri"/>
              <a:cs typeface="Calibri"/>
              <a:sym typeface="Calibri"/>
            </a:endParaRPr>
          </a:p>
        </p:txBody>
      </p:sp>
      <p:sp>
        <p:nvSpPr>
          <p:cNvPr id="14" name="Google Shape;14;p2"/>
          <p:cNvSpPr txBox="1"/>
          <p:nvPr/>
        </p:nvSpPr>
        <p:spPr>
          <a:xfrm>
            <a:off x="685800" y="2226469"/>
            <a:ext cx="7772400" cy="12620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0"/>
              <a:buFont typeface="Arial"/>
              <a:buNone/>
            </a:pPr>
            <a:endParaRPr sz="5000" b="0" i="0" u="none" strike="noStrike" cap="none">
              <a:solidFill>
                <a:schemeClr val="accent1"/>
              </a:solidFill>
              <a:latin typeface="Calibri"/>
              <a:ea typeface="Calibri"/>
              <a:cs typeface="Calibri"/>
              <a:sym typeface="Calibri"/>
            </a:endParaRPr>
          </a:p>
        </p:txBody>
      </p:sp>
      <p:sp>
        <p:nvSpPr>
          <p:cNvPr id="15" name="Google Shape;15;p2"/>
          <p:cNvSpPr txBox="1"/>
          <p:nvPr/>
        </p:nvSpPr>
        <p:spPr>
          <a:xfrm>
            <a:off x="565150" y="3990975"/>
            <a:ext cx="808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a:solidFill>
                  <a:schemeClr val="accent1"/>
                </a:solidFill>
                <a:latin typeface="Calibri"/>
                <a:ea typeface="Calibri"/>
                <a:cs typeface="Calibri"/>
                <a:sym typeface="Calibri"/>
              </a:rPr>
              <a:t>15</a:t>
            </a:r>
            <a:r>
              <a:rPr lang="en" sz="1800" b="0" i="0" u="none" strike="noStrike" cap="none">
                <a:solidFill>
                  <a:schemeClr val="accent1"/>
                </a:solidFill>
                <a:latin typeface="Calibri"/>
                <a:ea typeface="Calibri"/>
                <a:cs typeface="Calibri"/>
                <a:sym typeface="Calibri"/>
              </a:rPr>
              <a:t> </a:t>
            </a:r>
            <a:r>
              <a:rPr lang="en" sz="1800">
                <a:solidFill>
                  <a:schemeClr val="accent1"/>
                </a:solidFill>
                <a:latin typeface="Calibri"/>
                <a:ea typeface="Calibri"/>
                <a:cs typeface="Calibri"/>
                <a:sym typeface="Calibri"/>
              </a:rPr>
              <a:t>Sept</a:t>
            </a:r>
            <a:r>
              <a:rPr lang="en" sz="1800" b="0" i="0" u="none" strike="noStrike" cap="none">
                <a:solidFill>
                  <a:schemeClr val="accent1"/>
                </a:solidFill>
                <a:latin typeface="Calibri"/>
                <a:ea typeface="Calibri"/>
                <a:cs typeface="Calibri"/>
                <a:sym typeface="Calibri"/>
              </a:rPr>
              <a:t> 2022, </a:t>
            </a:r>
            <a:r>
              <a:rPr lang="en" sz="1800">
                <a:solidFill>
                  <a:schemeClr val="accent1"/>
                </a:solidFill>
                <a:latin typeface="Calibri"/>
                <a:ea typeface="Calibri"/>
                <a:cs typeface="Calibri"/>
                <a:sym typeface="Calibri"/>
              </a:rPr>
              <a:t>PUBMET Conference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accent1"/>
                </a:solidFill>
                <a:latin typeface="Calibri"/>
                <a:ea typeface="Calibri"/>
                <a:cs typeface="Calibri"/>
                <a:sym typeface="Calibri"/>
              </a:rPr>
              <a:t>Vanessa Proudman, Director, SPARC Europe</a:t>
            </a:r>
            <a:endParaRPr sz="1400" b="0" i="0" u="none" strike="noStrike" cap="none">
              <a:solidFill>
                <a:srgbClr val="000000"/>
              </a:solidFill>
              <a:latin typeface="Arial"/>
              <a:ea typeface="Arial"/>
              <a:cs typeface="Arial"/>
              <a:sym typeface="Arial"/>
            </a:endParaRPr>
          </a:p>
        </p:txBody>
      </p:sp>
      <p:sp>
        <p:nvSpPr>
          <p:cNvPr id="16" name="Google Shape;16;p2"/>
          <p:cNvSpPr txBox="1">
            <a:spLocks noGrp="1"/>
          </p:cNvSpPr>
          <p:nvPr>
            <p:ph type="ctrTitle"/>
          </p:nvPr>
        </p:nvSpPr>
        <p:spPr>
          <a:xfrm>
            <a:off x="685800" y="1915716"/>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018235"/>
            <a:ext cx="6400800" cy="6858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Calibri"/>
              <a:buNone/>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Calibri"/>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457202"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Calibri"/>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5791200" y="4781550"/>
            <a:ext cx="2895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2"/>
          <p:cNvSpPr>
            <a:spLocks noGrp="1"/>
          </p:cNvSpPr>
          <p:nvPr>
            <p:ph type="pic" idx="2"/>
          </p:nvPr>
        </p:nvSpPr>
        <p:spPr>
          <a:xfrm>
            <a:off x="1792288" y="459581"/>
            <a:ext cx="5486400" cy="3086100"/>
          </a:xfrm>
          <a:prstGeom prst="rect">
            <a:avLst/>
          </a:prstGeom>
          <a:noFill/>
          <a:ln>
            <a:noFill/>
          </a:ln>
        </p:spPr>
      </p:sp>
      <p:sp>
        <p:nvSpPr>
          <p:cNvPr id="68" name="Google Shape;68;p1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Calibri"/>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5791200" y="4781550"/>
            <a:ext cx="2895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989064" y="-1103114"/>
            <a:ext cx="31658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5791200" y="4781550"/>
            <a:ext cx="2895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5791200" y="4781550"/>
            <a:ext cx="2895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8"/>
        <p:cNvGrpSpPr/>
        <p:nvPr/>
      </p:nvGrpSpPr>
      <p:grpSpPr>
        <a:xfrm>
          <a:off x="0" y="0"/>
          <a:ext cx="0" cy="0"/>
          <a:chOff x="0" y="0"/>
          <a:chExt cx="0" cy="0"/>
        </a:xfrm>
      </p:grpSpPr>
      <p:cxnSp>
        <p:nvCxnSpPr>
          <p:cNvPr id="19" name="Google Shape;19;p3"/>
          <p:cNvCxnSpPr/>
          <p:nvPr/>
        </p:nvCxnSpPr>
        <p:spPr>
          <a:xfrm>
            <a:off x="457200" y="4792266"/>
            <a:ext cx="8229600" cy="29765"/>
          </a:xfrm>
          <a:prstGeom prst="straightConnector1">
            <a:avLst/>
          </a:prstGeom>
          <a:noFill/>
          <a:ln w="9525" cap="flat" cmpd="sng">
            <a:solidFill>
              <a:schemeClr val="accent2"/>
            </a:solidFill>
            <a:prstDash val="solid"/>
            <a:round/>
            <a:headEnd type="none" w="sm" len="sm"/>
            <a:tailEnd type="none" w="sm" len="sm"/>
          </a:ln>
        </p:spPr>
      </p:cxnSp>
      <p:pic>
        <p:nvPicPr>
          <p:cNvPr id="20" name="Google Shape;20;p3" descr="SparcEurope_logo_rgb_.ai"/>
          <p:cNvPicPr preferRelativeResize="0"/>
          <p:nvPr/>
        </p:nvPicPr>
        <p:blipFill rotWithShape="1">
          <a:blip r:embed="rId2">
            <a:alphaModFix/>
          </a:blip>
          <a:srcRect/>
          <a:stretch/>
        </p:blipFill>
        <p:spPr>
          <a:xfrm>
            <a:off x="7899400" y="147638"/>
            <a:ext cx="682228" cy="347662"/>
          </a:xfrm>
          <a:prstGeom prst="rect">
            <a:avLst/>
          </a:prstGeom>
          <a:noFill/>
          <a:ln>
            <a:noFill/>
          </a:ln>
        </p:spPr>
      </p:pic>
      <p:cxnSp>
        <p:nvCxnSpPr>
          <p:cNvPr id="21" name="Google Shape;21;p3"/>
          <p:cNvCxnSpPr/>
          <p:nvPr/>
        </p:nvCxnSpPr>
        <p:spPr>
          <a:xfrm>
            <a:off x="457200" y="304800"/>
            <a:ext cx="7261225" cy="0"/>
          </a:xfrm>
          <a:prstGeom prst="straightConnector1">
            <a:avLst/>
          </a:prstGeom>
          <a:noFill/>
          <a:ln w="9525" cap="flat" cmpd="sng">
            <a:solidFill>
              <a:schemeClr val="accent2"/>
            </a:solidFill>
            <a:prstDash val="solid"/>
            <a:round/>
            <a:headEnd type="none" w="sm" len="sm"/>
            <a:tailEnd type="none" w="sm" len="sm"/>
          </a:ln>
        </p:spPr>
      </p:cxnSp>
      <p:sp>
        <p:nvSpPr>
          <p:cNvPr id="22" name="Google Shape;22;p3"/>
          <p:cNvSpPr txBox="1">
            <a:spLocks noGrp="1"/>
          </p:cNvSpPr>
          <p:nvPr>
            <p:ph type="title"/>
          </p:nvPr>
        </p:nvSpPr>
        <p:spPr>
          <a:xfrm>
            <a:off x="457200" y="409575"/>
            <a:ext cx="8229600" cy="65365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a:solidFill>
                  <a:schemeClr val="accent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9675"/>
            <a:ext cx="8229600" cy="338494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red">
  <p:cSld name="Blank red">
    <p:spTree>
      <p:nvGrpSpPr>
        <p:cNvPr id="1" name="Shape 24"/>
        <p:cNvGrpSpPr/>
        <p:nvPr/>
      </p:nvGrpSpPr>
      <p:grpSpPr>
        <a:xfrm>
          <a:off x="0" y="0"/>
          <a:ext cx="0" cy="0"/>
          <a:chOff x="0" y="0"/>
          <a:chExt cx="0" cy="0"/>
        </a:xfrm>
      </p:grpSpPr>
      <p:sp>
        <p:nvSpPr>
          <p:cNvPr id="25" name="Google Shape;25;p4"/>
          <p:cNvSpPr/>
          <p:nvPr/>
        </p:nvSpPr>
        <p:spPr>
          <a:xfrm>
            <a:off x="0" y="4466821"/>
            <a:ext cx="9144000" cy="6766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4"/>
          <p:cNvSpPr/>
          <p:nvPr/>
        </p:nvSpPr>
        <p:spPr>
          <a:xfrm>
            <a:off x="0" y="0"/>
            <a:ext cx="9148012" cy="20597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tatistic">
  <p:cSld name="2_Statistic">
    <p:spTree>
      <p:nvGrpSpPr>
        <p:cNvPr id="1" name="Shape 27"/>
        <p:cNvGrpSpPr/>
        <p:nvPr/>
      </p:nvGrpSpPr>
      <p:grpSpPr>
        <a:xfrm>
          <a:off x="0" y="0"/>
          <a:ext cx="0" cy="0"/>
          <a:chOff x="0" y="0"/>
          <a:chExt cx="0" cy="0"/>
        </a:xfrm>
      </p:grpSpPr>
      <p:sp>
        <p:nvSpPr>
          <p:cNvPr id="28" name="Google Shape;28;p5"/>
          <p:cNvSpPr/>
          <p:nvPr/>
        </p:nvSpPr>
        <p:spPr>
          <a:xfrm>
            <a:off x="0" y="0"/>
            <a:ext cx="9148012" cy="20597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Medium"/>
              <a:ea typeface="Montserrat Medium"/>
              <a:cs typeface="Montserrat Medium"/>
              <a:sym typeface="Montserrat Medium"/>
            </a:endParaRPr>
          </a:p>
        </p:txBody>
      </p:sp>
      <p:pic>
        <p:nvPicPr>
          <p:cNvPr id="29" name="Google Shape;29;p5" descr="Logo-RGB.png"/>
          <p:cNvPicPr preferRelativeResize="0"/>
          <p:nvPr/>
        </p:nvPicPr>
        <p:blipFill rotWithShape="1">
          <a:blip r:embed="rId2">
            <a:alphaModFix/>
          </a:blip>
          <a:srcRect/>
          <a:stretch/>
        </p:blipFill>
        <p:spPr>
          <a:xfrm>
            <a:off x="6894770" y="4692875"/>
            <a:ext cx="1533697" cy="2842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5791200" y="4781550"/>
            <a:ext cx="2895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35"/>
        <p:cNvGrpSpPr/>
        <p:nvPr/>
      </p:nvGrpSpPr>
      <p:grpSpPr>
        <a:xfrm>
          <a:off x="0" y="0"/>
          <a:ext cx="0" cy="0"/>
          <a:chOff x="0" y="0"/>
          <a:chExt cx="0" cy="0"/>
        </a:xfrm>
      </p:grpSpPr>
      <p:sp>
        <p:nvSpPr>
          <p:cNvPr id="36" name="Google Shape;36;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ftr" idx="11"/>
          </p:nvPr>
        </p:nvSpPr>
        <p:spPr>
          <a:xfrm>
            <a:off x="5791200" y="4781550"/>
            <a:ext cx="2895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ebsite">
  <p:cSld name="Blank website">
    <p:spTree>
      <p:nvGrpSpPr>
        <p:cNvPr id="1" name="Shape 39"/>
        <p:cNvGrpSpPr/>
        <p:nvPr/>
      </p:nvGrpSpPr>
      <p:grpSpPr>
        <a:xfrm>
          <a:off x="0" y="0"/>
          <a:ext cx="0" cy="0"/>
          <a:chOff x="0" y="0"/>
          <a:chExt cx="0" cy="0"/>
        </a:xfrm>
      </p:grpSpPr>
      <p:sp>
        <p:nvSpPr>
          <p:cNvPr id="40" name="Google Shape;40;p8"/>
          <p:cNvSpPr/>
          <p:nvPr/>
        </p:nvSpPr>
        <p:spPr>
          <a:xfrm>
            <a:off x="0" y="4466821"/>
            <a:ext cx="9144000" cy="6766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
          <p:cNvSpPr txBox="1">
            <a:spLocks noGrp="1"/>
          </p:cNvSpPr>
          <p:nvPr>
            <p:ph type="subTitle" idx="1"/>
          </p:nvPr>
        </p:nvSpPr>
        <p:spPr>
          <a:xfrm>
            <a:off x="331289" y="4567398"/>
            <a:ext cx="7935185" cy="44372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660"/>
              </a:spcBef>
              <a:spcAft>
                <a:spcPts val="0"/>
              </a:spcAft>
              <a:buClr>
                <a:srgbClr val="386ECC"/>
              </a:buClr>
              <a:buSzPts val="3300"/>
              <a:buFont typeface="Montserrat Medium"/>
              <a:buNone/>
              <a:defRPr sz="3300">
                <a:solidFill>
                  <a:srgbClr val="386ECC"/>
                </a:solidFill>
                <a:latin typeface="Montserrat Medium"/>
                <a:ea typeface="Montserrat Medium"/>
                <a:cs typeface="Montserrat Medium"/>
                <a:sym typeface="Montserrat Medium"/>
              </a:defRPr>
            </a:lvl1pPr>
            <a:lvl2pPr lvl="1" algn="ctr">
              <a:lnSpc>
                <a:spcPct val="100000"/>
              </a:lnSpc>
              <a:spcBef>
                <a:spcPts val="560"/>
              </a:spcBef>
              <a:spcAft>
                <a:spcPts val="0"/>
              </a:spcAft>
              <a:buClr>
                <a:srgbClr val="8A94B3"/>
              </a:buClr>
              <a:buSzPts val="2800"/>
              <a:buNone/>
              <a:defRPr>
                <a:solidFill>
                  <a:srgbClr val="8A94B3"/>
                </a:solidFill>
              </a:defRPr>
            </a:lvl2pPr>
            <a:lvl3pPr lvl="2" algn="ctr">
              <a:lnSpc>
                <a:spcPct val="100000"/>
              </a:lnSpc>
              <a:spcBef>
                <a:spcPts val="480"/>
              </a:spcBef>
              <a:spcAft>
                <a:spcPts val="0"/>
              </a:spcAft>
              <a:buClr>
                <a:srgbClr val="8A94B3"/>
              </a:buClr>
              <a:buSzPts val="2400"/>
              <a:buNone/>
              <a:defRPr>
                <a:solidFill>
                  <a:srgbClr val="8A94B3"/>
                </a:solidFill>
              </a:defRPr>
            </a:lvl3pPr>
            <a:lvl4pPr lvl="3" algn="ctr">
              <a:lnSpc>
                <a:spcPct val="100000"/>
              </a:lnSpc>
              <a:spcBef>
                <a:spcPts val="400"/>
              </a:spcBef>
              <a:spcAft>
                <a:spcPts val="0"/>
              </a:spcAft>
              <a:buClr>
                <a:srgbClr val="8A94B3"/>
              </a:buClr>
              <a:buSzPts val="2000"/>
              <a:buNone/>
              <a:defRPr>
                <a:solidFill>
                  <a:srgbClr val="8A94B3"/>
                </a:solidFill>
              </a:defRPr>
            </a:lvl4pPr>
            <a:lvl5pPr lvl="4" algn="ctr">
              <a:lnSpc>
                <a:spcPct val="100000"/>
              </a:lnSpc>
              <a:spcBef>
                <a:spcPts val="400"/>
              </a:spcBef>
              <a:spcAft>
                <a:spcPts val="0"/>
              </a:spcAft>
              <a:buClr>
                <a:srgbClr val="8A94B3"/>
              </a:buClr>
              <a:buSzPts val="2000"/>
              <a:buNone/>
              <a:defRPr>
                <a:solidFill>
                  <a:srgbClr val="8A94B3"/>
                </a:solidFill>
              </a:defRPr>
            </a:lvl5pPr>
            <a:lvl6pPr lvl="5" algn="ctr">
              <a:lnSpc>
                <a:spcPct val="100000"/>
              </a:lnSpc>
              <a:spcBef>
                <a:spcPts val="400"/>
              </a:spcBef>
              <a:spcAft>
                <a:spcPts val="0"/>
              </a:spcAft>
              <a:buClr>
                <a:srgbClr val="8A94B3"/>
              </a:buClr>
              <a:buSzPts val="2000"/>
              <a:buNone/>
              <a:defRPr>
                <a:solidFill>
                  <a:srgbClr val="8A94B3"/>
                </a:solidFill>
              </a:defRPr>
            </a:lvl6pPr>
            <a:lvl7pPr lvl="6" algn="ctr">
              <a:lnSpc>
                <a:spcPct val="100000"/>
              </a:lnSpc>
              <a:spcBef>
                <a:spcPts val="400"/>
              </a:spcBef>
              <a:spcAft>
                <a:spcPts val="0"/>
              </a:spcAft>
              <a:buClr>
                <a:srgbClr val="8A94B3"/>
              </a:buClr>
              <a:buSzPts val="2000"/>
              <a:buNone/>
              <a:defRPr>
                <a:solidFill>
                  <a:srgbClr val="8A94B3"/>
                </a:solidFill>
              </a:defRPr>
            </a:lvl7pPr>
            <a:lvl8pPr lvl="7" algn="ctr">
              <a:lnSpc>
                <a:spcPct val="100000"/>
              </a:lnSpc>
              <a:spcBef>
                <a:spcPts val="400"/>
              </a:spcBef>
              <a:spcAft>
                <a:spcPts val="0"/>
              </a:spcAft>
              <a:buClr>
                <a:srgbClr val="8A94B3"/>
              </a:buClr>
              <a:buSzPts val="2000"/>
              <a:buNone/>
              <a:defRPr>
                <a:solidFill>
                  <a:srgbClr val="8A94B3"/>
                </a:solidFill>
              </a:defRPr>
            </a:lvl8pPr>
            <a:lvl9pPr lvl="8" algn="ctr">
              <a:lnSpc>
                <a:spcPct val="100000"/>
              </a:lnSpc>
              <a:spcBef>
                <a:spcPts val="400"/>
              </a:spcBef>
              <a:spcAft>
                <a:spcPts val="0"/>
              </a:spcAft>
              <a:buClr>
                <a:srgbClr val="8A94B3"/>
              </a:buClr>
              <a:buSzPts val="2000"/>
              <a:buNone/>
              <a:defRPr>
                <a:solidFill>
                  <a:srgbClr val="8A94B3"/>
                </a:solidFill>
              </a:defRPr>
            </a:lvl9pPr>
          </a:lstStyle>
          <a:p>
            <a:endParaRPr/>
          </a:p>
        </p:txBody>
      </p:sp>
      <p:sp>
        <p:nvSpPr>
          <p:cNvPr id="42" name="Google Shape;42;p8"/>
          <p:cNvSpPr/>
          <p:nvPr/>
        </p:nvSpPr>
        <p:spPr>
          <a:xfrm>
            <a:off x="0" y="0"/>
            <a:ext cx="9148012" cy="20597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A94B3"/>
              </a:buClr>
              <a:buSzPts val="2000"/>
              <a:buFont typeface="Calibri"/>
              <a:buNone/>
              <a:defRPr sz="2000">
                <a:solidFill>
                  <a:srgbClr val="8A94B3"/>
                </a:solidFill>
              </a:defRPr>
            </a:lvl1pPr>
            <a:lvl2pPr marL="914400" lvl="1" indent="-228600" algn="l">
              <a:lnSpc>
                <a:spcPct val="100000"/>
              </a:lnSpc>
              <a:spcBef>
                <a:spcPts val="360"/>
              </a:spcBef>
              <a:spcAft>
                <a:spcPts val="0"/>
              </a:spcAft>
              <a:buClr>
                <a:srgbClr val="8A94B3"/>
              </a:buClr>
              <a:buSzPts val="1800"/>
              <a:buNone/>
              <a:defRPr sz="1800">
                <a:solidFill>
                  <a:srgbClr val="8A94B3"/>
                </a:solidFill>
              </a:defRPr>
            </a:lvl2pPr>
            <a:lvl3pPr marL="1371600" lvl="2" indent="-228600" algn="l">
              <a:lnSpc>
                <a:spcPct val="100000"/>
              </a:lnSpc>
              <a:spcBef>
                <a:spcPts val="320"/>
              </a:spcBef>
              <a:spcAft>
                <a:spcPts val="0"/>
              </a:spcAft>
              <a:buClr>
                <a:srgbClr val="8A94B3"/>
              </a:buClr>
              <a:buSzPts val="1600"/>
              <a:buNone/>
              <a:defRPr sz="1600">
                <a:solidFill>
                  <a:srgbClr val="8A94B3"/>
                </a:solidFill>
              </a:defRPr>
            </a:lvl3pPr>
            <a:lvl4pPr marL="1828800" lvl="3" indent="-228600" algn="l">
              <a:lnSpc>
                <a:spcPct val="100000"/>
              </a:lnSpc>
              <a:spcBef>
                <a:spcPts val="280"/>
              </a:spcBef>
              <a:spcAft>
                <a:spcPts val="0"/>
              </a:spcAft>
              <a:buClr>
                <a:srgbClr val="8A94B3"/>
              </a:buClr>
              <a:buSzPts val="1400"/>
              <a:buNone/>
              <a:defRPr sz="1400">
                <a:solidFill>
                  <a:srgbClr val="8A94B3"/>
                </a:solidFill>
              </a:defRPr>
            </a:lvl4pPr>
            <a:lvl5pPr marL="2286000" lvl="4" indent="-228600" algn="l">
              <a:lnSpc>
                <a:spcPct val="100000"/>
              </a:lnSpc>
              <a:spcBef>
                <a:spcPts val="280"/>
              </a:spcBef>
              <a:spcAft>
                <a:spcPts val="0"/>
              </a:spcAft>
              <a:buClr>
                <a:srgbClr val="8A94B3"/>
              </a:buClr>
              <a:buSzPts val="1400"/>
              <a:buNone/>
              <a:defRPr sz="1400">
                <a:solidFill>
                  <a:srgbClr val="8A94B3"/>
                </a:solidFill>
              </a:defRPr>
            </a:lvl5pPr>
            <a:lvl6pPr marL="2743200" lvl="5" indent="-228600" algn="l">
              <a:lnSpc>
                <a:spcPct val="100000"/>
              </a:lnSpc>
              <a:spcBef>
                <a:spcPts val="280"/>
              </a:spcBef>
              <a:spcAft>
                <a:spcPts val="0"/>
              </a:spcAft>
              <a:buClr>
                <a:srgbClr val="8A94B3"/>
              </a:buClr>
              <a:buSzPts val="1400"/>
              <a:buNone/>
              <a:defRPr sz="1400">
                <a:solidFill>
                  <a:srgbClr val="8A94B3"/>
                </a:solidFill>
              </a:defRPr>
            </a:lvl6pPr>
            <a:lvl7pPr marL="3200400" lvl="6" indent="-228600" algn="l">
              <a:lnSpc>
                <a:spcPct val="100000"/>
              </a:lnSpc>
              <a:spcBef>
                <a:spcPts val="280"/>
              </a:spcBef>
              <a:spcAft>
                <a:spcPts val="0"/>
              </a:spcAft>
              <a:buClr>
                <a:srgbClr val="8A94B3"/>
              </a:buClr>
              <a:buSzPts val="1400"/>
              <a:buNone/>
              <a:defRPr sz="1400">
                <a:solidFill>
                  <a:srgbClr val="8A94B3"/>
                </a:solidFill>
              </a:defRPr>
            </a:lvl7pPr>
            <a:lvl8pPr marL="3657600" lvl="7" indent="-228600" algn="l">
              <a:lnSpc>
                <a:spcPct val="100000"/>
              </a:lnSpc>
              <a:spcBef>
                <a:spcPts val="280"/>
              </a:spcBef>
              <a:spcAft>
                <a:spcPts val="0"/>
              </a:spcAft>
              <a:buClr>
                <a:srgbClr val="8A94B3"/>
              </a:buClr>
              <a:buSzPts val="1400"/>
              <a:buNone/>
              <a:defRPr sz="1400">
                <a:solidFill>
                  <a:srgbClr val="8A94B3"/>
                </a:solidFill>
              </a:defRPr>
            </a:lvl8pPr>
            <a:lvl9pPr marL="4114800" lvl="8" indent="-228600" algn="l">
              <a:lnSpc>
                <a:spcPct val="100000"/>
              </a:lnSpc>
              <a:spcBef>
                <a:spcPts val="280"/>
              </a:spcBef>
              <a:spcAft>
                <a:spcPts val="0"/>
              </a:spcAft>
              <a:buClr>
                <a:srgbClr val="8A94B3"/>
              </a:buClr>
              <a:buSzPts val="1400"/>
              <a:buNone/>
              <a:defRPr sz="1400">
                <a:solidFill>
                  <a:srgbClr val="8A94B3"/>
                </a:solidFill>
              </a:defRPr>
            </a:lvl9pPr>
          </a:lstStyle>
          <a:p>
            <a:endParaRPr/>
          </a:p>
        </p:txBody>
      </p:sp>
      <p:sp>
        <p:nvSpPr>
          <p:cNvPr id="46" name="Google Shape;46;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5791200" y="4781550"/>
            <a:ext cx="2895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1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Calibri"/>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1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10"/>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Calibri"/>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10"/>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5791200" y="4781550"/>
            <a:ext cx="2895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428750"/>
            <a:ext cx="8229600" cy="31658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C96B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5791200" y="4781550"/>
            <a:ext cx="2895600"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met2022.unizd.hr/session/a-shared-path-to-reforming-rights-retention-in-europ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europa.eu/en/publication-detail/-/publication/5c5153a4-1146-11ed-8fa0-01aa75ed71a1/language-en/format-PDF/source-26238553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www.tib.eu/en/publishing-archiving/open-access/advisory-services-and-information/author-rights" TargetMode="External"/><Relationship Id="rId3" Type="http://schemas.openxmlformats.org/officeDocument/2006/relationships/hyperlink" Target="https://www.coalition-s.org/rights-retention-strategy/" TargetMode="External"/><Relationship Id="rId7" Type="http://schemas.openxmlformats.org/officeDocument/2006/relationships/hyperlink" Target="https://www.openaccess.cam.ac.uk/funder-open-access-policies/rights-retention/rights-retention-pilot#:~:text=What%20is%20the%20purpose%20of,open%20access%20immediately%20upon%20publi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d.ac.uk/information-services/about/policies-and-regulations/research-publications" TargetMode="External"/><Relationship Id="rId5" Type="http://schemas.openxmlformats.org/officeDocument/2006/relationships/hyperlink" Target="https://op.europa.eu/en/publication-detail/-/publication/5c5153a4-1146-11ed-8fa0-01aa75ed71a1/language-en/format-PDF/source-262385536" TargetMode="External"/><Relationship Id="rId4" Type="http://schemas.openxmlformats.org/officeDocument/2006/relationships/hyperlink" Target="https://www.coalition-s.org/resources/rights-retention-strateg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ctrTitle"/>
          </p:nvPr>
        </p:nvSpPr>
        <p:spPr>
          <a:xfrm>
            <a:off x="432675" y="2470000"/>
            <a:ext cx="7987500" cy="795600"/>
          </a:xfrm>
          <a:prstGeom prst="rect">
            <a:avLst/>
          </a:prstGeom>
          <a:noFill/>
          <a:ln>
            <a:noFill/>
          </a:ln>
        </p:spPr>
        <p:txBody>
          <a:bodyPr spcFirstLastPara="1" wrap="square" lIns="91425" tIns="45700" rIns="91425" bIns="45700" anchor="ctr" anchorCtr="0">
            <a:noAutofit/>
          </a:bodyPr>
          <a:lstStyle/>
          <a:p>
            <a:pPr marL="0" marR="139700" lvl="0" indent="0" algn="ctr" rtl="0">
              <a:lnSpc>
                <a:spcPct val="100000"/>
              </a:lnSpc>
              <a:spcBef>
                <a:spcPts val="0"/>
              </a:spcBef>
              <a:spcAft>
                <a:spcPts val="0"/>
              </a:spcAft>
              <a:buNone/>
            </a:pPr>
            <a:r>
              <a:rPr lang="en" sz="3000">
                <a:solidFill>
                  <a:srgbClr val="1D1D1B"/>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A shared path to </a:t>
            </a:r>
            <a:endParaRPr>
              <a:solidFill>
                <a:srgbClr val="1D1D1B"/>
              </a:solidFill>
            </a:endParaRPr>
          </a:p>
          <a:p>
            <a:pPr marL="0" marR="139700" lvl="0" indent="0" algn="ctr" rtl="0">
              <a:lnSpc>
                <a:spcPct val="100000"/>
              </a:lnSpc>
              <a:spcBef>
                <a:spcPts val="0"/>
              </a:spcBef>
              <a:spcAft>
                <a:spcPts val="0"/>
              </a:spcAft>
              <a:buNone/>
            </a:pPr>
            <a:r>
              <a:rPr lang="en" sz="3000">
                <a:solidFill>
                  <a:srgbClr val="1D1D1B"/>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reforming rights retention in Europe</a:t>
            </a:r>
            <a:endParaRPr sz="3000" b="1">
              <a:solidFill>
                <a:srgbClr val="1D1D1B"/>
              </a:solidFill>
            </a:endParaRPr>
          </a:p>
        </p:txBody>
      </p:sp>
      <p:cxnSp>
        <p:nvCxnSpPr>
          <p:cNvPr id="89" name="Google Shape;89;p15"/>
          <p:cNvCxnSpPr/>
          <p:nvPr/>
        </p:nvCxnSpPr>
        <p:spPr>
          <a:xfrm>
            <a:off x="955675" y="1846660"/>
            <a:ext cx="7235825" cy="0"/>
          </a:xfrm>
          <a:prstGeom prst="straightConnector1">
            <a:avLst/>
          </a:prstGeom>
          <a:noFill/>
          <a:ln w="9525" cap="flat" cmpd="sng">
            <a:solidFill>
              <a:schemeClr val="accent2"/>
            </a:solidFill>
            <a:prstDash val="solid"/>
            <a:round/>
            <a:headEnd type="none" w="sm" len="sm"/>
            <a:tailEnd type="none" w="sm" len="sm"/>
          </a:ln>
        </p:spPr>
      </p:cxnSp>
      <p:pic>
        <p:nvPicPr>
          <p:cNvPr id="90" name="Google Shape;90;p15"/>
          <p:cNvPicPr preferRelativeResize="0"/>
          <p:nvPr/>
        </p:nvPicPr>
        <p:blipFill>
          <a:blip r:embed="rId4">
            <a:alphaModFix/>
          </a:blip>
          <a:stretch>
            <a:fillRect/>
          </a:stretch>
        </p:blipFill>
        <p:spPr>
          <a:xfrm>
            <a:off x="235175" y="4108650"/>
            <a:ext cx="1193075" cy="424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a:t>Open licensing</a:t>
            </a:r>
            <a:br>
              <a:rPr lang="en"/>
            </a:br>
            <a:r>
              <a:rPr lang="en"/>
              <a:t>Most restrictive licences: DOAJ source</a:t>
            </a:r>
            <a:endParaRPr/>
          </a:p>
        </p:txBody>
      </p:sp>
      <p:pic>
        <p:nvPicPr>
          <p:cNvPr id="150" name="Google Shape;150;p24"/>
          <p:cNvPicPr preferRelativeResize="0"/>
          <p:nvPr/>
        </p:nvPicPr>
        <p:blipFill rotWithShape="1">
          <a:blip r:embed="rId3">
            <a:alphaModFix/>
          </a:blip>
          <a:srcRect b="5580"/>
          <a:stretch/>
        </p:blipFill>
        <p:spPr>
          <a:xfrm>
            <a:off x="152400" y="1714958"/>
            <a:ext cx="8839199" cy="2302550"/>
          </a:xfrm>
          <a:prstGeom prst="rect">
            <a:avLst/>
          </a:prstGeom>
          <a:noFill/>
          <a:ln>
            <a:noFill/>
          </a:ln>
        </p:spPr>
      </p:pic>
      <p:sp>
        <p:nvSpPr>
          <p:cNvPr id="151" name="Google Shape;151;p24"/>
          <p:cNvSpPr txBox="1">
            <a:spLocks noGrp="1"/>
          </p:cNvSpPr>
          <p:nvPr>
            <p:ph type="body" idx="1"/>
          </p:nvPr>
        </p:nvSpPr>
        <p:spPr>
          <a:xfrm>
            <a:off x="457200" y="4772025"/>
            <a:ext cx="1724100" cy="29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40"/>
              </a:spcBef>
              <a:spcAft>
                <a:spcPts val="0"/>
              </a:spcAft>
              <a:buNone/>
            </a:pPr>
            <a:r>
              <a:rPr lang="en" sz="1000">
                <a:latin typeface="Arial"/>
                <a:ea typeface="Arial"/>
                <a:cs typeface="Arial"/>
                <a:sym typeface="Arial"/>
              </a:rPr>
              <a:t>Source: DOAJ July 2022</a:t>
            </a:r>
            <a:endParaRPr sz="1000">
              <a:latin typeface="Arial"/>
              <a:ea typeface="Arial"/>
              <a:cs typeface="Arial"/>
              <a:sym typeface="Arial"/>
            </a:endParaRPr>
          </a:p>
        </p:txBody>
      </p:sp>
      <p:sp>
        <p:nvSpPr>
          <p:cNvPr id="152" name="Google Shape;152;p24"/>
          <p:cNvSpPr txBox="1"/>
          <p:nvPr/>
        </p:nvSpPr>
        <p:spPr>
          <a:xfrm>
            <a:off x="152400" y="4293225"/>
            <a:ext cx="8530200" cy="408000"/>
          </a:xfrm>
          <a:prstGeom prst="rect">
            <a:avLst/>
          </a:prstGeom>
          <a:noFill/>
          <a:ln>
            <a:noFill/>
          </a:ln>
        </p:spPr>
        <p:txBody>
          <a:bodyPr spcFirstLastPara="1" wrap="square" lIns="91425" tIns="91425" rIns="91425" bIns="91425" anchor="t" anchorCtr="0">
            <a:spAutoFit/>
          </a:bodyPr>
          <a:lstStyle/>
          <a:p>
            <a:pPr marL="0" lvl="0" indent="0" algn="l" rtl="0">
              <a:spcBef>
                <a:spcPts val="440"/>
              </a:spcBef>
              <a:spcAft>
                <a:spcPts val="0"/>
              </a:spcAft>
              <a:buNone/>
            </a:pPr>
            <a:r>
              <a:rPr lang="en" sz="1450">
                <a:solidFill>
                  <a:srgbClr val="FF0000"/>
                </a:solidFill>
              </a:rPr>
              <a:t>Since 2020 only about </a:t>
            </a:r>
            <a:r>
              <a:rPr lang="en" sz="1450" b="1">
                <a:solidFill>
                  <a:srgbClr val="FF0000"/>
                </a:solidFill>
              </a:rPr>
              <a:t>6% of journals </a:t>
            </a:r>
            <a:r>
              <a:rPr lang="en" sz="1450">
                <a:solidFill>
                  <a:srgbClr val="FF0000"/>
                </a:solidFill>
              </a:rPr>
              <a:t>have changed the most restrictive licence available on their title</a:t>
            </a:r>
            <a:endParaRPr sz="145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400"/>
              <a:buNone/>
            </a:pPr>
            <a:r>
              <a:rPr lang="en" dirty="0"/>
              <a:t>U</a:t>
            </a:r>
            <a:r>
              <a:rPr lang="en-GB" dirty="0"/>
              <a:t>n</a:t>
            </a:r>
            <a:r>
              <a:rPr lang="en" dirty="0" err="1"/>
              <a:t>iversity</a:t>
            </a:r>
            <a:r>
              <a:rPr lang="en" dirty="0"/>
              <a:t> of Edinburgh</a:t>
            </a:r>
            <a:endParaRPr dirty="0"/>
          </a:p>
        </p:txBody>
      </p:sp>
      <p:sp>
        <p:nvSpPr>
          <p:cNvPr id="158" name="Google Shape;158;p25"/>
          <p:cNvSpPr txBox="1">
            <a:spLocks noGrp="1"/>
          </p:cNvSpPr>
          <p:nvPr>
            <p:ph type="body" idx="1"/>
          </p:nvPr>
        </p:nvSpPr>
        <p:spPr>
          <a:xfrm>
            <a:off x="457200" y="1209675"/>
            <a:ext cx="8607600" cy="341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nl-NL" sz="2000" b="1" dirty="0">
                <a:solidFill>
                  <a:srgbClr val="1D1D1B"/>
                </a:solidFill>
              </a:rPr>
              <a:t>Research Publications </a:t>
            </a:r>
            <a:r>
              <a:rPr lang="nl-NL" sz="2000" b="1" dirty="0" err="1">
                <a:solidFill>
                  <a:srgbClr val="1D1D1B"/>
                </a:solidFill>
              </a:rPr>
              <a:t>and</a:t>
            </a:r>
            <a:r>
              <a:rPr lang="nl-NL" sz="2000" b="1" dirty="0">
                <a:solidFill>
                  <a:srgbClr val="1D1D1B"/>
                </a:solidFill>
              </a:rPr>
              <a:t> Copyright Policy </a:t>
            </a:r>
            <a:r>
              <a:rPr lang="nl-NL" sz="2000" dirty="0" err="1">
                <a:solidFill>
                  <a:srgbClr val="1D1D1B"/>
                </a:solidFill>
              </a:rPr>
              <a:t>came</a:t>
            </a:r>
            <a:r>
              <a:rPr lang="nl-NL" sz="2000" dirty="0">
                <a:solidFill>
                  <a:srgbClr val="1D1D1B"/>
                </a:solidFill>
              </a:rPr>
              <a:t> </a:t>
            </a:r>
            <a:r>
              <a:rPr lang="nl-NL" sz="2000" dirty="0" err="1">
                <a:solidFill>
                  <a:srgbClr val="1D1D1B"/>
                </a:solidFill>
              </a:rPr>
              <a:t>into</a:t>
            </a:r>
            <a:r>
              <a:rPr lang="nl-NL" sz="2000" dirty="0">
                <a:solidFill>
                  <a:srgbClr val="1D1D1B"/>
                </a:solidFill>
              </a:rPr>
              <a:t> force 1 Jan 2022</a:t>
            </a:r>
          </a:p>
          <a:p>
            <a:pPr marL="0" lvl="0" indent="0" algn="l" rtl="0">
              <a:lnSpc>
                <a:spcPct val="115000"/>
              </a:lnSpc>
              <a:spcBef>
                <a:spcPts val="0"/>
              </a:spcBef>
              <a:spcAft>
                <a:spcPts val="0"/>
              </a:spcAft>
              <a:buNone/>
            </a:pPr>
            <a:endParaRPr sz="2000" dirty="0">
              <a:solidFill>
                <a:srgbClr val="1D1D1B"/>
              </a:solidFill>
            </a:endParaRPr>
          </a:p>
          <a:p>
            <a:pPr lvl="0" indent="0">
              <a:lnSpc>
                <a:spcPct val="115000"/>
              </a:lnSpc>
              <a:spcBef>
                <a:spcPts val="0"/>
              </a:spcBef>
              <a:buNone/>
            </a:pPr>
            <a:r>
              <a:rPr lang="en" sz="2000" i="1" dirty="0">
                <a:solidFill>
                  <a:srgbClr val="000000"/>
                </a:solidFill>
              </a:rPr>
              <a:t>“</a:t>
            </a:r>
            <a:r>
              <a:rPr lang="en-GB" sz="2000" i="1" dirty="0"/>
              <a:t>Upon acceptance of publication </a:t>
            </a:r>
            <a:r>
              <a:rPr lang="en-GB" sz="2000" b="1" i="1" dirty="0"/>
              <a:t>each staff member with a responsibility for research</a:t>
            </a:r>
            <a:r>
              <a:rPr lang="en-GB" sz="2000" i="1" dirty="0"/>
              <a:t> agrees to grant the University of Edinburgh a non‐exclusive, irrevocable, worldwide licence to make manuscripts of their scholarly articles publicly available under the terms of a Creative Commons Attribution (CC BY) licence, or a more permissive licence</a:t>
            </a:r>
            <a:r>
              <a:rPr lang="en" sz="2000" i="1" dirty="0">
                <a:solidFill>
                  <a:srgbClr val="000000"/>
                </a:solidFill>
              </a:rPr>
              <a:t>.”</a:t>
            </a:r>
          </a:p>
          <a:p>
            <a:pPr lvl="0" indent="0">
              <a:lnSpc>
                <a:spcPct val="115000"/>
              </a:lnSpc>
              <a:spcBef>
                <a:spcPts val="0"/>
              </a:spcBef>
              <a:buNone/>
            </a:pPr>
            <a:endParaRPr sz="2000" i="1" dirty="0">
              <a:solidFill>
                <a:srgbClr val="000000"/>
              </a:solidFill>
            </a:endParaRPr>
          </a:p>
          <a:p>
            <a:pPr lvl="0" indent="0">
              <a:spcBef>
                <a:spcPts val="0"/>
              </a:spcBef>
              <a:buSzPts val="3200"/>
              <a:buNone/>
            </a:pPr>
            <a:r>
              <a:rPr lang="en-GB" sz="2000" dirty="0"/>
              <a:t>https://</a:t>
            </a:r>
            <a:r>
              <a:rPr lang="en-GB" sz="2000" dirty="0" err="1"/>
              <a:t>www.ed.ac.uk</a:t>
            </a:r>
            <a:r>
              <a:rPr lang="en-GB" sz="2000" dirty="0"/>
              <a:t>/information-services/about/policies-and-regulations/research-publications</a:t>
            </a:r>
            <a:endParaRPr sz="2000" dirty="0"/>
          </a:p>
        </p:txBody>
      </p:sp>
      <p:sp>
        <p:nvSpPr>
          <p:cNvPr id="159" name="Google Shape;159;p25"/>
          <p:cNvSpPr/>
          <p:nvPr/>
        </p:nvSpPr>
        <p:spPr>
          <a:xfrm>
            <a:off x="4757400" y="4498038"/>
            <a:ext cx="392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400"/>
              <a:buNone/>
            </a:pPr>
            <a:r>
              <a:rPr lang="en"/>
              <a:t>Institutional Survey</a:t>
            </a:r>
            <a:endParaRPr/>
          </a:p>
        </p:txBody>
      </p:sp>
      <p:sp>
        <p:nvSpPr>
          <p:cNvPr id="171" name="Google Shape;171;p27"/>
          <p:cNvSpPr txBox="1">
            <a:spLocks noGrp="1"/>
          </p:cNvSpPr>
          <p:nvPr>
            <p:ph type="body" idx="1"/>
          </p:nvPr>
        </p:nvSpPr>
        <p:spPr>
          <a:xfrm>
            <a:off x="457200" y="1209675"/>
            <a:ext cx="8686800" cy="3441900"/>
          </a:xfrm>
          <a:prstGeom prst="rect">
            <a:avLst/>
          </a:prstGeom>
          <a:noFill/>
          <a:ln>
            <a:noFill/>
          </a:ln>
        </p:spPr>
        <p:txBody>
          <a:bodyPr spcFirstLastPara="1" wrap="square" lIns="91425" tIns="45700" rIns="91425" bIns="45700" anchor="ctr" anchorCtr="0">
            <a:noAutofit/>
          </a:bodyPr>
          <a:lstStyle/>
          <a:p>
            <a:pPr marL="533400" lvl="0" indent="-533400" algn="l" rtl="0">
              <a:lnSpc>
                <a:spcPct val="100000"/>
              </a:lnSpc>
              <a:spcBef>
                <a:spcPts val="440"/>
              </a:spcBef>
              <a:spcAft>
                <a:spcPts val="0"/>
              </a:spcAft>
              <a:buSzPts val="2200"/>
              <a:buFont typeface="Arial"/>
              <a:buChar char="•"/>
            </a:pPr>
            <a:r>
              <a:rPr lang="en" sz="2200">
                <a:latin typeface="Arial"/>
                <a:ea typeface="Arial"/>
                <a:cs typeface="Arial"/>
                <a:sym typeface="Arial"/>
              </a:rPr>
              <a:t>Seeking insight from research institutions about policies </a:t>
            </a:r>
            <a:br>
              <a:rPr lang="en" sz="2200">
                <a:latin typeface="Arial"/>
                <a:ea typeface="Arial"/>
                <a:cs typeface="Arial"/>
                <a:sym typeface="Arial"/>
              </a:rPr>
            </a:br>
            <a:r>
              <a:rPr lang="en" sz="2200">
                <a:latin typeface="Arial"/>
                <a:ea typeface="Arial"/>
                <a:cs typeface="Arial"/>
                <a:sym typeface="Arial"/>
              </a:rPr>
              <a:t>on RR and copyright to sci publications, </a:t>
            </a:r>
            <a:br>
              <a:rPr lang="en" sz="2200">
                <a:latin typeface="Arial"/>
                <a:ea typeface="Arial"/>
                <a:cs typeface="Arial"/>
                <a:sym typeface="Arial"/>
              </a:rPr>
            </a:br>
            <a:r>
              <a:rPr lang="en" sz="2200">
                <a:latin typeface="Arial"/>
                <a:ea typeface="Arial"/>
                <a:cs typeface="Arial"/>
                <a:sym typeface="Arial"/>
              </a:rPr>
              <a:t>and the attitudes and challenges facing their researchers</a:t>
            </a:r>
            <a:endParaRPr sz="2200">
              <a:latin typeface="Arial"/>
              <a:ea typeface="Arial"/>
              <a:cs typeface="Arial"/>
              <a:sym typeface="Arial"/>
            </a:endParaRPr>
          </a:p>
          <a:p>
            <a:pPr marL="914400" lvl="1" indent="-355600" algn="l" rtl="0">
              <a:lnSpc>
                <a:spcPct val="100000"/>
              </a:lnSpc>
              <a:spcBef>
                <a:spcPts val="440"/>
              </a:spcBef>
              <a:spcAft>
                <a:spcPts val="0"/>
              </a:spcAft>
              <a:buSzPts val="2000"/>
              <a:buFont typeface="Arial"/>
              <a:buChar char="–"/>
            </a:pPr>
            <a:r>
              <a:rPr lang="en" sz="2000">
                <a:latin typeface="Arial"/>
                <a:ea typeface="Arial"/>
                <a:cs typeface="Arial"/>
                <a:sym typeface="Arial"/>
              </a:rPr>
              <a:t>Attitudes and awareness</a:t>
            </a:r>
            <a:endParaRPr sz="2000">
              <a:latin typeface="Arial"/>
              <a:ea typeface="Arial"/>
              <a:cs typeface="Arial"/>
              <a:sym typeface="Arial"/>
            </a:endParaRPr>
          </a:p>
          <a:p>
            <a:pPr marL="914400" lvl="1" indent="-355600" algn="l" rtl="0">
              <a:lnSpc>
                <a:spcPct val="100000"/>
              </a:lnSpc>
              <a:spcBef>
                <a:spcPts val="440"/>
              </a:spcBef>
              <a:spcAft>
                <a:spcPts val="0"/>
              </a:spcAft>
              <a:buSzPts val="2000"/>
              <a:buFont typeface="Arial"/>
              <a:buChar char="–"/>
            </a:pPr>
            <a:r>
              <a:rPr lang="en" sz="2000">
                <a:latin typeface="Arial"/>
                <a:ea typeface="Arial"/>
                <a:cs typeface="Arial"/>
                <a:sym typeface="Arial"/>
              </a:rPr>
              <a:t>Researcher priorities and focus</a:t>
            </a:r>
            <a:endParaRPr sz="2000">
              <a:latin typeface="Arial"/>
              <a:ea typeface="Arial"/>
              <a:cs typeface="Arial"/>
              <a:sym typeface="Arial"/>
            </a:endParaRPr>
          </a:p>
          <a:p>
            <a:pPr marL="914400" lvl="1" indent="-355600" algn="l" rtl="0">
              <a:lnSpc>
                <a:spcPct val="100000"/>
              </a:lnSpc>
              <a:spcBef>
                <a:spcPts val="440"/>
              </a:spcBef>
              <a:spcAft>
                <a:spcPts val="0"/>
              </a:spcAft>
              <a:buSzPts val="2000"/>
              <a:buFont typeface="Arial"/>
              <a:buChar char="–"/>
            </a:pPr>
            <a:r>
              <a:rPr lang="en" sz="2000">
                <a:latin typeface="Arial"/>
                <a:ea typeface="Arial"/>
                <a:cs typeface="Arial"/>
                <a:sym typeface="Arial"/>
              </a:rPr>
              <a:t>Institutional policies </a:t>
            </a:r>
            <a:endParaRPr sz="2000">
              <a:latin typeface="Arial"/>
              <a:ea typeface="Arial"/>
              <a:cs typeface="Arial"/>
              <a:sym typeface="Arial"/>
            </a:endParaRPr>
          </a:p>
          <a:p>
            <a:pPr marL="914400" lvl="1" indent="-355600" algn="l" rtl="0">
              <a:lnSpc>
                <a:spcPct val="100000"/>
              </a:lnSpc>
              <a:spcBef>
                <a:spcPts val="440"/>
              </a:spcBef>
              <a:spcAft>
                <a:spcPts val="0"/>
              </a:spcAft>
              <a:buSzPts val="2000"/>
              <a:buFont typeface="Arial"/>
              <a:buChar char="–"/>
            </a:pPr>
            <a:r>
              <a:rPr lang="en" sz="2000">
                <a:latin typeface="Arial"/>
                <a:ea typeface="Arial"/>
                <a:cs typeface="Arial"/>
                <a:sym typeface="Arial"/>
              </a:rPr>
              <a:t>Assertion of copyright</a:t>
            </a:r>
            <a:endParaRPr sz="2000">
              <a:latin typeface="Arial"/>
              <a:ea typeface="Arial"/>
              <a:cs typeface="Arial"/>
              <a:sym typeface="Arial"/>
            </a:endParaRPr>
          </a:p>
          <a:p>
            <a:pPr marL="457200" lvl="0" indent="-368300" algn="l" rtl="0">
              <a:lnSpc>
                <a:spcPct val="100000"/>
              </a:lnSpc>
              <a:spcBef>
                <a:spcPts val="440"/>
              </a:spcBef>
              <a:spcAft>
                <a:spcPts val="0"/>
              </a:spcAft>
              <a:buSzPts val="2200"/>
              <a:buFont typeface="Arial"/>
              <a:buChar char="•"/>
            </a:pPr>
            <a:r>
              <a:rPr lang="en" sz="2200">
                <a:latin typeface="Arial"/>
                <a:ea typeface="Arial"/>
                <a:cs typeface="Arial"/>
                <a:sym typeface="Arial"/>
              </a:rPr>
              <a:t>Open in the autumn 2022 to inform 2023 report and </a:t>
            </a:r>
            <a:br>
              <a:rPr lang="en" sz="2200">
                <a:latin typeface="Arial"/>
                <a:ea typeface="Arial"/>
                <a:cs typeface="Arial"/>
                <a:sym typeface="Arial"/>
              </a:rPr>
            </a:br>
            <a:r>
              <a:rPr lang="en" sz="2200">
                <a:latin typeface="Arial"/>
                <a:ea typeface="Arial"/>
                <a:cs typeface="Arial"/>
                <a:sym typeface="Arial"/>
              </a:rPr>
              <a:t>action plan</a:t>
            </a:r>
            <a:endParaRPr sz="22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400"/>
              <a:buNone/>
            </a:pPr>
            <a:r>
              <a:rPr lang="en"/>
              <a:t>More information</a:t>
            </a:r>
            <a:endParaRPr/>
          </a:p>
        </p:txBody>
      </p:sp>
      <p:sp>
        <p:nvSpPr>
          <p:cNvPr id="177" name="Google Shape;177;p28"/>
          <p:cNvSpPr txBox="1">
            <a:spLocks noGrp="1"/>
          </p:cNvSpPr>
          <p:nvPr>
            <p:ph type="body" idx="1"/>
          </p:nvPr>
        </p:nvSpPr>
        <p:spPr>
          <a:xfrm>
            <a:off x="457200" y="1209675"/>
            <a:ext cx="8686800" cy="3441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40"/>
              </a:spcBef>
              <a:spcAft>
                <a:spcPts val="0"/>
              </a:spcAft>
              <a:buNone/>
            </a:pPr>
            <a:r>
              <a:rPr lang="en" sz="2200" b="1">
                <a:latin typeface="Arial"/>
                <a:ea typeface="Arial"/>
                <a:cs typeface="Arial"/>
                <a:sym typeface="Arial"/>
              </a:rPr>
              <a:t>More on Project Retain here:</a:t>
            </a:r>
            <a:endParaRPr sz="2200" b="1">
              <a:latin typeface="Arial"/>
              <a:ea typeface="Arial"/>
              <a:cs typeface="Arial"/>
              <a:sym typeface="Arial"/>
            </a:endParaRPr>
          </a:p>
          <a:p>
            <a:pPr marL="0" lvl="0" indent="0" algn="l" rtl="0">
              <a:lnSpc>
                <a:spcPct val="100000"/>
              </a:lnSpc>
              <a:spcBef>
                <a:spcPts val="440"/>
              </a:spcBef>
              <a:spcAft>
                <a:spcPts val="0"/>
              </a:spcAft>
              <a:buNone/>
            </a:pPr>
            <a:r>
              <a:rPr lang="en" sz="2200">
                <a:latin typeface="Arial"/>
                <a:ea typeface="Arial"/>
                <a:cs typeface="Arial"/>
                <a:sym typeface="Arial"/>
              </a:rPr>
              <a:t>https://sparceurope.org/copyright</a:t>
            </a:r>
            <a:endParaRPr sz="2200">
              <a:latin typeface="Arial"/>
              <a:ea typeface="Arial"/>
              <a:cs typeface="Arial"/>
              <a:sym typeface="Arial"/>
            </a:endParaRPr>
          </a:p>
          <a:p>
            <a:pPr marL="0" lvl="0" indent="0" algn="l" rtl="0">
              <a:lnSpc>
                <a:spcPct val="100000"/>
              </a:lnSpc>
              <a:spcBef>
                <a:spcPts val="440"/>
              </a:spcBef>
              <a:spcAft>
                <a:spcPts val="0"/>
              </a:spcAft>
              <a:buNone/>
            </a:pPr>
            <a:endParaRPr sz="2200">
              <a:latin typeface="Arial"/>
              <a:ea typeface="Arial"/>
              <a:cs typeface="Arial"/>
              <a:sym typeface="Arial"/>
            </a:endParaRPr>
          </a:p>
          <a:p>
            <a:pPr marL="0" lvl="0" indent="0" algn="l" rtl="0">
              <a:lnSpc>
                <a:spcPct val="100000"/>
              </a:lnSpc>
              <a:spcBef>
                <a:spcPts val="440"/>
              </a:spcBef>
              <a:spcAft>
                <a:spcPts val="0"/>
              </a:spcAft>
              <a:buNone/>
            </a:pPr>
            <a:r>
              <a:rPr lang="en" sz="2200">
                <a:latin typeface="Arial"/>
                <a:ea typeface="Arial"/>
                <a:cs typeface="Arial"/>
                <a:sym typeface="Arial"/>
              </a:rPr>
              <a:t>copyright@sparceurope.org</a:t>
            </a:r>
            <a:endParaRPr sz="22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457200" y="409575"/>
            <a:ext cx="8229600" cy="653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3" name="Google Shape;183;p29"/>
          <p:cNvSpPr txBox="1">
            <a:spLocks noGrp="1"/>
          </p:cNvSpPr>
          <p:nvPr>
            <p:ph type="body" idx="1"/>
          </p:nvPr>
        </p:nvSpPr>
        <p:spPr>
          <a:xfrm>
            <a:off x="457200" y="1209675"/>
            <a:ext cx="8229600" cy="3384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84" name="Google Shape;184;p2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457200" y="409575"/>
            <a:ext cx="8229600" cy="653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0" name="Google Shape;190;p30"/>
          <p:cNvSpPr txBox="1">
            <a:spLocks noGrp="1"/>
          </p:cNvSpPr>
          <p:nvPr>
            <p:ph type="body" idx="1"/>
          </p:nvPr>
        </p:nvSpPr>
        <p:spPr>
          <a:xfrm>
            <a:off x="457200" y="1209675"/>
            <a:ext cx="8229600" cy="3384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91" name="Google Shape;191;p3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457200" y="409575"/>
            <a:ext cx="8229600" cy="653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body" idx="1"/>
          </p:nvPr>
        </p:nvSpPr>
        <p:spPr>
          <a:xfrm>
            <a:off x="457200" y="1209675"/>
            <a:ext cx="8229600" cy="3384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98" name="Google Shape;198;p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a:t>Project Retain</a:t>
            </a:r>
            <a:endParaRPr/>
          </a:p>
        </p:txBody>
      </p:sp>
      <p:sp>
        <p:nvSpPr>
          <p:cNvPr id="96" name="Google Shape;96;p16"/>
          <p:cNvSpPr txBox="1">
            <a:spLocks noGrp="1"/>
          </p:cNvSpPr>
          <p:nvPr>
            <p:ph type="body" idx="1"/>
          </p:nvPr>
        </p:nvSpPr>
        <p:spPr>
          <a:xfrm>
            <a:off x="457200" y="1209675"/>
            <a:ext cx="8229600" cy="338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 sz="2400" i="1"/>
              <a:t>Today authors require the rights to publish, share, adapt, and reuse material for research, educational and multilingual needs</a:t>
            </a:r>
            <a:endParaRPr sz="2400" i="1"/>
          </a:p>
          <a:p>
            <a:pPr marL="0" lvl="0" indent="0" algn="l" rtl="0">
              <a:lnSpc>
                <a:spcPct val="100000"/>
              </a:lnSpc>
              <a:spcBef>
                <a:spcPts val="0"/>
              </a:spcBef>
              <a:spcAft>
                <a:spcPts val="0"/>
              </a:spcAft>
              <a:buSzPts val="3200"/>
              <a:buNone/>
            </a:pPr>
            <a:endParaRPr sz="2600"/>
          </a:p>
          <a:p>
            <a:pPr marL="0" lvl="0" indent="0" algn="l" rtl="0">
              <a:lnSpc>
                <a:spcPct val="100000"/>
              </a:lnSpc>
              <a:spcBef>
                <a:spcPts val="0"/>
              </a:spcBef>
              <a:spcAft>
                <a:spcPts val="0"/>
              </a:spcAft>
              <a:buSzPts val="3200"/>
              <a:buNone/>
            </a:pPr>
            <a:r>
              <a:rPr lang="en" sz="2600"/>
              <a:t>1-year project, started in July 2022. Arcadia Fund</a:t>
            </a:r>
            <a:endParaRPr sz="2600"/>
          </a:p>
          <a:p>
            <a:pPr marL="0" lvl="0" indent="0" algn="l" rtl="0">
              <a:lnSpc>
                <a:spcPct val="100000"/>
              </a:lnSpc>
              <a:spcBef>
                <a:spcPts val="0"/>
              </a:spcBef>
              <a:spcAft>
                <a:spcPts val="0"/>
              </a:spcAft>
              <a:buSzPts val="3200"/>
              <a:buNone/>
            </a:pPr>
            <a:endParaRPr sz="2600"/>
          </a:p>
          <a:p>
            <a:pPr marL="0" lvl="0" indent="0" algn="l" rtl="0">
              <a:spcBef>
                <a:spcPts val="0"/>
              </a:spcBef>
              <a:spcAft>
                <a:spcPts val="0"/>
              </a:spcAft>
              <a:buSzPts val="3200"/>
              <a:buNone/>
            </a:pPr>
            <a:r>
              <a:rPr lang="en" sz="2600"/>
              <a:t>reforming copyright policies</a:t>
            </a:r>
            <a:r>
              <a:rPr lang="en" sz="2600" b="1"/>
              <a:t> to improve access to and use of copyrighted works</a:t>
            </a:r>
            <a:endParaRPr sz="2600" b="1"/>
          </a:p>
          <a:p>
            <a:pPr marL="0" lvl="0" indent="0" algn="l" rtl="0">
              <a:lnSpc>
                <a:spcPct val="100000"/>
              </a:lnSpc>
              <a:spcBef>
                <a:spcPts val="0"/>
              </a:spcBef>
              <a:spcAft>
                <a:spcPts val="0"/>
              </a:spcAft>
              <a:buSzPts val="3200"/>
              <a:buNone/>
            </a:pPr>
            <a:r>
              <a:rPr lang="en" sz="2600"/>
              <a:t>accelerating the uptake of rights retention and open licensing </a:t>
            </a:r>
            <a:r>
              <a:rPr lang="en" sz="2600" b="1"/>
              <a:t>to enable researchers to share their work openly</a:t>
            </a:r>
            <a:endParaRPr sz="2600" b="1" i="1"/>
          </a:p>
          <a:p>
            <a:pPr marL="0" lvl="0" indent="0" algn="l" rtl="0">
              <a:lnSpc>
                <a:spcPct val="100000"/>
              </a:lnSpc>
              <a:spcBef>
                <a:spcPts val="0"/>
              </a:spcBef>
              <a:spcAft>
                <a:spcPts val="0"/>
              </a:spcAft>
              <a:buSzPts val="3200"/>
              <a:buNone/>
            </a:pPr>
            <a:endParaRPr sz="2600" i="1"/>
          </a:p>
          <a:p>
            <a:pPr marL="0" lvl="0" indent="0" algn="l" rtl="0">
              <a:lnSpc>
                <a:spcPct val="100000"/>
              </a:lnSpc>
              <a:spcBef>
                <a:spcPts val="0"/>
              </a:spcBef>
              <a:spcAft>
                <a:spcPts val="0"/>
              </a:spcAft>
              <a:buSzPts val="3200"/>
              <a:buNone/>
            </a:pPr>
            <a:r>
              <a:rPr lang="en" sz="2400" i="1"/>
              <a:t>T</a:t>
            </a:r>
            <a:endParaRPr sz="2400" i="1"/>
          </a:p>
        </p:txBody>
      </p:sp>
      <p:sp>
        <p:nvSpPr>
          <p:cNvPr id="97" name="Google Shape;97;p16"/>
          <p:cNvSpPr/>
          <p:nvPr/>
        </p:nvSpPr>
        <p:spPr>
          <a:xfrm>
            <a:off x="4757400" y="4498038"/>
            <a:ext cx="392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a:solidFill>
                  <a:srgbClr val="1D1D1B"/>
                </a:solidFill>
              </a:rPr>
              <a:t>Recent </a:t>
            </a:r>
            <a:r>
              <a:rPr lang="en" u="sng">
                <a:solidFill>
                  <a:schemeClr val="hlink"/>
                </a:solidFill>
                <a:hlinkClick r:id="rId3"/>
              </a:rPr>
              <a:t>EC Study 2022</a:t>
            </a:r>
            <a:endParaRPr>
              <a:solidFill>
                <a:srgbClr val="1D1D1B"/>
              </a:solidFill>
            </a:endParaRPr>
          </a:p>
        </p:txBody>
      </p:sp>
      <p:sp>
        <p:nvSpPr>
          <p:cNvPr id="103" name="Google Shape;103;p17"/>
          <p:cNvSpPr txBox="1">
            <a:spLocks noGrp="1"/>
          </p:cNvSpPr>
          <p:nvPr>
            <p:ph type="body" idx="1"/>
          </p:nvPr>
        </p:nvSpPr>
        <p:spPr>
          <a:xfrm>
            <a:off x="457200" y="1209675"/>
            <a:ext cx="8229600" cy="338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endParaRPr sz="2600" i="1"/>
          </a:p>
          <a:p>
            <a:pPr marL="0" lvl="0" indent="0" algn="l" rtl="0">
              <a:lnSpc>
                <a:spcPct val="100000"/>
              </a:lnSpc>
              <a:spcBef>
                <a:spcPts val="0"/>
              </a:spcBef>
              <a:spcAft>
                <a:spcPts val="0"/>
              </a:spcAft>
              <a:buNone/>
            </a:pPr>
            <a:r>
              <a:rPr lang="en" sz="2000" b="1">
                <a:solidFill>
                  <a:srgbClr val="000000"/>
                </a:solidFill>
              </a:rPr>
              <a:t>“Copyright </a:t>
            </a:r>
            <a:r>
              <a:rPr lang="en" sz="2000">
                <a:solidFill>
                  <a:srgbClr val="000000"/>
                </a:solidFill>
              </a:rPr>
              <a:t>… </a:t>
            </a:r>
            <a:r>
              <a:rPr lang="en" sz="2000" b="1">
                <a:solidFill>
                  <a:srgbClr val="000000"/>
                </a:solidFill>
              </a:rPr>
              <a:t>has the potential to </a:t>
            </a:r>
            <a:br>
              <a:rPr lang="en" sz="2000" b="1">
                <a:solidFill>
                  <a:srgbClr val="000000"/>
                </a:solidFill>
              </a:rPr>
            </a:br>
            <a:r>
              <a:rPr lang="en" sz="2000" b="1">
                <a:solidFill>
                  <a:srgbClr val="000000"/>
                </a:solidFill>
              </a:rPr>
              <a:t>stifle the free exchange of scientific output” </a:t>
            </a:r>
            <a:r>
              <a:rPr lang="en" sz="2000">
                <a:solidFill>
                  <a:srgbClr val="000000"/>
                </a:solidFill>
              </a:rPr>
              <a:t>p7</a:t>
            </a:r>
            <a:endParaRPr sz="2000">
              <a:solidFill>
                <a:srgbClr val="000000"/>
              </a:solidFill>
            </a:endParaRPr>
          </a:p>
          <a:p>
            <a:pPr marL="0" lvl="0" indent="0" algn="l" rtl="0">
              <a:lnSpc>
                <a:spcPct val="100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000">
                <a:solidFill>
                  <a:srgbClr val="000000"/>
                </a:solidFill>
                <a:latin typeface="Arial"/>
                <a:ea typeface="Arial"/>
                <a:cs typeface="Arial"/>
                <a:sym typeface="Arial"/>
              </a:rPr>
              <a:t> </a:t>
            </a:r>
            <a:endParaRPr sz="20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2000">
                <a:solidFill>
                  <a:srgbClr val="000000"/>
                </a:solidFill>
                <a:latin typeface="Arial"/>
                <a:ea typeface="Arial"/>
                <a:cs typeface="Arial"/>
                <a:sym typeface="Arial"/>
              </a:rPr>
              <a:t>				</a:t>
            </a:r>
            <a:endParaRPr sz="2000">
              <a:solidFill>
                <a:srgbClr val="000000"/>
              </a:solidFill>
              <a:latin typeface="Arial"/>
              <a:ea typeface="Arial"/>
              <a:cs typeface="Arial"/>
              <a:sym typeface="Arial"/>
            </a:endParaRPr>
          </a:p>
          <a:p>
            <a:pPr marL="0" lvl="0" indent="0" algn="l" rtl="0">
              <a:spcBef>
                <a:spcPts val="0"/>
              </a:spcBef>
              <a:spcAft>
                <a:spcPts val="0"/>
              </a:spcAft>
              <a:buNone/>
            </a:pPr>
            <a:endParaRPr sz="2000">
              <a:solidFill>
                <a:srgbClr val="000000"/>
              </a:solidFill>
            </a:endParaRPr>
          </a:p>
          <a:p>
            <a:pPr marL="0" lvl="0" indent="0" algn="l" rtl="0">
              <a:lnSpc>
                <a:spcPct val="115000"/>
              </a:lnSpc>
              <a:spcBef>
                <a:spcPts val="0"/>
              </a:spcBef>
              <a:spcAft>
                <a:spcPts val="0"/>
              </a:spcAft>
              <a:buNone/>
            </a:pPr>
            <a:r>
              <a:rPr lang="en" sz="1800">
                <a:solidFill>
                  <a:srgbClr val="000000"/>
                </a:solidFill>
              </a:rPr>
              <a:t>			</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3200"/>
              <a:buNone/>
            </a:pPr>
            <a:endParaRPr sz="2600" i="1"/>
          </a:p>
          <a:p>
            <a:pPr marL="0" lvl="0" indent="0" algn="l" rtl="0">
              <a:lnSpc>
                <a:spcPct val="100000"/>
              </a:lnSpc>
              <a:spcBef>
                <a:spcPts val="0"/>
              </a:spcBef>
              <a:spcAft>
                <a:spcPts val="0"/>
              </a:spcAft>
              <a:buSzPts val="3200"/>
              <a:buNone/>
            </a:pPr>
            <a:endParaRPr sz="2600" i="1"/>
          </a:p>
          <a:p>
            <a:pPr marL="0" lvl="0" indent="0" algn="l" rtl="0">
              <a:lnSpc>
                <a:spcPct val="100000"/>
              </a:lnSpc>
              <a:spcBef>
                <a:spcPts val="0"/>
              </a:spcBef>
              <a:spcAft>
                <a:spcPts val="0"/>
              </a:spcAft>
              <a:buSzPts val="3200"/>
              <a:buNone/>
            </a:pPr>
            <a:endParaRPr sz="2600" i="1"/>
          </a:p>
        </p:txBody>
      </p:sp>
      <p:sp>
        <p:nvSpPr>
          <p:cNvPr id="104" name="Google Shape;104;p17"/>
          <p:cNvSpPr/>
          <p:nvPr/>
        </p:nvSpPr>
        <p:spPr>
          <a:xfrm>
            <a:off x="4757400" y="4498038"/>
            <a:ext cx="392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17"/>
          <p:cNvPicPr preferRelativeResize="0"/>
          <p:nvPr/>
        </p:nvPicPr>
        <p:blipFill>
          <a:blip r:embed="rId4">
            <a:alphaModFix/>
          </a:blip>
          <a:stretch>
            <a:fillRect/>
          </a:stretch>
        </p:blipFill>
        <p:spPr>
          <a:xfrm>
            <a:off x="5965851" y="861325"/>
            <a:ext cx="2720951" cy="380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a:t>Recent positive developments</a:t>
            </a:r>
            <a:endParaRPr/>
          </a:p>
        </p:txBody>
      </p:sp>
      <p:sp>
        <p:nvSpPr>
          <p:cNvPr id="111" name="Google Shape;111;p18"/>
          <p:cNvSpPr txBox="1">
            <a:spLocks noGrp="1"/>
          </p:cNvSpPr>
          <p:nvPr>
            <p:ph type="body" idx="1"/>
          </p:nvPr>
        </p:nvSpPr>
        <p:spPr>
          <a:xfrm>
            <a:off x="457200" y="1209675"/>
            <a:ext cx="8686800" cy="3441900"/>
          </a:xfrm>
          <a:prstGeom prst="rect">
            <a:avLst/>
          </a:prstGeom>
          <a:noFill/>
          <a:ln>
            <a:noFill/>
          </a:ln>
        </p:spPr>
        <p:txBody>
          <a:bodyPr spcFirstLastPara="1" wrap="square" lIns="91425" tIns="45700" rIns="91425" bIns="45700" anchor="t" anchorCtr="0">
            <a:noAutofit/>
          </a:bodyPr>
          <a:lstStyle/>
          <a:p>
            <a:pPr marL="457200" lvl="0" indent="-374650" algn="l" rtl="0">
              <a:spcBef>
                <a:spcPts val="440"/>
              </a:spcBef>
              <a:spcAft>
                <a:spcPts val="0"/>
              </a:spcAft>
              <a:buSzPts val="2300"/>
              <a:buChar char="•"/>
            </a:pPr>
            <a:r>
              <a:rPr lang="en" sz="2300"/>
              <a:t>Funders: cOAlition S </a:t>
            </a:r>
            <a:r>
              <a:rPr lang="en" sz="2300" u="sng">
                <a:solidFill>
                  <a:schemeClr val="hlink"/>
                </a:solidFill>
                <a:hlinkClick r:id="rId3"/>
              </a:rPr>
              <a:t>RRS</a:t>
            </a:r>
            <a:r>
              <a:rPr lang="en" sz="2300"/>
              <a:t> and </a:t>
            </a:r>
            <a:r>
              <a:rPr lang="en" sz="2300" u="sng">
                <a:solidFill>
                  <a:schemeClr val="hlink"/>
                </a:solidFill>
                <a:hlinkClick r:id="rId4"/>
              </a:rPr>
              <a:t>resources</a:t>
            </a:r>
            <a:endParaRPr sz="2300"/>
          </a:p>
          <a:p>
            <a:pPr marL="457200" lvl="0" indent="-374650" algn="l" rtl="0">
              <a:spcBef>
                <a:spcPts val="440"/>
              </a:spcBef>
              <a:spcAft>
                <a:spcPts val="0"/>
              </a:spcAft>
              <a:buSzPts val="2300"/>
              <a:buChar char="•"/>
            </a:pPr>
            <a:r>
              <a:rPr lang="en" sz="2300" u="sng">
                <a:solidFill>
                  <a:schemeClr val="hlink"/>
                </a:solidFill>
                <a:hlinkClick r:id="rId5"/>
              </a:rPr>
              <a:t>EC study</a:t>
            </a:r>
            <a:r>
              <a:rPr lang="en" sz="2300"/>
              <a:t> on EU copyright and related rights and access and reuse of scientific publications, incl. OA, 1 Aug 2022</a:t>
            </a:r>
            <a:endParaRPr sz="2300"/>
          </a:p>
          <a:p>
            <a:pPr marL="457200" lvl="0" indent="-374650" algn="l" rtl="0">
              <a:spcBef>
                <a:spcPts val="440"/>
              </a:spcBef>
              <a:spcAft>
                <a:spcPts val="0"/>
              </a:spcAft>
              <a:buSzPts val="2300"/>
              <a:buChar char="•"/>
            </a:pPr>
            <a:r>
              <a:rPr lang="en" sz="2300">
                <a:solidFill>
                  <a:srgbClr val="254B8F"/>
                </a:solidFill>
              </a:rPr>
              <a:t>Publisher changes</a:t>
            </a:r>
            <a:endParaRPr sz="2300">
              <a:solidFill>
                <a:srgbClr val="254B8F"/>
              </a:solidFill>
            </a:endParaRPr>
          </a:p>
          <a:p>
            <a:pPr marL="457200" lvl="0" indent="-374650" algn="l" rtl="0">
              <a:spcBef>
                <a:spcPts val="440"/>
              </a:spcBef>
              <a:spcAft>
                <a:spcPts val="0"/>
              </a:spcAft>
              <a:buClr>
                <a:srgbClr val="254B8F"/>
              </a:buClr>
              <a:buSzPts val="2300"/>
              <a:buChar char="•"/>
            </a:pPr>
            <a:r>
              <a:rPr lang="en" sz="2300">
                <a:solidFill>
                  <a:srgbClr val="254B8F"/>
                </a:solidFill>
              </a:rPr>
              <a:t>Institutions: Growth in number of European institutions implementing Harvard-style non-exclusive assignment of rights to the institution (e.g. </a:t>
            </a:r>
            <a:r>
              <a:rPr lang="en" sz="2300" u="sng">
                <a:solidFill>
                  <a:schemeClr val="hlink"/>
                </a:solidFill>
                <a:hlinkClick r:id="rId6"/>
              </a:rPr>
              <a:t>Edinburgh</a:t>
            </a:r>
            <a:r>
              <a:rPr lang="en" sz="2300">
                <a:solidFill>
                  <a:srgbClr val="254B8F"/>
                </a:solidFill>
              </a:rPr>
              <a:t>), adopting language to include in publishing agreements (e.g. </a:t>
            </a:r>
            <a:r>
              <a:rPr lang="en" sz="2300" u="sng">
                <a:solidFill>
                  <a:schemeClr val="hlink"/>
                </a:solidFill>
                <a:hlinkClick r:id="rId7"/>
              </a:rPr>
              <a:t>Cambridge</a:t>
            </a:r>
            <a:r>
              <a:rPr lang="en" sz="2300">
                <a:solidFill>
                  <a:srgbClr val="254B8F"/>
                </a:solidFill>
              </a:rPr>
              <a:t>) or directing </a:t>
            </a:r>
            <a:br>
              <a:rPr lang="en" sz="2300">
                <a:solidFill>
                  <a:srgbClr val="254B8F"/>
                </a:solidFill>
              </a:rPr>
            </a:br>
            <a:r>
              <a:rPr lang="en" sz="2300">
                <a:solidFill>
                  <a:srgbClr val="254B8F"/>
                </a:solidFill>
              </a:rPr>
              <a:t>researchers to Plan S requirements (eg </a:t>
            </a:r>
            <a:r>
              <a:rPr lang="en" sz="2300" u="sng">
                <a:solidFill>
                  <a:schemeClr val="hlink"/>
                </a:solidFill>
                <a:hlinkClick r:id="rId8"/>
              </a:rPr>
              <a:t>TiB Leibniz</a:t>
            </a:r>
            <a:r>
              <a:rPr lang="en" sz="2300">
                <a:solidFill>
                  <a:srgbClr val="254B8F"/>
                </a:solidFill>
              </a:rPr>
              <a:t>)</a:t>
            </a:r>
            <a:endParaRPr sz="2300">
              <a:solidFill>
                <a:srgbClr val="254B8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400"/>
              <a:buNone/>
            </a:pPr>
            <a:r>
              <a:rPr lang="en"/>
              <a:t>Publisher policies: First results</a:t>
            </a:r>
            <a:endParaRPr/>
          </a:p>
        </p:txBody>
      </p:sp>
      <p:sp>
        <p:nvSpPr>
          <p:cNvPr id="117" name="Google Shape;117;p19"/>
          <p:cNvSpPr txBox="1">
            <a:spLocks noGrp="1"/>
          </p:cNvSpPr>
          <p:nvPr>
            <p:ph type="body" idx="1"/>
          </p:nvPr>
        </p:nvSpPr>
        <p:spPr>
          <a:xfrm>
            <a:off x="457200" y="1209675"/>
            <a:ext cx="8607600" cy="341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200" b="1"/>
              <a:t>Finding 1:</a:t>
            </a:r>
            <a:endParaRPr sz="2200" b="1"/>
          </a:p>
          <a:p>
            <a:pPr marL="0" lvl="0" indent="0" algn="l" rtl="0">
              <a:lnSpc>
                <a:spcPct val="115000"/>
              </a:lnSpc>
              <a:spcBef>
                <a:spcPts val="0"/>
              </a:spcBef>
              <a:spcAft>
                <a:spcPts val="0"/>
              </a:spcAft>
              <a:buNone/>
            </a:pPr>
            <a:r>
              <a:rPr lang="en" sz="2200" b="1"/>
              <a:t>When authors publish openly, </a:t>
            </a:r>
            <a:r>
              <a:rPr lang="en" sz="2200" b="1">
                <a:solidFill>
                  <a:srgbClr val="CD1529"/>
                </a:solidFill>
              </a:rPr>
              <a:t>they do not </a:t>
            </a:r>
            <a:r>
              <a:rPr lang="en" sz="2200" b="1"/>
              <a:t>always retain reuse rights</a:t>
            </a:r>
            <a:endParaRPr sz="2200" b="1"/>
          </a:p>
          <a:p>
            <a:pPr marL="0" lvl="0" indent="0" algn="l" rtl="0">
              <a:lnSpc>
                <a:spcPct val="115000"/>
              </a:lnSpc>
              <a:spcBef>
                <a:spcPts val="0"/>
              </a:spcBef>
              <a:spcAft>
                <a:spcPts val="0"/>
              </a:spcAft>
              <a:buNone/>
            </a:pPr>
            <a:endParaRPr sz="2000">
              <a:solidFill>
                <a:srgbClr val="000000"/>
              </a:solidFill>
            </a:endParaRPr>
          </a:p>
          <a:p>
            <a:pPr marL="0" lvl="0" indent="0" algn="l" rtl="0">
              <a:lnSpc>
                <a:spcPct val="115000"/>
              </a:lnSpc>
              <a:spcBef>
                <a:spcPts val="0"/>
              </a:spcBef>
              <a:spcAft>
                <a:spcPts val="0"/>
              </a:spcAft>
              <a:buNone/>
            </a:pPr>
            <a:r>
              <a:rPr lang="en" sz="2000">
                <a:solidFill>
                  <a:srgbClr val="000000"/>
                </a:solidFill>
              </a:rPr>
              <a:t>Some publishers still ask authors to sign an exclusive licence; </a:t>
            </a:r>
            <a:br>
              <a:rPr lang="en" sz="2000">
                <a:solidFill>
                  <a:srgbClr val="000000"/>
                </a:solidFill>
              </a:rPr>
            </a:br>
            <a:r>
              <a:rPr lang="en" sz="2000">
                <a:solidFill>
                  <a:srgbClr val="000000"/>
                </a:solidFill>
              </a:rPr>
              <a:t>it restricts the reuse of the contribution for the original authors</a:t>
            </a:r>
            <a:endParaRPr sz="2000">
              <a:solidFill>
                <a:srgbClr val="000000"/>
              </a:solidFill>
            </a:endParaRPr>
          </a:p>
          <a:p>
            <a:pPr marL="0" lvl="0" indent="0" algn="l" rtl="0">
              <a:lnSpc>
                <a:spcPct val="115000"/>
              </a:lnSpc>
              <a:spcBef>
                <a:spcPts val="0"/>
              </a:spcBef>
              <a:spcAft>
                <a:spcPts val="0"/>
              </a:spcAft>
              <a:buNone/>
            </a:pPr>
            <a:endParaRPr sz="2000">
              <a:solidFill>
                <a:srgbClr val="000000"/>
              </a:solidFill>
            </a:endParaRPr>
          </a:p>
          <a:p>
            <a:pPr marL="457200" lvl="0" indent="0" algn="l" rtl="0">
              <a:lnSpc>
                <a:spcPct val="100000"/>
              </a:lnSpc>
              <a:spcBef>
                <a:spcPts val="0"/>
              </a:spcBef>
              <a:spcAft>
                <a:spcPts val="0"/>
              </a:spcAft>
              <a:buSzPts val="3200"/>
              <a:buNone/>
            </a:pPr>
            <a:r>
              <a:rPr lang="en" sz="2000" i="1">
                <a:solidFill>
                  <a:srgbClr val="000000"/>
                </a:solidFill>
              </a:rPr>
              <a:t>“For articles published OA, the authors license exclusive rights in </a:t>
            </a:r>
            <a:br>
              <a:rPr lang="en" sz="2000" i="1">
                <a:solidFill>
                  <a:srgbClr val="000000"/>
                </a:solidFill>
              </a:rPr>
            </a:br>
            <a:r>
              <a:rPr lang="en" sz="2000" i="1">
                <a:solidFill>
                  <a:srgbClr val="000000"/>
                </a:solidFill>
              </a:rPr>
              <a:t>their article where a CC BY-NC-ND end user license is selected”</a:t>
            </a:r>
            <a:endParaRPr sz="20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400"/>
              <a:buNone/>
            </a:pPr>
            <a:r>
              <a:rPr lang="en"/>
              <a:t>Publisher policies: First results</a:t>
            </a:r>
            <a:endParaRPr/>
          </a:p>
        </p:txBody>
      </p:sp>
      <p:sp>
        <p:nvSpPr>
          <p:cNvPr id="123" name="Google Shape;123;p20"/>
          <p:cNvSpPr txBox="1">
            <a:spLocks noGrp="1"/>
          </p:cNvSpPr>
          <p:nvPr>
            <p:ph type="body" idx="1"/>
          </p:nvPr>
        </p:nvSpPr>
        <p:spPr>
          <a:xfrm>
            <a:off x="457200" y="1209675"/>
            <a:ext cx="8229600" cy="33849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 sz="2400" b="1"/>
              <a:t>Finding 2:</a:t>
            </a:r>
            <a:endParaRPr sz="2400" b="1"/>
          </a:p>
          <a:p>
            <a:pPr marL="0" lvl="0" indent="0" algn="l" rtl="0">
              <a:lnSpc>
                <a:spcPct val="100000"/>
              </a:lnSpc>
              <a:spcBef>
                <a:spcPts val="0"/>
              </a:spcBef>
              <a:spcAft>
                <a:spcPts val="0"/>
              </a:spcAft>
              <a:buSzPts val="3200"/>
              <a:buNone/>
            </a:pPr>
            <a:r>
              <a:rPr lang="en" sz="2400" b="1"/>
              <a:t>We are seeing change in publisher policies towards self-archiving, </a:t>
            </a:r>
            <a:r>
              <a:rPr lang="en" sz="2400" b="1">
                <a:solidFill>
                  <a:srgbClr val="6AA84F"/>
                </a:solidFill>
              </a:rPr>
              <a:t>some positive</a:t>
            </a:r>
            <a:endParaRPr sz="2400" b="1">
              <a:solidFill>
                <a:srgbClr val="6AA84F"/>
              </a:solidFill>
            </a:endParaRPr>
          </a:p>
          <a:p>
            <a:pPr marL="0" lvl="0" indent="0" algn="l" rtl="0">
              <a:lnSpc>
                <a:spcPct val="100000"/>
              </a:lnSpc>
              <a:spcBef>
                <a:spcPts val="0"/>
              </a:spcBef>
              <a:spcAft>
                <a:spcPts val="0"/>
              </a:spcAft>
              <a:buSzPts val="3200"/>
              <a:buNone/>
            </a:pPr>
            <a:endParaRPr sz="2600"/>
          </a:p>
          <a:p>
            <a:pPr marL="457200" lvl="0" indent="-381000" algn="l" rtl="0">
              <a:spcBef>
                <a:spcPts val="0"/>
              </a:spcBef>
              <a:spcAft>
                <a:spcPts val="0"/>
              </a:spcAft>
              <a:buClr>
                <a:schemeClr val="accent4"/>
              </a:buClr>
              <a:buSzPts val="2400"/>
              <a:buChar char="-"/>
            </a:pPr>
            <a:r>
              <a:rPr lang="en" sz="2400">
                <a:solidFill>
                  <a:schemeClr val="accent4"/>
                </a:solidFill>
              </a:rPr>
              <a:t>Some have reduced embargo periods or have eliminated them, e.g. 6m after publication or acceptance</a:t>
            </a:r>
            <a:endParaRPr sz="2400">
              <a:solidFill>
                <a:schemeClr val="accent4"/>
              </a:solidFill>
            </a:endParaRPr>
          </a:p>
          <a:p>
            <a:pPr marL="457200" lvl="0" indent="0" algn="l" rtl="0">
              <a:spcBef>
                <a:spcPts val="0"/>
              </a:spcBef>
              <a:spcAft>
                <a:spcPts val="0"/>
              </a:spcAft>
              <a:buNone/>
            </a:pPr>
            <a:endParaRPr sz="2400">
              <a:solidFill>
                <a:schemeClr val="accent4"/>
              </a:solidFill>
            </a:endParaRPr>
          </a:p>
          <a:p>
            <a:pPr marL="914400" lvl="0" indent="0" algn="l" rtl="0">
              <a:lnSpc>
                <a:spcPct val="100000"/>
              </a:lnSpc>
              <a:spcBef>
                <a:spcPts val="0"/>
              </a:spcBef>
              <a:spcAft>
                <a:spcPts val="0"/>
              </a:spcAft>
              <a:buNone/>
            </a:pPr>
            <a:r>
              <a:rPr lang="en" sz="2200" i="1">
                <a:solidFill>
                  <a:schemeClr val="accent4"/>
                </a:solidFill>
              </a:rPr>
              <a:t>“You may share the Original Submission or AAM at any time after your paper is accepted and in any format” SAGE</a:t>
            </a:r>
            <a:endParaRPr sz="2200" i="1">
              <a:solidFill>
                <a:schemeClr val="accent4"/>
              </a:solidFill>
            </a:endParaRPr>
          </a:p>
          <a:p>
            <a:pPr marL="457200" lvl="0" indent="0" algn="l" rtl="0">
              <a:lnSpc>
                <a:spcPct val="100000"/>
              </a:lnSpc>
              <a:spcBef>
                <a:spcPts val="0"/>
              </a:spcBef>
              <a:spcAft>
                <a:spcPts val="0"/>
              </a:spcAft>
              <a:buNone/>
            </a:pPr>
            <a:endParaRPr sz="2400"/>
          </a:p>
        </p:txBody>
      </p:sp>
      <p:sp>
        <p:nvSpPr>
          <p:cNvPr id="124" name="Google Shape;124;p20"/>
          <p:cNvSpPr/>
          <p:nvPr/>
        </p:nvSpPr>
        <p:spPr>
          <a:xfrm>
            <a:off x="4757400" y="4498038"/>
            <a:ext cx="392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400"/>
              <a:buNone/>
            </a:pPr>
            <a:r>
              <a:rPr lang="en"/>
              <a:t>Publisher policies: First results</a:t>
            </a:r>
            <a:endParaRPr/>
          </a:p>
        </p:txBody>
      </p:sp>
      <p:sp>
        <p:nvSpPr>
          <p:cNvPr id="130" name="Google Shape;130;p21"/>
          <p:cNvSpPr txBox="1">
            <a:spLocks noGrp="1"/>
          </p:cNvSpPr>
          <p:nvPr>
            <p:ph type="body" idx="1"/>
          </p:nvPr>
        </p:nvSpPr>
        <p:spPr>
          <a:xfrm>
            <a:off x="457200" y="1209675"/>
            <a:ext cx="8581200" cy="33975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2400" b="1"/>
              <a:t>We are seeing change in publisher policies towards self-archiving, some positive, </a:t>
            </a:r>
            <a:r>
              <a:rPr lang="en" sz="2400" b="1">
                <a:solidFill>
                  <a:srgbClr val="FF0000"/>
                </a:solidFill>
              </a:rPr>
              <a:t>some less so</a:t>
            </a:r>
            <a:endParaRPr sz="2400" b="1">
              <a:solidFill>
                <a:srgbClr val="FF0000"/>
              </a:solidFill>
            </a:endParaRPr>
          </a:p>
          <a:p>
            <a:pPr marL="0" lvl="0" indent="0" algn="l" rtl="0">
              <a:lnSpc>
                <a:spcPct val="100000"/>
              </a:lnSpc>
              <a:spcBef>
                <a:spcPts val="0"/>
              </a:spcBef>
              <a:spcAft>
                <a:spcPts val="0"/>
              </a:spcAft>
              <a:buNone/>
            </a:pPr>
            <a:r>
              <a:rPr lang="en" sz="2400">
                <a:solidFill>
                  <a:schemeClr val="accent4"/>
                </a:solidFill>
              </a:rPr>
              <a:t>An increase in the use of the CC license on AAM, but not CC BY</a:t>
            </a:r>
            <a:endParaRPr sz="2400">
              <a:solidFill>
                <a:schemeClr val="accent4"/>
              </a:solidFill>
            </a:endParaRPr>
          </a:p>
          <a:p>
            <a:pPr marL="0" lvl="0" indent="0" algn="l" rtl="0">
              <a:lnSpc>
                <a:spcPct val="100000"/>
              </a:lnSpc>
              <a:spcBef>
                <a:spcPts val="0"/>
              </a:spcBef>
              <a:spcAft>
                <a:spcPts val="0"/>
              </a:spcAft>
              <a:buNone/>
            </a:pPr>
            <a:endParaRPr sz="2400">
              <a:solidFill>
                <a:schemeClr val="accent4"/>
              </a:solidFill>
            </a:endParaRPr>
          </a:p>
          <a:p>
            <a:pPr marL="914400" lvl="0" indent="0" algn="l" rtl="0">
              <a:lnSpc>
                <a:spcPct val="115000"/>
              </a:lnSpc>
              <a:spcBef>
                <a:spcPts val="0"/>
              </a:spcBef>
              <a:spcAft>
                <a:spcPts val="0"/>
              </a:spcAft>
              <a:buNone/>
            </a:pPr>
            <a:r>
              <a:rPr lang="en" sz="2200" i="1">
                <a:solidFill>
                  <a:srgbClr val="000000"/>
                </a:solidFill>
              </a:rPr>
              <a:t>“We recommend the Creative Commons Attribution-NonCommercial (CC BY-NC) license, which </a:t>
            </a:r>
            <a:br>
              <a:rPr lang="en" sz="2200" i="1">
                <a:solidFill>
                  <a:srgbClr val="000000"/>
                </a:solidFill>
              </a:rPr>
            </a:br>
            <a:r>
              <a:rPr lang="en" sz="2200" i="1">
                <a:solidFill>
                  <a:srgbClr val="000000"/>
                </a:solidFill>
              </a:rPr>
              <a:t>allows anyone to reuse your work, provided they </a:t>
            </a:r>
            <a:br>
              <a:rPr lang="en" sz="2200" i="1">
                <a:solidFill>
                  <a:srgbClr val="000000"/>
                </a:solidFill>
              </a:rPr>
            </a:br>
            <a:r>
              <a:rPr lang="en" sz="2200" i="1">
                <a:solidFill>
                  <a:srgbClr val="000000"/>
                </a:solidFill>
              </a:rPr>
              <a:t>credit you and don’t reuse your work for </a:t>
            </a:r>
            <a:br>
              <a:rPr lang="en" sz="2200" i="1">
                <a:solidFill>
                  <a:srgbClr val="000000"/>
                </a:solidFill>
              </a:rPr>
            </a:br>
            <a:r>
              <a:rPr lang="en" sz="2200" i="1">
                <a:solidFill>
                  <a:srgbClr val="000000"/>
                </a:solidFill>
              </a:rPr>
              <a:t>commercial reasons”</a:t>
            </a:r>
            <a:endParaRPr sz="2200" i="1"/>
          </a:p>
          <a:p>
            <a:pPr marL="457200" lvl="0" indent="0" algn="l" rtl="0">
              <a:lnSpc>
                <a:spcPct val="100000"/>
              </a:lnSpc>
              <a:spcBef>
                <a:spcPts val="0"/>
              </a:spcBef>
              <a:spcAft>
                <a:spcPts val="0"/>
              </a:spcAft>
              <a:buNone/>
            </a:pPr>
            <a:r>
              <a:rPr lang="en" sz="2400"/>
              <a:t>  </a:t>
            </a:r>
            <a:endParaRPr sz="2400"/>
          </a:p>
        </p:txBody>
      </p:sp>
      <p:sp>
        <p:nvSpPr>
          <p:cNvPr id="131" name="Google Shape;131;p21"/>
          <p:cNvSpPr/>
          <p:nvPr/>
        </p:nvSpPr>
        <p:spPr>
          <a:xfrm>
            <a:off x="4757400" y="4498038"/>
            <a:ext cx="392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a:t>Publisher policies: First results</a:t>
            </a:r>
            <a:endParaRPr/>
          </a:p>
        </p:txBody>
      </p:sp>
      <p:sp>
        <p:nvSpPr>
          <p:cNvPr id="137" name="Google Shape;137;p22"/>
          <p:cNvSpPr txBox="1">
            <a:spLocks noGrp="1"/>
          </p:cNvSpPr>
          <p:nvPr>
            <p:ph type="body" idx="1"/>
          </p:nvPr>
        </p:nvSpPr>
        <p:spPr>
          <a:xfrm>
            <a:off x="457200" y="1209675"/>
            <a:ext cx="8229600" cy="338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Calibri"/>
              <a:buNone/>
            </a:pPr>
            <a:r>
              <a:rPr lang="en" sz="2400" b="1"/>
              <a:t>Finding 3: </a:t>
            </a:r>
            <a:br>
              <a:rPr lang="en" sz="2400" b="1"/>
            </a:br>
            <a:r>
              <a:rPr lang="en" sz="2400" b="1"/>
              <a:t>Many publishers state on their sites that they do not support </a:t>
            </a:r>
            <a:br>
              <a:rPr lang="en" sz="2400" b="1"/>
            </a:br>
            <a:r>
              <a:rPr lang="en" sz="2400" b="1"/>
              <a:t>Plan S policies</a:t>
            </a:r>
            <a:endParaRPr sz="2400" b="1"/>
          </a:p>
          <a:p>
            <a:pPr marL="0" lvl="0" indent="0" algn="l" rtl="0">
              <a:lnSpc>
                <a:spcPct val="100000"/>
              </a:lnSpc>
              <a:spcBef>
                <a:spcPts val="0"/>
              </a:spcBef>
              <a:spcAft>
                <a:spcPts val="0"/>
              </a:spcAft>
              <a:buClr>
                <a:schemeClr val="dk1"/>
              </a:buClr>
              <a:buSzPts val="3200"/>
              <a:buFont typeface="Calibri"/>
              <a:buNone/>
            </a:pPr>
            <a:r>
              <a:rPr lang="en" sz="2400" b="1"/>
              <a:t> </a:t>
            </a:r>
            <a:endParaRPr sz="2400" b="1"/>
          </a:p>
          <a:p>
            <a:pPr marL="914400" lvl="0" indent="0" algn="l" rtl="0">
              <a:lnSpc>
                <a:spcPct val="115000"/>
              </a:lnSpc>
              <a:spcBef>
                <a:spcPts val="0"/>
              </a:spcBef>
              <a:spcAft>
                <a:spcPts val="0"/>
              </a:spcAft>
              <a:buNone/>
            </a:pPr>
            <a:r>
              <a:rPr lang="en" sz="2200" i="1">
                <a:solidFill>
                  <a:srgbClr val="000000"/>
                </a:solidFill>
              </a:rPr>
              <a:t>“While Green OA can continue to have a role during the transition to fully open research, we cannot support the Green OA route as implemented in Plan S”</a:t>
            </a:r>
            <a:endParaRPr sz="2200" i="1">
              <a:solidFill>
                <a:srgbClr val="000000"/>
              </a:solidFill>
            </a:endParaRPr>
          </a:p>
          <a:p>
            <a:pPr marL="914400" lvl="0" indent="0" algn="l" rtl="0">
              <a:lnSpc>
                <a:spcPct val="115000"/>
              </a:lnSpc>
              <a:spcBef>
                <a:spcPts val="0"/>
              </a:spcBef>
              <a:spcAft>
                <a:spcPts val="0"/>
              </a:spcAft>
              <a:buNone/>
            </a:pPr>
            <a:endParaRPr sz="2600"/>
          </a:p>
        </p:txBody>
      </p:sp>
      <p:sp>
        <p:nvSpPr>
          <p:cNvPr id="138" name="Google Shape;138;p22"/>
          <p:cNvSpPr/>
          <p:nvPr/>
        </p:nvSpPr>
        <p:spPr>
          <a:xfrm>
            <a:off x="4757400" y="4498038"/>
            <a:ext cx="392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457200" y="409575"/>
            <a:ext cx="8229600" cy="65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a:t>Publisher policies: First results</a:t>
            </a:r>
            <a:endParaRPr/>
          </a:p>
        </p:txBody>
      </p:sp>
      <p:sp>
        <p:nvSpPr>
          <p:cNvPr id="144" name="Google Shape;144;p23"/>
          <p:cNvSpPr txBox="1">
            <a:spLocks noGrp="1"/>
          </p:cNvSpPr>
          <p:nvPr>
            <p:ph type="body" idx="1"/>
          </p:nvPr>
        </p:nvSpPr>
        <p:spPr>
          <a:xfrm>
            <a:off x="597400" y="1271775"/>
            <a:ext cx="8229600" cy="3499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Calibri"/>
              <a:buNone/>
            </a:pPr>
            <a:r>
              <a:rPr lang="en" sz="2200" b="1"/>
              <a:t>Finding 3: Many publishers state on their sites that they do not support Plan S policies, </a:t>
            </a:r>
            <a:r>
              <a:rPr lang="en" sz="2200" b="1">
                <a:solidFill>
                  <a:srgbClr val="6AA84F"/>
                </a:solidFill>
              </a:rPr>
              <a:t>but some do </a:t>
            </a:r>
            <a:endParaRPr sz="2200">
              <a:solidFill>
                <a:srgbClr val="6AA84F"/>
              </a:solidFill>
            </a:endParaRPr>
          </a:p>
          <a:p>
            <a:pPr marL="0" lvl="0" indent="0" algn="l" rtl="0">
              <a:lnSpc>
                <a:spcPct val="115000"/>
              </a:lnSpc>
              <a:spcBef>
                <a:spcPts val="0"/>
              </a:spcBef>
              <a:spcAft>
                <a:spcPts val="0"/>
              </a:spcAft>
              <a:buNone/>
            </a:pPr>
            <a:endParaRPr sz="2000">
              <a:solidFill>
                <a:srgbClr val="000000"/>
              </a:solidFill>
            </a:endParaRPr>
          </a:p>
          <a:p>
            <a:pPr marL="457200" lvl="0" indent="0" algn="l" rtl="0">
              <a:lnSpc>
                <a:spcPct val="115000"/>
              </a:lnSpc>
              <a:spcBef>
                <a:spcPts val="0"/>
              </a:spcBef>
              <a:spcAft>
                <a:spcPts val="0"/>
              </a:spcAft>
              <a:buNone/>
            </a:pPr>
            <a:r>
              <a:rPr lang="en" sz="2000" i="1">
                <a:solidFill>
                  <a:srgbClr val="000000"/>
                </a:solidFill>
              </a:rPr>
              <a:t>“To facilitate compliance with Coalition S/Plan S Open Access </a:t>
            </a:r>
            <a:br>
              <a:rPr lang="en" sz="2000" i="1">
                <a:solidFill>
                  <a:srgbClr val="000000"/>
                </a:solidFill>
              </a:rPr>
            </a:br>
            <a:r>
              <a:rPr lang="en" sz="2000" i="1">
                <a:solidFill>
                  <a:srgbClr val="000000"/>
                </a:solidFill>
              </a:rPr>
              <a:t>mandates, Karger permits authors, independently and without </a:t>
            </a:r>
            <a:br>
              <a:rPr lang="en" sz="2000" i="1">
                <a:solidFill>
                  <a:srgbClr val="000000"/>
                </a:solidFill>
              </a:rPr>
            </a:br>
            <a:r>
              <a:rPr lang="en" sz="2000" i="1">
                <a:solidFill>
                  <a:srgbClr val="000000"/>
                </a:solidFill>
              </a:rPr>
              <a:t>Karger`s action, to upload a copy of their Author Accepted </a:t>
            </a:r>
            <a:br>
              <a:rPr lang="en" sz="2000" i="1">
                <a:solidFill>
                  <a:srgbClr val="000000"/>
                </a:solidFill>
              </a:rPr>
            </a:br>
            <a:r>
              <a:rPr lang="en" sz="2000" i="1">
                <a:solidFill>
                  <a:srgbClr val="000000"/>
                </a:solidFill>
              </a:rPr>
              <a:t>Manuscripts (AAM), applying a CC BY license, to a </a:t>
            </a:r>
            <a:br>
              <a:rPr lang="en" sz="2000" i="1">
                <a:solidFill>
                  <a:srgbClr val="000000"/>
                </a:solidFill>
              </a:rPr>
            </a:br>
            <a:r>
              <a:rPr lang="en" sz="2000" i="1">
                <a:solidFill>
                  <a:srgbClr val="000000"/>
                </a:solidFill>
              </a:rPr>
              <a:t>repository designated by their Plan S funders”</a:t>
            </a:r>
            <a:endParaRPr sz="2000" i="1">
              <a:solidFill>
                <a:srgbClr val="000000"/>
              </a:solidFill>
            </a:endParaRPr>
          </a:p>
          <a:p>
            <a:pPr marL="0" lvl="0" indent="0" algn="l" rtl="0">
              <a:lnSpc>
                <a:spcPct val="115000"/>
              </a:lnSpc>
              <a:spcBef>
                <a:spcPts val="0"/>
              </a:spcBef>
              <a:spcAft>
                <a:spcPts val="0"/>
              </a:spcAft>
              <a:buNone/>
            </a:pPr>
            <a:endParaRPr sz="2000" i="1">
              <a:solidFill>
                <a:srgbClr val="000000"/>
              </a:solidFill>
            </a:endParaRPr>
          </a:p>
          <a:p>
            <a:pPr marL="0" lvl="0" indent="457200" algn="l" rtl="0">
              <a:lnSpc>
                <a:spcPct val="115000"/>
              </a:lnSpc>
              <a:spcBef>
                <a:spcPts val="0"/>
              </a:spcBef>
              <a:spcAft>
                <a:spcPts val="0"/>
              </a:spcAft>
              <a:buNone/>
            </a:pPr>
            <a:r>
              <a:rPr lang="en" sz="2000" b="1">
                <a:solidFill>
                  <a:srgbClr val="6AA84F"/>
                </a:solidFill>
              </a:rPr>
              <a:t>What are the good practices?</a:t>
            </a:r>
            <a:endParaRPr sz="2000" b="1">
              <a:solidFill>
                <a:srgbClr val="6AA84F"/>
              </a:solidFill>
            </a:endParaRPr>
          </a:p>
          <a:p>
            <a:pPr marL="0" lvl="0" indent="0" algn="l" rtl="0">
              <a:lnSpc>
                <a:spcPct val="115000"/>
              </a:lnSpc>
              <a:spcBef>
                <a:spcPts val="0"/>
              </a:spcBef>
              <a:spcAft>
                <a:spcPts val="0"/>
              </a:spcAft>
              <a:buNone/>
            </a:pPr>
            <a:r>
              <a:rPr lang="en" sz="2000">
                <a:solidFill>
                  <a:srgbClr val="000000"/>
                </a:solidFill>
              </a:rPr>
              <a:t> </a:t>
            </a:r>
            <a:endParaRPr sz="2000">
              <a:solidFill>
                <a:srgbClr val="000000"/>
              </a:solidFill>
            </a:endParaRPr>
          </a:p>
          <a:p>
            <a:pPr marL="0" lvl="0" indent="0" algn="l" rtl="0">
              <a:lnSpc>
                <a:spcPct val="100000"/>
              </a:lnSpc>
              <a:spcBef>
                <a:spcPts val="0"/>
              </a:spcBef>
              <a:spcAft>
                <a:spcPts val="0"/>
              </a:spcAft>
              <a:buClr>
                <a:schemeClr val="dk1"/>
              </a:buClr>
              <a:buSzPts val="3200"/>
              <a:buFont typeface="Calibri"/>
              <a:buNone/>
            </a:pPr>
            <a:endParaRPr sz="2600" i="1"/>
          </a:p>
          <a:p>
            <a:pPr marL="0" lvl="0" indent="0" algn="l" rtl="0">
              <a:lnSpc>
                <a:spcPct val="100000"/>
              </a:lnSpc>
              <a:spcBef>
                <a:spcPts val="0"/>
              </a:spcBef>
              <a:spcAft>
                <a:spcPts val="0"/>
              </a:spcAft>
              <a:buSzPts val="3200"/>
              <a:buNone/>
            </a:pPr>
            <a:endParaRPr sz="2600"/>
          </a:p>
        </p:txBody>
      </p:sp>
    </p:spTree>
  </p:cSld>
  <p:clrMapOvr>
    <a:masterClrMapping/>
  </p:clrMapOvr>
</p:sld>
</file>

<file path=ppt/theme/theme1.xml><?xml version="1.0" encoding="utf-8"?>
<a:theme xmlns:a="http://schemas.openxmlformats.org/drawingml/2006/main" name="SPARC Europe PPT Template">
  <a:themeElements>
    <a:clrScheme name="Aangepast 1">
      <a:dk1>
        <a:srgbClr val="254B8F"/>
      </a:dk1>
      <a:lt1>
        <a:srgbClr val="FFFFFF"/>
      </a:lt1>
      <a:dk2>
        <a:srgbClr val="78BCDD"/>
      </a:dk2>
      <a:lt2>
        <a:srgbClr val="FFFFFF"/>
      </a:lt2>
      <a:accent1>
        <a:srgbClr val="254B8F"/>
      </a:accent1>
      <a:accent2>
        <a:srgbClr val="78BCDD"/>
      </a:accent2>
      <a:accent3>
        <a:srgbClr val="E69636"/>
      </a:accent3>
      <a:accent4>
        <a:srgbClr val="22222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916</Words>
  <Application>Microsoft Macintosh PowerPoint</Application>
  <PresentationFormat>On-screen Show (16:9)</PresentationFormat>
  <Paragraphs>82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Montserrat Medium</vt:lpstr>
      <vt:lpstr>SPARC Europe PPT Template</vt:lpstr>
      <vt:lpstr>A shared path to  reforming rights retention in Europe</vt:lpstr>
      <vt:lpstr>Project Retain</vt:lpstr>
      <vt:lpstr>Recent EC Study 2022</vt:lpstr>
      <vt:lpstr>Recent positive developments</vt:lpstr>
      <vt:lpstr>Publisher policies: First results</vt:lpstr>
      <vt:lpstr>Publisher policies: First results</vt:lpstr>
      <vt:lpstr>Publisher policies: First results</vt:lpstr>
      <vt:lpstr>Publisher policies: First results</vt:lpstr>
      <vt:lpstr>Publisher policies: First results</vt:lpstr>
      <vt:lpstr>Open licensing Most restrictive licences: DOAJ source</vt:lpstr>
      <vt:lpstr>University of Edinburgh</vt:lpstr>
      <vt:lpstr>Institutional Survey</vt:lpstr>
      <vt:lpstr>More information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shared path to  reforming rights retention in Europe</dc:title>
  <cp:lastModifiedBy>Vanessa Proudman</cp:lastModifiedBy>
  <cp:revision>3</cp:revision>
  <dcterms:modified xsi:type="dcterms:W3CDTF">2022-09-15T06:51:22Z</dcterms:modified>
</cp:coreProperties>
</file>