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Lst>
  <p:notesMasterIdLst>
    <p:notesMasterId r:id="rId11"/>
  </p:notesMasterIdLst>
  <p:sldIdLst>
    <p:sldId id="256" r:id="rId2"/>
    <p:sldId id="263" r:id="rId3"/>
    <p:sldId id="259" r:id="rId4"/>
    <p:sldId id="260" r:id="rId5"/>
    <p:sldId id="267" r:id="rId6"/>
    <p:sldId id="268" r:id="rId7"/>
    <p:sldId id="265" r:id="rId8"/>
    <p:sldId id="266"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78750" autoAdjust="0"/>
  </p:normalViewPr>
  <p:slideViewPr>
    <p:cSldViewPr snapToGrid="0">
      <p:cViewPr varScale="1">
        <p:scale>
          <a:sx n="57" d="100"/>
          <a:sy n="57" d="100"/>
        </p:scale>
        <p:origin x="148" y="32"/>
      </p:cViewPr>
      <p:guideLst/>
    </p:cSldViewPr>
  </p:slideViewPr>
  <p:notesTextViewPr>
    <p:cViewPr>
      <p:scale>
        <a:sx n="1" d="1"/>
        <a:sy n="1" d="1"/>
      </p:scale>
      <p:origin x="0" y="0"/>
    </p:cViewPr>
  </p:notesTextViewPr>
  <p:notesViewPr>
    <p:cSldViewPr snapToGrid="0">
      <p:cViewPr varScale="1">
        <p:scale>
          <a:sx n="55" d="100"/>
          <a:sy n="55" d="100"/>
        </p:scale>
        <p:origin x="2604"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C20697-7F2E-42C7-AEA6-E0DDBFA170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BB70F63-8BF5-4ECA-A0AB-B3F16D11871B}">
      <dgm:prSet/>
      <dgm:spPr/>
      <dgm:t>
        <a:bodyPr/>
        <a:lstStyle/>
        <a:p>
          <a:r>
            <a:rPr lang="hr-HR" dirty="0" err="1"/>
            <a:t>Internationally</a:t>
          </a:r>
          <a:r>
            <a:rPr lang="hr-HR" dirty="0"/>
            <a:t>: </a:t>
          </a:r>
          <a:r>
            <a:rPr lang="hr-HR" dirty="0" err="1"/>
            <a:t>searching</a:t>
          </a:r>
          <a:r>
            <a:rPr lang="hr-HR" dirty="0"/>
            <a:t> for a </a:t>
          </a:r>
          <a:r>
            <a:rPr lang="hr-HR" dirty="0" err="1"/>
            <a:t>sustainable</a:t>
          </a:r>
          <a:r>
            <a:rPr lang="hr-HR" dirty="0"/>
            <a:t> </a:t>
          </a:r>
          <a:r>
            <a:rPr lang="hr-HR" dirty="0" err="1"/>
            <a:t>business</a:t>
          </a:r>
          <a:r>
            <a:rPr lang="hr-HR" dirty="0"/>
            <a:t> model(s) for OA </a:t>
          </a:r>
          <a:r>
            <a:rPr lang="hr-HR" dirty="0" err="1"/>
            <a:t>books</a:t>
          </a:r>
          <a:endParaRPr lang="en-US" dirty="0"/>
        </a:p>
      </dgm:t>
    </dgm:pt>
    <dgm:pt modelId="{09D388A4-B202-45EA-99D7-88AFD748C3CE}" type="parTrans" cxnId="{87268604-4F90-43D6-9550-850216AB513F}">
      <dgm:prSet/>
      <dgm:spPr/>
      <dgm:t>
        <a:bodyPr/>
        <a:lstStyle/>
        <a:p>
          <a:endParaRPr lang="en-US"/>
        </a:p>
      </dgm:t>
    </dgm:pt>
    <dgm:pt modelId="{D5C0F93A-7DCA-4BFB-91E9-D45ED404EA0A}" type="sibTrans" cxnId="{87268604-4F90-43D6-9550-850216AB513F}">
      <dgm:prSet/>
      <dgm:spPr/>
      <dgm:t>
        <a:bodyPr/>
        <a:lstStyle/>
        <a:p>
          <a:endParaRPr lang="en-US"/>
        </a:p>
      </dgm:t>
    </dgm:pt>
    <dgm:pt modelId="{4E11D7B5-7D1D-4E3F-B9E6-9DAC4C094386}">
      <dgm:prSet/>
      <dgm:spPr/>
      <dgm:t>
        <a:bodyPr/>
        <a:lstStyle/>
        <a:p>
          <a:r>
            <a:rPr lang="hr-HR"/>
            <a:t>OPERAS SIG on OA business models</a:t>
          </a:r>
          <a:endParaRPr lang="en-US"/>
        </a:p>
      </dgm:t>
    </dgm:pt>
    <dgm:pt modelId="{39D558D4-9386-4700-84D3-02A55EC8993B}" type="parTrans" cxnId="{609646CC-65D1-4503-B5DA-CD760E5F1798}">
      <dgm:prSet/>
      <dgm:spPr/>
      <dgm:t>
        <a:bodyPr/>
        <a:lstStyle/>
        <a:p>
          <a:endParaRPr lang="en-US"/>
        </a:p>
      </dgm:t>
    </dgm:pt>
    <dgm:pt modelId="{13348955-0D2F-475F-A8F8-3ED8DD4D3F3C}" type="sibTrans" cxnId="{609646CC-65D1-4503-B5DA-CD760E5F1798}">
      <dgm:prSet/>
      <dgm:spPr/>
      <dgm:t>
        <a:bodyPr/>
        <a:lstStyle/>
        <a:p>
          <a:endParaRPr lang="en-US"/>
        </a:p>
      </dgm:t>
    </dgm:pt>
    <dgm:pt modelId="{19EF8D43-53B5-4F45-AA04-681D819D94B7}">
      <dgm:prSet/>
      <dgm:spPr/>
      <dgm:t>
        <a:bodyPr/>
        <a:lstStyle/>
        <a:p>
          <a:r>
            <a:rPr lang="hr-HR" dirty="0" err="1"/>
            <a:t>Nationally</a:t>
          </a:r>
          <a:r>
            <a:rPr lang="hr-HR" dirty="0"/>
            <a:t>: </a:t>
          </a:r>
          <a:r>
            <a:rPr lang="hr-HR" dirty="0" err="1"/>
            <a:t>defining</a:t>
          </a:r>
          <a:r>
            <a:rPr lang="hr-HR" dirty="0"/>
            <a:t> a future Croatian </a:t>
          </a:r>
          <a:r>
            <a:rPr lang="hr-HR" dirty="0" err="1"/>
            <a:t>national</a:t>
          </a:r>
          <a:r>
            <a:rPr lang="hr-HR" dirty="0"/>
            <a:t> OS plan </a:t>
          </a:r>
          <a:r>
            <a:rPr lang="hr-HR" dirty="0" err="1"/>
            <a:t>that</a:t>
          </a:r>
          <a:r>
            <a:rPr lang="hr-HR" dirty="0"/>
            <a:t> </a:t>
          </a:r>
          <a:r>
            <a:rPr lang="hr-HR" dirty="0" err="1"/>
            <a:t>would</a:t>
          </a:r>
          <a:r>
            <a:rPr lang="hr-HR" dirty="0"/>
            <a:t> </a:t>
          </a:r>
          <a:r>
            <a:rPr lang="hr-HR" dirty="0" err="1"/>
            <a:t>also</a:t>
          </a:r>
          <a:r>
            <a:rPr lang="hr-HR" dirty="0"/>
            <a:t> </a:t>
          </a:r>
          <a:r>
            <a:rPr lang="hr-HR" dirty="0" err="1"/>
            <a:t>address</a:t>
          </a:r>
          <a:r>
            <a:rPr lang="hr-HR" dirty="0"/>
            <a:t> </a:t>
          </a:r>
          <a:r>
            <a:rPr lang="hr-HR" dirty="0" err="1"/>
            <a:t>books</a:t>
          </a:r>
          <a:endParaRPr lang="en-US" dirty="0"/>
        </a:p>
      </dgm:t>
    </dgm:pt>
    <dgm:pt modelId="{BEEA5992-0D95-45E8-931C-5AF3F9AFDCC1}" type="parTrans" cxnId="{90E32F45-4F2A-4FAD-9AE1-3756FA2D595A}">
      <dgm:prSet/>
      <dgm:spPr/>
      <dgm:t>
        <a:bodyPr/>
        <a:lstStyle/>
        <a:p>
          <a:endParaRPr lang="en-US"/>
        </a:p>
      </dgm:t>
    </dgm:pt>
    <dgm:pt modelId="{630BAB10-10FC-4DD5-8AD5-DF8BD0F61D7F}" type="sibTrans" cxnId="{90E32F45-4F2A-4FAD-9AE1-3756FA2D595A}">
      <dgm:prSet/>
      <dgm:spPr/>
      <dgm:t>
        <a:bodyPr/>
        <a:lstStyle/>
        <a:p>
          <a:endParaRPr lang="en-US"/>
        </a:p>
      </dgm:t>
    </dgm:pt>
    <dgm:pt modelId="{A689C034-B4E0-4970-AA20-7F67EEEEDA1A}">
      <dgm:prSet/>
      <dgm:spPr/>
      <dgm:t>
        <a:bodyPr/>
        <a:lstStyle/>
        <a:p>
          <a:r>
            <a:rPr lang="hr-HR"/>
            <a:t>HR-OOZ working group on OS plan &amp; policy</a:t>
          </a:r>
          <a:endParaRPr lang="en-US"/>
        </a:p>
      </dgm:t>
    </dgm:pt>
    <dgm:pt modelId="{F72EF750-1D6A-4DE3-82BF-C9CD1E9661B6}" type="parTrans" cxnId="{22007672-495D-4631-8F6F-86DC0FC35964}">
      <dgm:prSet/>
      <dgm:spPr/>
      <dgm:t>
        <a:bodyPr/>
        <a:lstStyle/>
        <a:p>
          <a:endParaRPr lang="en-US"/>
        </a:p>
      </dgm:t>
    </dgm:pt>
    <dgm:pt modelId="{BA8CE220-B8B4-49F3-A895-9788BB472ABE}" type="sibTrans" cxnId="{22007672-495D-4631-8F6F-86DC0FC35964}">
      <dgm:prSet/>
      <dgm:spPr/>
      <dgm:t>
        <a:bodyPr/>
        <a:lstStyle/>
        <a:p>
          <a:endParaRPr lang="en-US"/>
        </a:p>
      </dgm:t>
    </dgm:pt>
    <dgm:pt modelId="{5E5096A4-64A6-4BE8-8527-A83AC627F679}" type="pres">
      <dgm:prSet presAssocID="{3AC20697-7F2E-42C7-AEA6-E0DDBFA1701B}" presName="linear" presStyleCnt="0">
        <dgm:presLayoutVars>
          <dgm:animLvl val="lvl"/>
          <dgm:resizeHandles val="exact"/>
        </dgm:presLayoutVars>
      </dgm:prSet>
      <dgm:spPr/>
    </dgm:pt>
    <dgm:pt modelId="{88D49627-B7AE-4A2C-88A3-4FA356EFEB42}" type="pres">
      <dgm:prSet presAssocID="{DBB70F63-8BF5-4ECA-A0AB-B3F16D11871B}" presName="parentText" presStyleLbl="node1" presStyleIdx="0" presStyleCnt="2">
        <dgm:presLayoutVars>
          <dgm:chMax val="0"/>
          <dgm:bulletEnabled val="1"/>
        </dgm:presLayoutVars>
      </dgm:prSet>
      <dgm:spPr/>
    </dgm:pt>
    <dgm:pt modelId="{2B3A2149-099B-45B5-AC94-03F2F3C725A2}" type="pres">
      <dgm:prSet presAssocID="{DBB70F63-8BF5-4ECA-A0AB-B3F16D11871B}" presName="childText" presStyleLbl="revTx" presStyleIdx="0" presStyleCnt="2">
        <dgm:presLayoutVars>
          <dgm:bulletEnabled val="1"/>
        </dgm:presLayoutVars>
      </dgm:prSet>
      <dgm:spPr/>
    </dgm:pt>
    <dgm:pt modelId="{4653EEBD-0B9C-4D2C-A5DF-A550F234CE23}" type="pres">
      <dgm:prSet presAssocID="{19EF8D43-53B5-4F45-AA04-681D819D94B7}" presName="parentText" presStyleLbl="node1" presStyleIdx="1" presStyleCnt="2">
        <dgm:presLayoutVars>
          <dgm:chMax val="0"/>
          <dgm:bulletEnabled val="1"/>
        </dgm:presLayoutVars>
      </dgm:prSet>
      <dgm:spPr/>
    </dgm:pt>
    <dgm:pt modelId="{1B2E0896-7C10-48CA-A518-FF6B2EB58508}" type="pres">
      <dgm:prSet presAssocID="{19EF8D43-53B5-4F45-AA04-681D819D94B7}" presName="childText" presStyleLbl="revTx" presStyleIdx="1" presStyleCnt="2">
        <dgm:presLayoutVars>
          <dgm:bulletEnabled val="1"/>
        </dgm:presLayoutVars>
      </dgm:prSet>
      <dgm:spPr/>
    </dgm:pt>
  </dgm:ptLst>
  <dgm:cxnLst>
    <dgm:cxn modelId="{87268604-4F90-43D6-9550-850216AB513F}" srcId="{3AC20697-7F2E-42C7-AEA6-E0DDBFA1701B}" destId="{DBB70F63-8BF5-4ECA-A0AB-B3F16D11871B}" srcOrd="0" destOrd="0" parTransId="{09D388A4-B202-45EA-99D7-88AFD748C3CE}" sibTransId="{D5C0F93A-7DCA-4BFB-91E9-D45ED404EA0A}"/>
    <dgm:cxn modelId="{EC91A91C-4068-4DCE-942C-E3613829C881}" type="presOf" srcId="{A689C034-B4E0-4970-AA20-7F67EEEEDA1A}" destId="{1B2E0896-7C10-48CA-A518-FF6B2EB58508}" srcOrd="0" destOrd="0" presId="urn:microsoft.com/office/officeart/2005/8/layout/vList2"/>
    <dgm:cxn modelId="{A51CAB5B-6692-4025-984C-EDB8F49C6EC1}" type="presOf" srcId="{19EF8D43-53B5-4F45-AA04-681D819D94B7}" destId="{4653EEBD-0B9C-4D2C-A5DF-A550F234CE23}" srcOrd="0" destOrd="0" presId="urn:microsoft.com/office/officeart/2005/8/layout/vList2"/>
    <dgm:cxn modelId="{60666C60-D478-4D93-B606-BD7251536111}" type="presOf" srcId="{3AC20697-7F2E-42C7-AEA6-E0DDBFA1701B}" destId="{5E5096A4-64A6-4BE8-8527-A83AC627F679}" srcOrd="0" destOrd="0" presId="urn:microsoft.com/office/officeart/2005/8/layout/vList2"/>
    <dgm:cxn modelId="{90E32F45-4F2A-4FAD-9AE1-3756FA2D595A}" srcId="{3AC20697-7F2E-42C7-AEA6-E0DDBFA1701B}" destId="{19EF8D43-53B5-4F45-AA04-681D819D94B7}" srcOrd="1" destOrd="0" parTransId="{BEEA5992-0D95-45E8-931C-5AF3F9AFDCC1}" sibTransId="{630BAB10-10FC-4DD5-8AD5-DF8BD0F61D7F}"/>
    <dgm:cxn modelId="{22007672-495D-4631-8F6F-86DC0FC35964}" srcId="{19EF8D43-53B5-4F45-AA04-681D819D94B7}" destId="{A689C034-B4E0-4970-AA20-7F67EEEEDA1A}" srcOrd="0" destOrd="0" parTransId="{F72EF750-1D6A-4DE3-82BF-C9CD1E9661B6}" sibTransId="{BA8CE220-B8B4-49F3-A895-9788BB472ABE}"/>
    <dgm:cxn modelId="{609646CC-65D1-4503-B5DA-CD760E5F1798}" srcId="{DBB70F63-8BF5-4ECA-A0AB-B3F16D11871B}" destId="{4E11D7B5-7D1D-4E3F-B9E6-9DAC4C094386}" srcOrd="0" destOrd="0" parTransId="{39D558D4-9386-4700-84D3-02A55EC8993B}" sibTransId="{13348955-0D2F-475F-A8F8-3ED8DD4D3F3C}"/>
    <dgm:cxn modelId="{8A73FCD9-F1C6-4174-8791-14740CCFCDA9}" type="presOf" srcId="{4E11D7B5-7D1D-4E3F-B9E6-9DAC4C094386}" destId="{2B3A2149-099B-45B5-AC94-03F2F3C725A2}" srcOrd="0" destOrd="0" presId="urn:microsoft.com/office/officeart/2005/8/layout/vList2"/>
    <dgm:cxn modelId="{523B40DF-D240-4A70-A0CF-B040369EE09E}" type="presOf" srcId="{DBB70F63-8BF5-4ECA-A0AB-B3F16D11871B}" destId="{88D49627-B7AE-4A2C-88A3-4FA356EFEB42}" srcOrd="0" destOrd="0" presId="urn:microsoft.com/office/officeart/2005/8/layout/vList2"/>
    <dgm:cxn modelId="{D713655E-9229-432F-A3A8-DABB22CB1C53}" type="presParOf" srcId="{5E5096A4-64A6-4BE8-8527-A83AC627F679}" destId="{88D49627-B7AE-4A2C-88A3-4FA356EFEB42}" srcOrd="0" destOrd="0" presId="urn:microsoft.com/office/officeart/2005/8/layout/vList2"/>
    <dgm:cxn modelId="{E6DD1EBE-C1F4-40F5-851C-FB32F15AA866}" type="presParOf" srcId="{5E5096A4-64A6-4BE8-8527-A83AC627F679}" destId="{2B3A2149-099B-45B5-AC94-03F2F3C725A2}" srcOrd="1" destOrd="0" presId="urn:microsoft.com/office/officeart/2005/8/layout/vList2"/>
    <dgm:cxn modelId="{03B127B6-7B7F-4826-9953-92BBDB8C145D}" type="presParOf" srcId="{5E5096A4-64A6-4BE8-8527-A83AC627F679}" destId="{4653EEBD-0B9C-4D2C-A5DF-A550F234CE23}" srcOrd="2" destOrd="0" presId="urn:microsoft.com/office/officeart/2005/8/layout/vList2"/>
    <dgm:cxn modelId="{B99ECDB7-D00E-400A-B88D-44E559410FFB}" type="presParOf" srcId="{5E5096A4-64A6-4BE8-8527-A83AC627F679}" destId="{1B2E0896-7C10-48CA-A518-FF6B2EB5850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F15868-A275-4522-8147-4019D21E6DC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72194C4-BEDF-471F-B282-776DA997A660}">
      <dgm:prSet/>
      <dgm:spPr/>
      <dgm:t>
        <a:bodyPr/>
        <a:lstStyle/>
        <a:p>
          <a:r>
            <a:rPr lang="en-US"/>
            <a:t>In 2018-2021 period varies from 1 to 1,5 mil EUR</a:t>
          </a:r>
        </a:p>
      </dgm:t>
    </dgm:pt>
    <dgm:pt modelId="{39BD4E85-0A60-4684-BA55-05A5CA8B69A4}" type="parTrans" cxnId="{A844C3FB-19AE-4049-9D7A-9C9F412508B7}">
      <dgm:prSet/>
      <dgm:spPr/>
      <dgm:t>
        <a:bodyPr/>
        <a:lstStyle/>
        <a:p>
          <a:endParaRPr lang="en-US"/>
        </a:p>
      </dgm:t>
    </dgm:pt>
    <dgm:pt modelId="{5297EDBC-781D-419C-9AE6-5DF93FB10888}" type="sibTrans" cxnId="{A844C3FB-19AE-4049-9D7A-9C9F412508B7}">
      <dgm:prSet/>
      <dgm:spPr/>
      <dgm:t>
        <a:bodyPr/>
        <a:lstStyle/>
        <a:p>
          <a:endParaRPr lang="en-US"/>
        </a:p>
      </dgm:t>
    </dgm:pt>
    <dgm:pt modelId="{3D6B0A4D-CE5F-4122-9478-802804BA87D8}">
      <dgm:prSet/>
      <dgm:spPr/>
      <dgm:t>
        <a:bodyPr/>
        <a:lstStyle/>
        <a:p>
          <a:r>
            <a:rPr lang="en-US" dirty="0"/>
            <a:t>Between 550 and 610 titles per year</a:t>
          </a:r>
        </a:p>
      </dgm:t>
    </dgm:pt>
    <dgm:pt modelId="{587CEEB9-E73A-4024-BD98-3D502548AC3E}" type="parTrans" cxnId="{F8BDCA9D-EE6F-4F84-99FC-E7CED20E117F}">
      <dgm:prSet/>
      <dgm:spPr/>
      <dgm:t>
        <a:bodyPr/>
        <a:lstStyle/>
        <a:p>
          <a:endParaRPr lang="en-US"/>
        </a:p>
      </dgm:t>
    </dgm:pt>
    <dgm:pt modelId="{C646532C-9411-47B1-AFBD-84136B1171DD}" type="sibTrans" cxnId="{F8BDCA9D-EE6F-4F84-99FC-E7CED20E117F}">
      <dgm:prSet/>
      <dgm:spPr/>
      <dgm:t>
        <a:bodyPr/>
        <a:lstStyle/>
        <a:p>
          <a:endParaRPr lang="en-US"/>
        </a:p>
      </dgm:t>
    </dgm:pt>
    <dgm:pt modelId="{590D1608-539A-4DF4-AA03-F88A367CBD34}">
      <dgm:prSet/>
      <dgm:spPr/>
      <dgm:t>
        <a:bodyPr/>
        <a:lstStyle/>
        <a:p>
          <a:r>
            <a:rPr lang="en-US"/>
            <a:t>200+ publishers</a:t>
          </a:r>
        </a:p>
      </dgm:t>
    </dgm:pt>
    <dgm:pt modelId="{FAE05D86-7253-49F1-AE95-FA6262658D0B}" type="parTrans" cxnId="{E4294007-DD0B-4249-8674-FE218C579336}">
      <dgm:prSet/>
      <dgm:spPr/>
      <dgm:t>
        <a:bodyPr/>
        <a:lstStyle/>
        <a:p>
          <a:endParaRPr lang="en-US"/>
        </a:p>
      </dgm:t>
    </dgm:pt>
    <dgm:pt modelId="{16D7ED7C-57E3-41C3-A7D8-E68CD27D64DE}" type="sibTrans" cxnId="{E4294007-DD0B-4249-8674-FE218C579336}">
      <dgm:prSet/>
      <dgm:spPr/>
      <dgm:t>
        <a:bodyPr/>
        <a:lstStyle/>
        <a:p>
          <a:endParaRPr lang="en-US"/>
        </a:p>
      </dgm:t>
    </dgm:pt>
    <dgm:pt modelId="{F65933AE-3064-4BF9-A463-5A06291AA5A0}">
      <dgm:prSet/>
      <dgm:spPr/>
      <dgm:t>
        <a:bodyPr/>
        <a:lstStyle/>
        <a:p>
          <a:r>
            <a:rPr lang="en-US"/>
            <a:t>Top 3 publisher (by titles count &amp; by total amount):</a:t>
          </a:r>
        </a:p>
      </dgm:t>
    </dgm:pt>
    <dgm:pt modelId="{97D1392F-20BA-4842-9B62-831713A25EB4}" type="parTrans" cxnId="{735E06AE-DE55-42AF-982F-CDD98CE30B06}">
      <dgm:prSet/>
      <dgm:spPr/>
      <dgm:t>
        <a:bodyPr/>
        <a:lstStyle/>
        <a:p>
          <a:endParaRPr lang="en-US"/>
        </a:p>
      </dgm:t>
    </dgm:pt>
    <dgm:pt modelId="{D1CC7A1C-5630-44EE-AD94-8A2012B9B799}" type="sibTrans" cxnId="{735E06AE-DE55-42AF-982F-CDD98CE30B06}">
      <dgm:prSet/>
      <dgm:spPr/>
      <dgm:t>
        <a:bodyPr/>
        <a:lstStyle/>
        <a:p>
          <a:endParaRPr lang="en-US"/>
        </a:p>
      </dgm:t>
    </dgm:pt>
    <dgm:pt modelId="{396A7A6C-B1E1-4255-85C9-85038C26306C}">
      <dgm:prSet/>
      <dgm:spPr/>
      <dgm:t>
        <a:bodyPr/>
        <a:lstStyle/>
        <a:p>
          <a:r>
            <a:rPr lang="en-US" dirty="0" err="1"/>
            <a:t>Filozofski</a:t>
          </a:r>
          <a:r>
            <a:rPr lang="en-US" dirty="0"/>
            <a:t> </a:t>
          </a:r>
          <a:r>
            <a:rPr lang="en-US" dirty="0" err="1"/>
            <a:t>fakultet</a:t>
          </a:r>
          <a:r>
            <a:rPr lang="en-US" dirty="0"/>
            <a:t> u Zagreb (118 titles)</a:t>
          </a:r>
        </a:p>
      </dgm:t>
    </dgm:pt>
    <dgm:pt modelId="{0FE4F267-B403-415C-B2B0-A63C3EF38505}" type="parTrans" cxnId="{4076A990-043B-4FAF-A78E-B522E48E6FF5}">
      <dgm:prSet/>
      <dgm:spPr/>
      <dgm:t>
        <a:bodyPr/>
        <a:lstStyle/>
        <a:p>
          <a:endParaRPr lang="en-US"/>
        </a:p>
      </dgm:t>
    </dgm:pt>
    <dgm:pt modelId="{1D6656DB-68BE-45BA-907A-39897D9032A5}" type="sibTrans" cxnId="{4076A990-043B-4FAF-A78E-B522E48E6FF5}">
      <dgm:prSet/>
      <dgm:spPr/>
      <dgm:t>
        <a:bodyPr/>
        <a:lstStyle/>
        <a:p>
          <a:endParaRPr lang="en-US"/>
        </a:p>
      </dgm:t>
    </dgm:pt>
    <dgm:pt modelId="{B5E58737-7030-4079-B35E-737C8CBC0B81}">
      <dgm:prSet/>
      <dgm:spPr/>
      <dgm:t>
        <a:bodyPr/>
        <a:lstStyle/>
        <a:p>
          <a:r>
            <a:rPr lang="en-US" dirty="0" err="1"/>
            <a:t>Medicinska</a:t>
          </a:r>
          <a:r>
            <a:rPr lang="en-US" dirty="0"/>
            <a:t> </a:t>
          </a:r>
          <a:r>
            <a:rPr lang="en-US" dirty="0" err="1"/>
            <a:t>naklada</a:t>
          </a:r>
          <a:r>
            <a:rPr lang="en-US" dirty="0"/>
            <a:t> d.o.o. (103 titles)</a:t>
          </a:r>
        </a:p>
      </dgm:t>
    </dgm:pt>
    <dgm:pt modelId="{1452E395-6FD2-46C9-BB62-8D01117FA438}" type="parTrans" cxnId="{CFFAD58A-0F5B-4AE2-AC07-3DDD241D20EB}">
      <dgm:prSet/>
      <dgm:spPr/>
      <dgm:t>
        <a:bodyPr/>
        <a:lstStyle/>
        <a:p>
          <a:endParaRPr lang="en-US"/>
        </a:p>
      </dgm:t>
    </dgm:pt>
    <dgm:pt modelId="{654EEF58-419C-424E-9C33-A05BC281A655}" type="sibTrans" cxnId="{CFFAD58A-0F5B-4AE2-AC07-3DDD241D20EB}">
      <dgm:prSet/>
      <dgm:spPr/>
      <dgm:t>
        <a:bodyPr/>
        <a:lstStyle/>
        <a:p>
          <a:endParaRPr lang="en-US"/>
        </a:p>
      </dgm:t>
    </dgm:pt>
    <dgm:pt modelId="{0D400EAC-B01D-4D2B-9555-08E735B37010}">
      <dgm:prSet/>
      <dgm:spPr/>
      <dgm:t>
        <a:bodyPr/>
        <a:lstStyle/>
        <a:p>
          <a:r>
            <a:rPr lang="en-US" dirty="0"/>
            <a:t>Hrvatska </a:t>
          </a:r>
          <a:r>
            <a:rPr lang="en-US" dirty="0" err="1"/>
            <a:t>sveučilišna</a:t>
          </a:r>
          <a:r>
            <a:rPr lang="en-US" dirty="0"/>
            <a:t> </a:t>
          </a:r>
          <a:r>
            <a:rPr lang="en-US" dirty="0" err="1"/>
            <a:t>naklada</a:t>
          </a:r>
          <a:r>
            <a:rPr lang="en-US" dirty="0"/>
            <a:t> d.o.o. (100 </a:t>
          </a:r>
          <a:r>
            <a:rPr lang="hr-HR" dirty="0" err="1"/>
            <a:t>titles</a:t>
          </a:r>
          <a:r>
            <a:rPr lang="en-US" dirty="0"/>
            <a:t>)</a:t>
          </a:r>
        </a:p>
      </dgm:t>
    </dgm:pt>
    <dgm:pt modelId="{A17796F4-7426-465A-A806-A90EB929A339}" type="parTrans" cxnId="{B3E53C1D-6660-4791-81D0-EE1E713F4C4F}">
      <dgm:prSet/>
      <dgm:spPr/>
      <dgm:t>
        <a:bodyPr/>
        <a:lstStyle/>
        <a:p>
          <a:endParaRPr lang="en-US"/>
        </a:p>
      </dgm:t>
    </dgm:pt>
    <dgm:pt modelId="{98ECF436-BE92-4D59-84A7-77CCC10D6D99}" type="sibTrans" cxnId="{B3E53C1D-6660-4791-81D0-EE1E713F4C4F}">
      <dgm:prSet/>
      <dgm:spPr/>
      <dgm:t>
        <a:bodyPr/>
        <a:lstStyle/>
        <a:p>
          <a:endParaRPr lang="en-US"/>
        </a:p>
      </dgm:t>
    </dgm:pt>
    <dgm:pt modelId="{40AD1316-0CE4-4E82-A204-54A676833D36}" type="pres">
      <dgm:prSet presAssocID="{D6F15868-A275-4522-8147-4019D21E6DCA}" presName="linear" presStyleCnt="0">
        <dgm:presLayoutVars>
          <dgm:animLvl val="lvl"/>
          <dgm:resizeHandles val="exact"/>
        </dgm:presLayoutVars>
      </dgm:prSet>
      <dgm:spPr/>
    </dgm:pt>
    <dgm:pt modelId="{9688ADFA-890A-491F-8085-5A3F4C19C3DA}" type="pres">
      <dgm:prSet presAssocID="{D72194C4-BEDF-471F-B282-776DA997A660}" presName="parentText" presStyleLbl="node1" presStyleIdx="0" presStyleCnt="4">
        <dgm:presLayoutVars>
          <dgm:chMax val="0"/>
          <dgm:bulletEnabled val="1"/>
        </dgm:presLayoutVars>
      </dgm:prSet>
      <dgm:spPr/>
    </dgm:pt>
    <dgm:pt modelId="{5F38458C-6C4B-4355-910A-ACB100ABA013}" type="pres">
      <dgm:prSet presAssocID="{5297EDBC-781D-419C-9AE6-5DF93FB10888}" presName="spacer" presStyleCnt="0"/>
      <dgm:spPr/>
    </dgm:pt>
    <dgm:pt modelId="{DC3573DC-60A0-416B-9B21-5853F4F3AA7E}" type="pres">
      <dgm:prSet presAssocID="{3D6B0A4D-CE5F-4122-9478-802804BA87D8}" presName="parentText" presStyleLbl="node1" presStyleIdx="1" presStyleCnt="4">
        <dgm:presLayoutVars>
          <dgm:chMax val="0"/>
          <dgm:bulletEnabled val="1"/>
        </dgm:presLayoutVars>
      </dgm:prSet>
      <dgm:spPr/>
    </dgm:pt>
    <dgm:pt modelId="{78EB3524-5D15-4FA0-916B-C95A184020CA}" type="pres">
      <dgm:prSet presAssocID="{C646532C-9411-47B1-AFBD-84136B1171DD}" presName="spacer" presStyleCnt="0"/>
      <dgm:spPr/>
    </dgm:pt>
    <dgm:pt modelId="{105A404C-3C4F-4F9E-8F44-F6B715D818A5}" type="pres">
      <dgm:prSet presAssocID="{590D1608-539A-4DF4-AA03-F88A367CBD34}" presName="parentText" presStyleLbl="node1" presStyleIdx="2" presStyleCnt="4">
        <dgm:presLayoutVars>
          <dgm:chMax val="0"/>
          <dgm:bulletEnabled val="1"/>
        </dgm:presLayoutVars>
      </dgm:prSet>
      <dgm:spPr/>
    </dgm:pt>
    <dgm:pt modelId="{9C79AACC-B4C4-445A-B505-54DE3DD344FA}" type="pres">
      <dgm:prSet presAssocID="{16D7ED7C-57E3-41C3-A7D8-E68CD27D64DE}" presName="spacer" presStyleCnt="0"/>
      <dgm:spPr/>
    </dgm:pt>
    <dgm:pt modelId="{85E5BFF0-0EDA-4AC5-8D8A-2E8FB796EFCC}" type="pres">
      <dgm:prSet presAssocID="{F65933AE-3064-4BF9-A463-5A06291AA5A0}" presName="parentText" presStyleLbl="node1" presStyleIdx="3" presStyleCnt="4">
        <dgm:presLayoutVars>
          <dgm:chMax val="0"/>
          <dgm:bulletEnabled val="1"/>
        </dgm:presLayoutVars>
      </dgm:prSet>
      <dgm:spPr/>
    </dgm:pt>
    <dgm:pt modelId="{B7793861-D67B-4EE6-900C-2BBE8FC5D86A}" type="pres">
      <dgm:prSet presAssocID="{F65933AE-3064-4BF9-A463-5A06291AA5A0}" presName="childText" presStyleLbl="revTx" presStyleIdx="0" presStyleCnt="1">
        <dgm:presLayoutVars>
          <dgm:bulletEnabled val="1"/>
        </dgm:presLayoutVars>
      </dgm:prSet>
      <dgm:spPr/>
    </dgm:pt>
  </dgm:ptLst>
  <dgm:cxnLst>
    <dgm:cxn modelId="{E4294007-DD0B-4249-8674-FE218C579336}" srcId="{D6F15868-A275-4522-8147-4019D21E6DCA}" destId="{590D1608-539A-4DF4-AA03-F88A367CBD34}" srcOrd="2" destOrd="0" parTransId="{FAE05D86-7253-49F1-AE95-FA6262658D0B}" sibTransId="{16D7ED7C-57E3-41C3-A7D8-E68CD27D64DE}"/>
    <dgm:cxn modelId="{40EFB51C-30A8-4B2B-BE71-036C2D0916A2}" type="presOf" srcId="{D72194C4-BEDF-471F-B282-776DA997A660}" destId="{9688ADFA-890A-491F-8085-5A3F4C19C3DA}" srcOrd="0" destOrd="0" presId="urn:microsoft.com/office/officeart/2005/8/layout/vList2"/>
    <dgm:cxn modelId="{B3E53C1D-6660-4791-81D0-EE1E713F4C4F}" srcId="{F65933AE-3064-4BF9-A463-5A06291AA5A0}" destId="{0D400EAC-B01D-4D2B-9555-08E735B37010}" srcOrd="2" destOrd="0" parTransId="{A17796F4-7426-465A-A806-A90EB929A339}" sibTransId="{98ECF436-BE92-4D59-84A7-77CCC10D6D99}"/>
    <dgm:cxn modelId="{77FFF633-8C86-4440-AD09-3D0D5931B405}" type="presOf" srcId="{F65933AE-3064-4BF9-A463-5A06291AA5A0}" destId="{85E5BFF0-0EDA-4AC5-8D8A-2E8FB796EFCC}" srcOrd="0" destOrd="0" presId="urn:microsoft.com/office/officeart/2005/8/layout/vList2"/>
    <dgm:cxn modelId="{5215F53F-2AD7-47C7-B6E6-CDECD97A8396}" type="presOf" srcId="{D6F15868-A275-4522-8147-4019D21E6DCA}" destId="{40AD1316-0CE4-4E82-A204-54A676833D36}" srcOrd="0" destOrd="0" presId="urn:microsoft.com/office/officeart/2005/8/layout/vList2"/>
    <dgm:cxn modelId="{AA7F676A-EC79-49ED-B732-03582182ADA4}" type="presOf" srcId="{590D1608-539A-4DF4-AA03-F88A367CBD34}" destId="{105A404C-3C4F-4F9E-8F44-F6B715D818A5}" srcOrd="0" destOrd="0" presId="urn:microsoft.com/office/officeart/2005/8/layout/vList2"/>
    <dgm:cxn modelId="{D596BE72-88DA-4636-979D-CE92FBDE3314}" type="presOf" srcId="{3D6B0A4D-CE5F-4122-9478-802804BA87D8}" destId="{DC3573DC-60A0-416B-9B21-5853F4F3AA7E}" srcOrd="0" destOrd="0" presId="urn:microsoft.com/office/officeart/2005/8/layout/vList2"/>
    <dgm:cxn modelId="{41EA3E7B-C831-4C1B-8D4A-29996EEC34D9}" type="presOf" srcId="{0D400EAC-B01D-4D2B-9555-08E735B37010}" destId="{B7793861-D67B-4EE6-900C-2BBE8FC5D86A}" srcOrd="0" destOrd="2" presId="urn:microsoft.com/office/officeart/2005/8/layout/vList2"/>
    <dgm:cxn modelId="{FCCBF985-3C76-4332-8EDC-C96BB7336B75}" type="presOf" srcId="{396A7A6C-B1E1-4255-85C9-85038C26306C}" destId="{B7793861-D67B-4EE6-900C-2BBE8FC5D86A}" srcOrd="0" destOrd="0" presId="urn:microsoft.com/office/officeart/2005/8/layout/vList2"/>
    <dgm:cxn modelId="{CFFAD58A-0F5B-4AE2-AC07-3DDD241D20EB}" srcId="{F65933AE-3064-4BF9-A463-5A06291AA5A0}" destId="{B5E58737-7030-4079-B35E-737C8CBC0B81}" srcOrd="1" destOrd="0" parTransId="{1452E395-6FD2-46C9-BB62-8D01117FA438}" sibTransId="{654EEF58-419C-424E-9C33-A05BC281A655}"/>
    <dgm:cxn modelId="{4076A990-043B-4FAF-A78E-B522E48E6FF5}" srcId="{F65933AE-3064-4BF9-A463-5A06291AA5A0}" destId="{396A7A6C-B1E1-4255-85C9-85038C26306C}" srcOrd="0" destOrd="0" parTransId="{0FE4F267-B403-415C-B2B0-A63C3EF38505}" sibTransId="{1D6656DB-68BE-45BA-907A-39897D9032A5}"/>
    <dgm:cxn modelId="{F8BDCA9D-EE6F-4F84-99FC-E7CED20E117F}" srcId="{D6F15868-A275-4522-8147-4019D21E6DCA}" destId="{3D6B0A4D-CE5F-4122-9478-802804BA87D8}" srcOrd="1" destOrd="0" parTransId="{587CEEB9-E73A-4024-BD98-3D502548AC3E}" sibTransId="{C646532C-9411-47B1-AFBD-84136B1171DD}"/>
    <dgm:cxn modelId="{735E06AE-DE55-42AF-982F-CDD98CE30B06}" srcId="{D6F15868-A275-4522-8147-4019D21E6DCA}" destId="{F65933AE-3064-4BF9-A463-5A06291AA5A0}" srcOrd="3" destOrd="0" parTransId="{97D1392F-20BA-4842-9B62-831713A25EB4}" sibTransId="{D1CC7A1C-5630-44EE-AD94-8A2012B9B799}"/>
    <dgm:cxn modelId="{347F9DF1-85D7-441E-A943-F961E24B8D6C}" type="presOf" srcId="{B5E58737-7030-4079-B35E-737C8CBC0B81}" destId="{B7793861-D67B-4EE6-900C-2BBE8FC5D86A}" srcOrd="0" destOrd="1" presId="urn:microsoft.com/office/officeart/2005/8/layout/vList2"/>
    <dgm:cxn modelId="{A844C3FB-19AE-4049-9D7A-9C9F412508B7}" srcId="{D6F15868-A275-4522-8147-4019D21E6DCA}" destId="{D72194C4-BEDF-471F-B282-776DA997A660}" srcOrd="0" destOrd="0" parTransId="{39BD4E85-0A60-4684-BA55-05A5CA8B69A4}" sibTransId="{5297EDBC-781D-419C-9AE6-5DF93FB10888}"/>
    <dgm:cxn modelId="{33F34DB3-8C9B-4932-8D62-9DD6E2C1BFBF}" type="presParOf" srcId="{40AD1316-0CE4-4E82-A204-54A676833D36}" destId="{9688ADFA-890A-491F-8085-5A3F4C19C3DA}" srcOrd="0" destOrd="0" presId="urn:microsoft.com/office/officeart/2005/8/layout/vList2"/>
    <dgm:cxn modelId="{C60A89CE-7AD0-4055-B02E-DA50E9EFDCA0}" type="presParOf" srcId="{40AD1316-0CE4-4E82-A204-54A676833D36}" destId="{5F38458C-6C4B-4355-910A-ACB100ABA013}" srcOrd="1" destOrd="0" presId="urn:microsoft.com/office/officeart/2005/8/layout/vList2"/>
    <dgm:cxn modelId="{A179578F-DD97-43E0-A346-F7C5ECF9EC66}" type="presParOf" srcId="{40AD1316-0CE4-4E82-A204-54A676833D36}" destId="{DC3573DC-60A0-416B-9B21-5853F4F3AA7E}" srcOrd="2" destOrd="0" presId="urn:microsoft.com/office/officeart/2005/8/layout/vList2"/>
    <dgm:cxn modelId="{CADEF72D-32AE-4D0E-A33F-685A06A46C64}" type="presParOf" srcId="{40AD1316-0CE4-4E82-A204-54A676833D36}" destId="{78EB3524-5D15-4FA0-916B-C95A184020CA}" srcOrd="3" destOrd="0" presId="urn:microsoft.com/office/officeart/2005/8/layout/vList2"/>
    <dgm:cxn modelId="{DEC0B9E1-FF0F-46BC-B4A4-89516F75B6D7}" type="presParOf" srcId="{40AD1316-0CE4-4E82-A204-54A676833D36}" destId="{105A404C-3C4F-4F9E-8F44-F6B715D818A5}" srcOrd="4" destOrd="0" presId="urn:microsoft.com/office/officeart/2005/8/layout/vList2"/>
    <dgm:cxn modelId="{E4140586-5AB5-4E1A-987A-00C6F67183ED}" type="presParOf" srcId="{40AD1316-0CE4-4E82-A204-54A676833D36}" destId="{9C79AACC-B4C4-445A-B505-54DE3DD344FA}" srcOrd="5" destOrd="0" presId="urn:microsoft.com/office/officeart/2005/8/layout/vList2"/>
    <dgm:cxn modelId="{C5BC3709-C727-4C53-9E9E-AD5C02A508FD}" type="presParOf" srcId="{40AD1316-0CE4-4E82-A204-54A676833D36}" destId="{85E5BFF0-0EDA-4AC5-8D8A-2E8FB796EFCC}" srcOrd="6" destOrd="0" presId="urn:microsoft.com/office/officeart/2005/8/layout/vList2"/>
    <dgm:cxn modelId="{C0E5DA82-8207-437B-A47F-723212CE6BEE}" type="presParOf" srcId="{40AD1316-0CE4-4E82-A204-54A676833D36}" destId="{B7793861-D67B-4EE6-900C-2BBE8FC5D86A}"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A7B967-872A-443B-9318-78A15114FF4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58FD792-9EFD-44E6-9CB7-BBF760909AB7}">
      <dgm:prSet/>
      <dgm:spPr/>
      <dgm:t>
        <a:bodyPr/>
        <a:lstStyle/>
        <a:p>
          <a:r>
            <a:rPr lang="hr-HR" dirty="0" err="1"/>
            <a:t>Only</a:t>
          </a:r>
          <a:r>
            <a:rPr lang="hr-HR" dirty="0"/>
            <a:t> </a:t>
          </a:r>
          <a:r>
            <a:rPr lang="hr-HR" dirty="0" err="1"/>
            <a:t>two</a:t>
          </a:r>
          <a:r>
            <a:rPr lang="hr-HR" dirty="0"/>
            <a:t> OA </a:t>
          </a:r>
          <a:r>
            <a:rPr lang="hr-HR" dirty="0" err="1"/>
            <a:t>titles</a:t>
          </a:r>
          <a:r>
            <a:rPr lang="hr-HR" dirty="0"/>
            <a:t> </a:t>
          </a:r>
          <a:r>
            <a:rPr lang="hr-HR" dirty="0" err="1"/>
            <a:t>in</a:t>
          </a:r>
          <a:r>
            <a:rPr lang="hr-HR" dirty="0"/>
            <a:t> </a:t>
          </a:r>
          <a:r>
            <a:rPr lang="hr-HR" dirty="0" err="1"/>
            <a:t>the</a:t>
          </a:r>
          <a:r>
            <a:rPr lang="hr-HR" dirty="0"/>
            <a:t> </a:t>
          </a:r>
          <a:r>
            <a:rPr lang="hr-HR" dirty="0" err="1"/>
            <a:t>sample</a:t>
          </a:r>
          <a:r>
            <a:rPr lang="hr-HR" dirty="0"/>
            <a:t>!</a:t>
          </a:r>
          <a:endParaRPr lang="en-US" dirty="0"/>
        </a:p>
      </dgm:t>
    </dgm:pt>
    <dgm:pt modelId="{861FC867-439B-46A8-8E31-06548759E01D}" type="parTrans" cxnId="{EFA23A64-AB41-48B7-9D65-EA7B3C339BBB}">
      <dgm:prSet/>
      <dgm:spPr/>
      <dgm:t>
        <a:bodyPr/>
        <a:lstStyle/>
        <a:p>
          <a:endParaRPr lang="en-US"/>
        </a:p>
      </dgm:t>
    </dgm:pt>
    <dgm:pt modelId="{8726A961-934E-471F-8DBD-0BB558C8FF08}" type="sibTrans" cxnId="{EFA23A64-AB41-48B7-9D65-EA7B3C339BBB}">
      <dgm:prSet/>
      <dgm:spPr/>
      <dgm:t>
        <a:bodyPr/>
        <a:lstStyle/>
        <a:p>
          <a:endParaRPr lang="en-US"/>
        </a:p>
      </dgm:t>
    </dgm:pt>
    <dgm:pt modelId="{DB8EDA7A-1103-4AB6-9C55-36B3B5843084}">
      <dgm:prSet/>
      <dgm:spPr/>
      <dgm:t>
        <a:bodyPr/>
        <a:lstStyle/>
        <a:p>
          <a:r>
            <a:rPr lang="hr-HR"/>
            <a:t>One from small niche publisher: pdf on publisher’s website, without metadata</a:t>
          </a:r>
          <a:endParaRPr lang="en-US"/>
        </a:p>
      </dgm:t>
    </dgm:pt>
    <dgm:pt modelId="{D175889A-E29B-42AF-B8B1-766712179C00}" type="parTrans" cxnId="{B9B4564D-B58A-47D1-804D-D245EBF22F9D}">
      <dgm:prSet/>
      <dgm:spPr/>
      <dgm:t>
        <a:bodyPr/>
        <a:lstStyle/>
        <a:p>
          <a:endParaRPr lang="en-US"/>
        </a:p>
      </dgm:t>
    </dgm:pt>
    <dgm:pt modelId="{3453DEEC-0581-4CC5-A580-E46BF64FED7D}" type="sibTrans" cxnId="{B9B4564D-B58A-47D1-804D-D245EBF22F9D}">
      <dgm:prSet/>
      <dgm:spPr/>
      <dgm:t>
        <a:bodyPr/>
        <a:lstStyle/>
        <a:p>
          <a:endParaRPr lang="en-US"/>
        </a:p>
      </dgm:t>
    </dgm:pt>
    <dgm:pt modelId="{6BCDF1D4-F32B-488C-B930-888F4EFF35FC}">
      <dgm:prSet/>
      <dgm:spPr/>
      <dgm:t>
        <a:bodyPr/>
        <a:lstStyle/>
        <a:p>
          <a:r>
            <a:rPr lang="hr-HR" dirty="0"/>
            <a:t>One </a:t>
          </a:r>
          <a:r>
            <a:rPr lang="hr-HR" dirty="0" err="1"/>
            <a:t>from</a:t>
          </a:r>
          <a:r>
            <a:rPr lang="hr-HR" dirty="0"/>
            <a:t> </a:t>
          </a:r>
          <a:r>
            <a:rPr lang="hr-HR" dirty="0" err="1"/>
            <a:t>larger</a:t>
          </a:r>
          <a:r>
            <a:rPr lang="hr-HR" dirty="0"/>
            <a:t> </a:t>
          </a:r>
          <a:r>
            <a:rPr lang="hr-HR" dirty="0" err="1"/>
            <a:t>publisher</a:t>
          </a:r>
          <a:r>
            <a:rPr lang="hr-HR" dirty="0"/>
            <a:t> </a:t>
          </a:r>
          <a:r>
            <a:rPr lang="hr-HR" dirty="0" err="1"/>
            <a:t>specialized</a:t>
          </a:r>
          <a:r>
            <a:rPr lang="hr-HR" dirty="0"/>
            <a:t> for </a:t>
          </a:r>
          <a:r>
            <a:rPr lang="hr-HR" dirty="0" err="1"/>
            <a:t>textbooks</a:t>
          </a:r>
          <a:r>
            <a:rPr lang="hr-HR" dirty="0"/>
            <a:t>: </a:t>
          </a:r>
          <a:r>
            <a:rPr lang="hr-HR" dirty="0" err="1"/>
            <a:t>self-archived</a:t>
          </a:r>
          <a:r>
            <a:rPr lang="hr-HR" dirty="0"/>
            <a:t> </a:t>
          </a:r>
          <a:r>
            <a:rPr lang="hr-HR" dirty="0" err="1"/>
            <a:t>copy</a:t>
          </a:r>
          <a:r>
            <a:rPr lang="hr-HR" dirty="0"/>
            <a:t> </a:t>
          </a:r>
          <a:r>
            <a:rPr lang="hr-HR" dirty="0" err="1"/>
            <a:t>in</a:t>
          </a:r>
          <a:r>
            <a:rPr lang="hr-HR" dirty="0"/>
            <a:t> </a:t>
          </a:r>
          <a:r>
            <a:rPr lang="hr-HR" dirty="0" err="1"/>
            <a:t>an</a:t>
          </a:r>
          <a:r>
            <a:rPr lang="hr-HR" dirty="0"/>
            <a:t> </a:t>
          </a:r>
          <a:r>
            <a:rPr lang="hr-HR" dirty="0" err="1"/>
            <a:t>institutional</a:t>
          </a:r>
          <a:r>
            <a:rPr lang="hr-HR" dirty="0"/>
            <a:t> </a:t>
          </a:r>
          <a:r>
            <a:rPr lang="hr-HR" dirty="0" err="1"/>
            <a:t>repository</a:t>
          </a:r>
          <a:endParaRPr lang="en-US" dirty="0"/>
        </a:p>
      </dgm:t>
    </dgm:pt>
    <dgm:pt modelId="{637B85B7-3883-49FC-9288-26885C3E6144}" type="parTrans" cxnId="{621105CB-88D1-44D5-BED2-6EAE25CD6AFB}">
      <dgm:prSet/>
      <dgm:spPr/>
      <dgm:t>
        <a:bodyPr/>
        <a:lstStyle/>
        <a:p>
          <a:endParaRPr lang="en-US"/>
        </a:p>
      </dgm:t>
    </dgm:pt>
    <dgm:pt modelId="{D93F26FF-3498-47E5-A080-F407899171A2}" type="sibTrans" cxnId="{621105CB-88D1-44D5-BED2-6EAE25CD6AFB}">
      <dgm:prSet/>
      <dgm:spPr/>
      <dgm:t>
        <a:bodyPr/>
        <a:lstStyle/>
        <a:p>
          <a:endParaRPr lang="en-US"/>
        </a:p>
      </dgm:t>
    </dgm:pt>
    <dgm:pt modelId="{861E4380-6570-442A-AA60-4C19CB1D2D6E}">
      <dgm:prSet/>
      <dgm:spPr/>
      <dgm:t>
        <a:bodyPr/>
        <a:lstStyle/>
        <a:p>
          <a:r>
            <a:rPr lang="hr-HR"/>
            <a:t>Both initiated by the authors/editor</a:t>
          </a:r>
          <a:endParaRPr lang="en-US"/>
        </a:p>
      </dgm:t>
    </dgm:pt>
    <dgm:pt modelId="{BB8BE869-E895-46E0-BFC9-185B2BE47243}" type="parTrans" cxnId="{21032B40-B60D-4DD3-A499-1F0888E8979A}">
      <dgm:prSet/>
      <dgm:spPr/>
      <dgm:t>
        <a:bodyPr/>
        <a:lstStyle/>
        <a:p>
          <a:endParaRPr lang="en-US"/>
        </a:p>
      </dgm:t>
    </dgm:pt>
    <dgm:pt modelId="{013D6E0C-1CD3-4F3F-9961-263EA26ADACF}" type="sibTrans" cxnId="{21032B40-B60D-4DD3-A499-1F0888E8979A}">
      <dgm:prSet/>
      <dgm:spPr/>
      <dgm:t>
        <a:bodyPr/>
        <a:lstStyle/>
        <a:p>
          <a:endParaRPr lang="en-US"/>
        </a:p>
      </dgm:t>
    </dgm:pt>
    <dgm:pt modelId="{16EEB97F-A15E-4947-AC79-AEB92B12F768}">
      <dgm:prSet/>
      <dgm:spPr/>
      <dgm:t>
        <a:bodyPr/>
        <a:lstStyle/>
        <a:p>
          <a:r>
            <a:rPr lang="hr-HR"/>
            <a:t>Only two publishers offer paywalled e-books!</a:t>
          </a:r>
          <a:endParaRPr lang="en-US"/>
        </a:p>
      </dgm:t>
    </dgm:pt>
    <dgm:pt modelId="{E4A7E2A3-E9AA-4A65-92B9-74F818BDEF05}" type="parTrans" cxnId="{717AC04F-FB26-48E4-A2F6-E603F33D55C2}">
      <dgm:prSet/>
      <dgm:spPr/>
      <dgm:t>
        <a:bodyPr/>
        <a:lstStyle/>
        <a:p>
          <a:endParaRPr lang="en-US"/>
        </a:p>
      </dgm:t>
    </dgm:pt>
    <dgm:pt modelId="{F04EEE91-4267-4D72-8CEF-F65C5B90D212}" type="sibTrans" cxnId="{717AC04F-FB26-48E4-A2F6-E603F33D55C2}">
      <dgm:prSet/>
      <dgm:spPr/>
      <dgm:t>
        <a:bodyPr/>
        <a:lstStyle/>
        <a:p>
          <a:endParaRPr lang="en-US"/>
        </a:p>
      </dgm:t>
    </dgm:pt>
    <dgm:pt modelId="{27720654-5562-4767-AC17-47EA3509952F}">
      <dgm:prSet/>
      <dgm:spPr/>
      <dgm:t>
        <a:bodyPr/>
        <a:lstStyle/>
        <a:p>
          <a:r>
            <a:rPr lang="hr-HR"/>
            <a:t>One only for individual purchases (prevalently popular titles)</a:t>
          </a:r>
          <a:endParaRPr lang="en-US"/>
        </a:p>
      </dgm:t>
    </dgm:pt>
    <dgm:pt modelId="{BC395C7A-F884-40F2-A382-4BEAF3624487}" type="parTrans" cxnId="{4BBD7CCC-8B21-48CC-8E29-667D45A35240}">
      <dgm:prSet/>
      <dgm:spPr/>
      <dgm:t>
        <a:bodyPr/>
        <a:lstStyle/>
        <a:p>
          <a:endParaRPr lang="en-US"/>
        </a:p>
      </dgm:t>
    </dgm:pt>
    <dgm:pt modelId="{0ED1A55B-2AA7-4BE3-A669-927731807BCC}" type="sibTrans" cxnId="{4BBD7CCC-8B21-48CC-8E29-667D45A35240}">
      <dgm:prSet/>
      <dgm:spPr/>
      <dgm:t>
        <a:bodyPr/>
        <a:lstStyle/>
        <a:p>
          <a:endParaRPr lang="en-US"/>
        </a:p>
      </dgm:t>
    </dgm:pt>
    <dgm:pt modelId="{EFB9AEF2-6FBB-4D71-801F-C7949290E12A}">
      <dgm:prSet/>
      <dgm:spPr/>
      <dgm:t>
        <a:bodyPr/>
        <a:lstStyle/>
        <a:p>
          <a:r>
            <a:rPr lang="hr-HR"/>
            <a:t>One offer institutional subscriptions but without the usual access control mechanisms (business and economics titles)</a:t>
          </a:r>
          <a:endParaRPr lang="en-US"/>
        </a:p>
      </dgm:t>
    </dgm:pt>
    <dgm:pt modelId="{27B9171B-73A3-4D54-B997-6F143257241F}" type="parTrans" cxnId="{40DED8F0-7AA6-496E-9BF8-A976392C4C46}">
      <dgm:prSet/>
      <dgm:spPr/>
      <dgm:t>
        <a:bodyPr/>
        <a:lstStyle/>
        <a:p>
          <a:endParaRPr lang="en-US"/>
        </a:p>
      </dgm:t>
    </dgm:pt>
    <dgm:pt modelId="{88F6BA6B-C583-4DFA-B8AD-D1AB2EEC6513}" type="sibTrans" cxnId="{40DED8F0-7AA6-496E-9BF8-A976392C4C46}">
      <dgm:prSet/>
      <dgm:spPr/>
      <dgm:t>
        <a:bodyPr/>
        <a:lstStyle/>
        <a:p>
          <a:endParaRPr lang="en-US"/>
        </a:p>
      </dgm:t>
    </dgm:pt>
    <dgm:pt modelId="{459C52E8-101D-4CEB-A7C8-FE392EF62A4F}" type="pres">
      <dgm:prSet presAssocID="{CBA7B967-872A-443B-9318-78A15114FF45}" presName="linear" presStyleCnt="0">
        <dgm:presLayoutVars>
          <dgm:animLvl val="lvl"/>
          <dgm:resizeHandles val="exact"/>
        </dgm:presLayoutVars>
      </dgm:prSet>
      <dgm:spPr/>
    </dgm:pt>
    <dgm:pt modelId="{B50004F0-AA50-47B6-AA9E-C6C4CC9EC47D}" type="pres">
      <dgm:prSet presAssocID="{C58FD792-9EFD-44E6-9CB7-BBF760909AB7}" presName="parentText" presStyleLbl="node1" presStyleIdx="0" presStyleCnt="2">
        <dgm:presLayoutVars>
          <dgm:chMax val="0"/>
          <dgm:bulletEnabled val="1"/>
        </dgm:presLayoutVars>
      </dgm:prSet>
      <dgm:spPr/>
    </dgm:pt>
    <dgm:pt modelId="{FD6EF706-6121-4EC3-A534-CA7580D06994}" type="pres">
      <dgm:prSet presAssocID="{C58FD792-9EFD-44E6-9CB7-BBF760909AB7}" presName="childText" presStyleLbl="revTx" presStyleIdx="0" presStyleCnt="2">
        <dgm:presLayoutVars>
          <dgm:bulletEnabled val="1"/>
        </dgm:presLayoutVars>
      </dgm:prSet>
      <dgm:spPr/>
    </dgm:pt>
    <dgm:pt modelId="{F77C912D-A9A3-4879-8228-441A86201139}" type="pres">
      <dgm:prSet presAssocID="{16EEB97F-A15E-4947-AC79-AEB92B12F768}" presName="parentText" presStyleLbl="node1" presStyleIdx="1" presStyleCnt="2">
        <dgm:presLayoutVars>
          <dgm:chMax val="0"/>
          <dgm:bulletEnabled val="1"/>
        </dgm:presLayoutVars>
      </dgm:prSet>
      <dgm:spPr/>
    </dgm:pt>
    <dgm:pt modelId="{7F136E5B-E7E1-4FEB-B716-F91CF8E71BBA}" type="pres">
      <dgm:prSet presAssocID="{16EEB97F-A15E-4947-AC79-AEB92B12F768}" presName="childText" presStyleLbl="revTx" presStyleIdx="1" presStyleCnt="2">
        <dgm:presLayoutVars>
          <dgm:bulletEnabled val="1"/>
        </dgm:presLayoutVars>
      </dgm:prSet>
      <dgm:spPr/>
    </dgm:pt>
  </dgm:ptLst>
  <dgm:cxnLst>
    <dgm:cxn modelId="{FF79C403-1503-464F-AB28-C4CA9962BEBD}" type="presOf" srcId="{CBA7B967-872A-443B-9318-78A15114FF45}" destId="{459C52E8-101D-4CEB-A7C8-FE392EF62A4F}" srcOrd="0" destOrd="0" presId="urn:microsoft.com/office/officeart/2005/8/layout/vList2"/>
    <dgm:cxn modelId="{E53A7629-3CFE-4E80-9501-D9C6811C6B4B}" type="presOf" srcId="{27720654-5562-4767-AC17-47EA3509952F}" destId="{7F136E5B-E7E1-4FEB-B716-F91CF8E71BBA}" srcOrd="0" destOrd="0" presId="urn:microsoft.com/office/officeart/2005/8/layout/vList2"/>
    <dgm:cxn modelId="{4C3B532C-A66D-4E39-A763-C31036D78101}" type="presOf" srcId="{861E4380-6570-442A-AA60-4C19CB1D2D6E}" destId="{FD6EF706-6121-4EC3-A534-CA7580D06994}" srcOrd="0" destOrd="2" presId="urn:microsoft.com/office/officeart/2005/8/layout/vList2"/>
    <dgm:cxn modelId="{D03D2737-AEC1-4140-BA90-B2D0BC16A369}" type="presOf" srcId="{6BCDF1D4-F32B-488C-B930-888F4EFF35FC}" destId="{FD6EF706-6121-4EC3-A534-CA7580D06994}" srcOrd="0" destOrd="1" presId="urn:microsoft.com/office/officeart/2005/8/layout/vList2"/>
    <dgm:cxn modelId="{21032B40-B60D-4DD3-A499-1F0888E8979A}" srcId="{C58FD792-9EFD-44E6-9CB7-BBF760909AB7}" destId="{861E4380-6570-442A-AA60-4C19CB1D2D6E}" srcOrd="2" destOrd="0" parTransId="{BB8BE869-E895-46E0-BFC9-185B2BE47243}" sibTransId="{013D6E0C-1CD3-4F3F-9961-263EA26ADACF}"/>
    <dgm:cxn modelId="{EFA23A64-AB41-48B7-9D65-EA7B3C339BBB}" srcId="{CBA7B967-872A-443B-9318-78A15114FF45}" destId="{C58FD792-9EFD-44E6-9CB7-BBF760909AB7}" srcOrd="0" destOrd="0" parTransId="{861FC867-439B-46A8-8E31-06548759E01D}" sibTransId="{8726A961-934E-471F-8DBD-0BB558C8FF08}"/>
    <dgm:cxn modelId="{250BEA4B-B4F9-4BEA-B9CD-D894D5CB2308}" type="presOf" srcId="{DB8EDA7A-1103-4AB6-9C55-36B3B5843084}" destId="{FD6EF706-6121-4EC3-A534-CA7580D06994}" srcOrd="0" destOrd="0" presId="urn:microsoft.com/office/officeart/2005/8/layout/vList2"/>
    <dgm:cxn modelId="{B9B4564D-B58A-47D1-804D-D245EBF22F9D}" srcId="{C58FD792-9EFD-44E6-9CB7-BBF760909AB7}" destId="{DB8EDA7A-1103-4AB6-9C55-36B3B5843084}" srcOrd="0" destOrd="0" parTransId="{D175889A-E29B-42AF-B8B1-766712179C00}" sibTransId="{3453DEEC-0581-4CC5-A580-E46BF64FED7D}"/>
    <dgm:cxn modelId="{717AC04F-FB26-48E4-A2F6-E603F33D55C2}" srcId="{CBA7B967-872A-443B-9318-78A15114FF45}" destId="{16EEB97F-A15E-4947-AC79-AEB92B12F768}" srcOrd="1" destOrd="0" parTransId="{E4A7E2A3-E9AA-4A65-92B9-74F818BDEF05}" sibTransId="{F04EEE91-4267-4D72-8CEF-F65C5B90D212}"/>
    <dgm:cxn modelId="{15F0BC95-3325-485C-BF3A-6881FF88D167}" type="presOf" srcId="{16EEB97F-A15E-4947-AC79-AEB92B12F768}" destId="{F77C912D-A9A3-4879-8228-441A86201139}" srcOrd="0" destOrd="0" presId="urn:microsoft.com/office/officeart/2005/8/layout/vList2"/>
    <dgm:cxn modelId="{621105CB-88D1-44D5-BED2-6EAE25CD6AFB}" srcId="{C58FD792-9EFD-44E6-9CB7-BBF760909AB7}" destId="{6BCDF1D4-F32B-488C-B930-888F4EFF35FC}" srcOrd="1" destOrd="0" parTransId="{637B85B7-3883-49FC-9288-26885C3E6144}" sibTransId="{D93F26FF-3498-47E5-A080-F407899171A2}"/>
    <dgm:cxn modelId="{4BBD7CCC-8B21-48CC-8E29-667D45A35240}" srcId="{16EEB97F-A15E-4947-AC79-AEB92B12F768}" destId="{27720654-5562-4767-AC17-47EA3509952F}" srcOrd="0" destOrd="0" parTransId="{BC395C7A-F884-40F2-A382-4BEAF3624487}" sibTransId="{0ED1A55B-2AA7-4BE3-A669-927731807BCC}"/>
    <dgm:cxn modelId="{45F5EFEC-D72E-4141-B540-BD0F8ABC9028}" type="presOf" srcId="{EFB9AEF2-6FBB-4D71-801F-C7949290E12A}" destId="{7F136E5B-E7E1-4FEB-B716-F91CF8E71BBA}" srcOrd="0" destOrd="1" presId="urn:microsoft.com/office/officeart/2005/8/layout/vList2"/>
    <dgm:cxn modelId="{40DED8F0-7AA6-496E-9BF8-A976392C4C46}" srcId="{16EEB97F-A15E-4947-AC79-AEB92B12F768}" destId="{EFB9AEF2-6FBB-4D71-801F-C7949290E12A}" srcOrd="1" destOrd="0" parTransId="{27B9171B-73A3-4D54-B997-6F143257241F}" sibTransId="{88F6BA6B-C583-4DFA-B8AD-D1AB2EEC6513}"/>
    <dgm:cxn modelId="{3DB66FF2-AF02-453F-918E-662267480227}" type="presOf" srcId="{C58FD792-9EFD-44E6-9CB7-BBF760909AB7}" destId="{B50004F0-AA50-47B6-AA9E-C6C4CC9EC47D}" srcOrd="0" destOrd="0" presId="urn:microsoft.com/office/officeart/2005/8/layout/vList2"/>
    <dgm:cxn modelId="{A5BD5A7C-1E38-464A-86CD-7801381D1925}" type="presParOf" srcId="{459C52E8-101D-4CEB-A7C8-FE392EF62A4F}" destId="{B50004F0-AA50-47B6-AA9E-C6C4CC9EC47D}" srcOrd="0" destOrd="0" presId="urn:microsoft.com/office/officeart/2005/8/layout/vList2"/>
    <dgm:cxn modelId="{D53915E2-3B33-48CD-996D-9FDEFA753653}" type="presParOf" srcId="{459C52E8-101D-4CEB-A7C8-FE392EF62A4F}" destId="{FD6EF706-6121-4EC3-A534-CA7580D06994}" srcOrd="1" destOrd="0" presId="urn:microsoft.com/office/officeart/2005/8/layout/vList2"/>
    <dgm:cxn modelId="{49D85603-6DAE-4925-B087-DDD1539A1E60}" type="presParOf" srcId="{459C52E8-101D-4CEB-A7C8-FE392EF62A4F}" destId="{F77C912D-A9A3-4879-8228-441A86201139}" srcOrd="2" destOrd="0" presId="urn:microsoft.com/office/officeart/2005/8/layout/vList2"/>
    <dgm:cxn modelId="{1218571E-7E3D-46F7-8381-A377B5C0DB4B}" type="presParOf" srcId="{459C52E8-101D-4CEB-A7C8-FE392EF62A4F}" destId="{7F136E5B-E7E1-4FEB-B716-F91CF8E71BBA}"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4C3C7C-668A-4E2B-93D2-7F549283CAA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A78092A-52B7-43C0-9A29-492F35617D3C}">
      <dgm:prSet/>
      <dgm:spPr/>
      <dgm:t>
        <a:bodyPr/>
        <a:lstStyle/>
        <a:p>
          <a:r>
            <a:rPr lang="hr-HR"/>
            <a:t>Top 5:</a:t>
          </a:r>
          <a:endParaRPr lang="en-US"/>
        </a:p>
      </dgm:t>
    </dgm:pt>
    <dgm:pt modelId="{1A49D68B-486C-45A3-9856-51B2006F7418}" type="parTrans" cxnId="{BCE6B62D-CD36-4B5F-AF45-C7D0855D6F19}">
      <dgm:prSet/>
      <dgm:spPr/>
      <dgm:t>
        <a:bodyPr/>
        <a:lstStyle/>
        <a:p>
          <a:endParaRPr lang="en-US"/>
        </a:p>
      </dgm:t>
    </dgm:pt>
    <dgm:pt modelId="{D576F3C1-566B-4D17-88AF-5C95542DB1A9}" type="sibTrans" cxnId="{BCE6B62D-CD36-4B5F-AF45-C7D0855D6F19}">
      <dgm:prSet/>
      <dgm:spPr/>
      <dgm:t>
        <a:bodyPr/>
        <a:lstStyle/>
        <a:p>
          <a:endParaRPr lang="en-US"/>
        </a:p>
      </dgm:t>
    </dgm:pt>
    <dgm:pt modelId="{17079B79-2602-41CD-9013-CC52C3CB7ECE}">
      <dgm:prSet/>
      <dgm:spPr/>
      <dgm:t>
        <a:bodyPr/>
        <a:lstStyle/>
        <a:p>
          <a:r>
            <a:rPr lang="hr-HR"/>
            <a:t>Filozofski fakultet Sveučilišta u Zagrebu (35): </a:t>
          </a:r>
          <a:r>
            <a:rPr lang="hr-HR" i="1"/>
            <a:t>FF Open Press, Stilistika</a:t>
          </a:r>
          <a:endParaRPr lang="en-US"/>
        </a:p>
      </dgm:t>
    </dgm:pt>
    <dgm:pt modelId="{A6F47E8C-659A-42C0-91AC-59F8655876BE}" type="parTrans" cxnId="{2EED165C-3B1D-49A6-9E81-98ADF7B788B3}">
      <dgm:prSet/>
      <dgm:spPr/>
      <dgm:t>
        <a:bodyPr/>
        <a:lstStyle/>
        <a:p>
          <a:endParaRPr lang="en-US"/>
        </a:p>
      </dgm:t>
    </dgm:pt>
    <dgm:pt modelId="{E822D707-3AD4-401F-8316-E83001EBE55F}" type="sibTrans" cxnId="{2EED165C-3B1D-49A6-9E81-98ADF7B788B3}">
      <dgm:prSet/>
      <dgm:spPr/>
      <dgm:t>
        <a:bodyPr/>
        <a:lstStyle/>
        <a:p>
          <a:endParaRPr lang="en-US"/>
        </a:p>
      </dgm:t>
    </dgm:pt>
    <dgm:pt modelId="{DE61FFA1-A4EB-4709-93CA-025C4A57009E}">
      <dgm:prSet/>
      <dgm:spPr/>
      <dgm:t>
        <a:bodyPr/>
        <a:lstStyle/>
        <a:p>
          <a:r>
            <a:rPr lang="hr-HR"/>
            <a:t>Sveučilište u Zadru (21): </a:t>
          </a:r>
          <a:r>
            <a:rPr lang="hr-HR" i="1"/>
            <a:t>Morepress</a:t>
          </a:r>
          <a:endParaRPr lang="en-US"/>
        </a:p>
      </dgm:t>
    </dgm:pt>
    <dgm:pt modelId="{2986C584-B95C-4CAC-A103-25FC8272AFB6}" type="parTrans" cxnId="{A96FF92D-EB30-472D-A065-D8DDBB296341}">
      <dgm:prSet/>
      <dgm:spPr/>
      <dgm:t>
        <a:bodyPr/>
        <a:lstStyle/>
        <a:p>
          <a:endParaRPr lang="en-US"/>
        </a:p>
      </dgm:t>
    </dgm:pt>
    <dgm:pt modelId="{1206CD2D-7444-43D7-8F37-1C5DB6D6AACA}" type="sibTrans" cxnId="{A96FF92D-EB30-472D-A065-D8DDBB296341}">
      <dgm:prSet/>
      <dgm:spPr/>
      <dgm:t>
        <a:bodyPr/>
        <a:lstStyle/>
        <a:p>
          <a:endParaRPr lang="en-US"/>
        </a:p>
      </dgm:t>
    </dgm:pt>
    <dgm:pt modelId="{F01C4D72-D031-4E68-9070-E84A0AC54450}">
      <dgm:prSet/>
      <dgm:spPr/>
      <dgm:t>
        <a:bodyPr/>
        <a:lstStyle/>
        <a:p>
          <a:r>
            <a:rPr lang="hr-HR"/>
            <a:t>Filozofski fakultet Sveučilišta u Rijeci (14): </a:t>
          </a:r>
          <a:r>
            <a:rPr lang="hr-HR" i="1"/>
            <a:t>Izdavaštvo FFRI</a:t>
          </a:r>
          <a:endParaRPr lang="en-US"/>
        </a:p>
      </dgm:t>
    </dgm:pt>
    <dgm:pt modelId="{1C5A2891-205C-472A-99AF-A3FB0ABF7A7C}" type="parTrans" cxnId="{21A9B7EC-C68B-48D9-B5CC-18494C36A86A}">
      <dgm:prSet/>
      <dgm:spPr/>
      <dgm:t>
        <a:bodyPr/>
        <a:lstStyle/>
        <a:p>
          <a:endParaRPr lang="en-US"/>
        </a:p>
      </dgm:t>
    </dgm:pt>
    <dgm:pt modelId="{0262C6B6-E106-4AF9-95DC-16071635E243}" type="sibTrans" cxnId="{21A9B7EC-C68B-48D9-B5CC-18494C36A86A}">
      <dgm:prSet/>
      <dgm:spPr/>
      <dgm:t>
        <a:bodyPr/>
        <a:lstStyle/>
        <a:p>
          <a:endParaRPr lang="en-US"/>
        </a:p>
      </dgm:t>
    </dgm:pt>
    <dgm:pt modelId="{E3DF4891-3F55-4795-802D-5780CB1D5926}">
      <dgm:prSet/>
      <dgm:spPr/>
      <dgm:t>
        <a:bodyPr/>
        <a:lstStyle/>
        <a:p>
          <a:r>
            <a:rPr lang="hr-HR"/>
            <a:t>Sveučilište Jurja Dobrile u Puli (13): </a:t>
          </a:r>
          <a:r>
            <a:rPr lang="hr-HR" i="1"/>
            <a:t>institutional repository</a:t>
          </a:r>
          <a:endParaRPr lang="en-US"/>
        </a:p>
      </dgm:t>
    </dgm:pt>
    <dgm:pt modelId="{9CC316BC-40A7-4092-9B6D-F021C135858B}" type="parTrans" cxnId="{D71E3297-EF05-4572-92C5-7DB1272E4C44}">
      <dgm:prSet/>
      <dgm:spPr/>
      <dgm:t>
        <a:bodyPr/>
        <a:lstStyle/>
        <a:p>
          <a:endParaRPr lang="en-US"/>
        </a:p>
      </dgm:t>
    </dgm:pt>
    <dgm:pt modelId="{82F69C33-E330-4F6A-8CAE-8E4F698E9EFB}" type="sibTrans" cxnId="{D71E3297-EF05-4572-92C5-7DB1272E4C44}">
      <dgm:prSet/>
      <dgm:spPr/>
      <dgm:t>
        <a:bodyPr/>
        <a:lstStyle/>
        <a:p>
          <a:endParaRPr lang="en-US"/>
        </a:p>
      </dgm:t>
    </dgm:pt>
    <dgm:pt modelId="{1019E015-F503-41BE-8984-0ECA6E3A299A}">
      <dgm:prSet/>
      <dgm:spPr/>
      <dgm:t>
        <a:bodyPr/>
        <a:lstStyle/>
        <a:p>
          <a:r>
            <a:rPr lang="hr-HR" i="1"/>
            <a:t>vlastita naklada </a:t>
          </a:r>
          <a:r>
            <a:rPr lang="hr-HR"/>
            <a:t>(12) + some GOV offices and NGOs</a:t>
          </a:r>
          <a:endParaRPr lang="en-US"/>
        </a:p>
      </dgm:t>
    </dgm:pt>
    <dgm:pt modelId="{B195C9CC-D665-48E3-943F-70C69F932205}" type="parTrans" cxnId="{49368FA1-324B-4D5D-8AD5-8C2D51D548C5}">
      <dgm:prSet/>
      <dgm:spPr/>
      <dgm:t>
        <a:bodyPr/>
        <a:lstStyle/>
        <a:p>
          <a:endParaRPr lang="en-US"/>
        </a:p>
      </dgm:t>
    </dgm:pt>
    <dgm:pt modelId="{D4479D56-B09A-4CE4-95A2-2190515C5EBB}" type="sibTrans" cxnId="{49368FA1-324B-4D5D-8AD5-8C2D51D548C5}">
      <dgm:prSet/>
      <dgm:spPr/>
      <dgm:t>
        <a:bodyPr/>
        <a:lstStyle/>
        <a:p>
          <a:endParaRPr lang="en-US"/>
        </a:p>
      </dgm:t>
    </dgm:pt>
    <dgm:pt modelId="{C96BCD7B-BAA4-40B4-82A7-A01FD0E46E18}">
      <dgm:prSet/>
      <dgm:spPr/>
      <dgm:t>
        <a:bodyPr/>
        <a:lstStyle/>
        <a:p>
          <a:r>
            <a:rPr lang="hr-HR"/>
            <a:t>Platforms: </a:t>
          </a:r>
          <a:endParaRPr lang="en-US"/>
        </a:p>
      </dgm:t>
    </dgm:pt>
    <dgm:pt modelId="{6DFD9458-5978-482F-A91F-625BEC7916C4}" type="parTrans" cxnId="{A6DA2A53-4658-4EEB-96EA-B22A3354ACE7}">
      <dgm:prSet/>
      <dgm:spPr/>
      <dgm:t>
        <a:bodyPr/>
        <a:lstStyle/>
        <a:p>
          <a:endParaRPr lang="en-US"/>
        </a:p>
      </dgm:t>
    </dgm:pt>
    <dgm:pt modelId="{3AFC4DA6-3B91-405E-8D44-D5691B5B9B9E}" type="sibTrans" cxnId="{A6DA2A53-4658-4EEB-96EA-B22A3354ACE7}">
      <dgm:prSet/>
      <dgm:spPr/>
      <dgm:t>
        <a:bodyPr/>
        <a:lstStyle/>
        <a:p>
          <a:endParaRPr lang="en-US"/>
        </a:p>
      </dgm:t>
    </dgm:pt>
    <dgm:pt modelId="{16B4F80B-F0A9-484F-8A14-E957D09BB9C4}">
      <dgm:prSet/>
      <dgm:spPr/>
      <dgm:t>
        <a:bodyPr/>
        <a:lstStyle/>
        <a:p>
          <a:r>
            <a:rPr lang="hr-HR"/>
            <a:t>besides OMP and Dabar repositories, most use institutional websites or services like Academia or RG</a:t>
          </a:r>
          <a:endParaRPr lang="en-US"/>
        </a:p>
      </dgm:t>
    </dgm:pt>
    <dgm:pt modelId="{61B9669C-B419-47DE-99AD-F101A8B9463F}" type="parTrans" cxnId="{7273DB36-A6AD-4FA9-B81D-C51D58B87352}">
      <dgm:prSet/>
      <dgm:spPr/>
      <dgm:t>
        <a:bodyPr/>
        <a:lstStyle/>
        <a:p>
          <a:endParaRPr lang="en-US"/>
        </a:p>
      </dgm:t>
    </dgm:pt>
    <dgm:pt modelId="{558587C3-2D91-4974-9AA0-2E4AA746BE7E}" type="sibTrans" cxnId="{7273DB36-A6AD-4FA9-B81D-C51D58B87352}">
      <dgm:prSet/>
      <dgm:spPr/>
      <dgm:t>
        <a:bodyPr/>
        <a:lstStyle/>
        <a:p>
          <a:endParaRPr lang="en-US"/>
        </a:p>
      </dgm:t>
    </dgm:pt>
    <dgm:pt modelId="{635025CB-F6D6-4B97-9B8A-73E52C1140C0}">
      <dgm:prSet/>
      <dgm:spPr/>
      <dgm:t>
        <a:bodyPr/>
        <a:lstStyle/>
        <a:p>
          <a:r>
            <a:rPr lang="hr-HR"/>
            <a:t>Only 32 titles have DOIs registered by Croatian publishers</a:t>
          </a:r>
          <a:endParaRPr lang="en-US"/>
        </a:p>
      </dgm:t>
    </dgm:pt>
    <dgm:pt modelId="{AF2F0EB4-54CC-49E1-AE0E-A6BE3376D3A1}" type="parTrans" cxnId="{848A8B62-BDD9-4FC0-B491-9C76F37CAD35}">
      <dgm:prSet/>
      <dgm:spPr/>
      <dgm:t>
        <a:bodyPr/>
        <a:lstStyle/>
        <a:p>
          <a:endParaRPr lang="en-US"/>
        </a:p>
      </dgm:t>
    </dgm:pt>
    <dgm:pt modelId="{236B09B3-7996-43CD-A4F9-084818B30CE6}" type="sibTrans" cxnId="{848A8B62-BDD9-4FC0-B491-9C76F37CAD35}">
      <dgm:prSet/>
      <dgm:spPr/>
      <dgm:t>
        <a:bodyPr/>
        <a:lstStyle/>
        <a:p>
          <a:endParaRPr lang="en-US"/>
        </a:p>
      </dgm:t>
    </dgm:pt>
    <dgm:pt modelId="{861583DA-B7F8-4985-BCCE-6057BFE24693}">
      <dgm:prSet/>
      <dgm:spPr/>
      <dgm:t>
        <a:bodyPr/>
        <a:lstStyle/>
        <a:p>
          <a:r>
            <a:rPr lang="hr-HR"/>
            <a:t>From 3 institutional publishers (2 : 5 : 25)</a:t>
          </a:r>
          <a:endParaRPr lang="en-US"/>
        </a:p>
      </dgm:t>
    </dgm:pt>
    <dgm:pt modelId="{22E52BA4-1A07-4316-81BC-3546E1BA4D8A}" type="parTrans" cxnId="{F1052A94-F2CB-44A4-8B2D-A8AD65D02F4A}">
      <dgm:prSet/>
      <dgm:spPr/>
      <dgm:t>
        <a:bodyPr/>
        <a:lstStyle/>
        <a:p>
          <a:endParaRPr lang="en-US"/>
        </a:p>
      </dgm:t>
    </dgm:pt>
    <dgm:pt modelId="{C6D9E406-BF43-487B-8D27-94E2F6B5BA9C}" type="sibTrans" cxnId="{F1052A94-F2CB-44A4-8B2D-A8AD65D02F4A}">
      <dgm:prSet/>
      <dgm:spPr/>
      <dgm:t>
        <a:bodyPr/>
        <a:lstStyle/>
        <a:p>
          <a:endParaRPr lang="en-US"/>
        </a:p>
      </dgm:t>
    </dgm:pt>
    <dgm:pt modelId="{965A1F74-2870-4EE6-B45E-1944E85C03EC}" type="pres">
      <dgm:prSet presAssocID="{D74C3C7C-668A-4E2B-93D2-7F549283CAA2}" presName="linear" presStyleCnt="0">
        <dgm:presLayoutVars>
          <dgm:animLvl val="lvl"/>
          <dgm:resizeHandles val="exact"/>
        </dgm:presLayoutVars>
      </dgm:prSet>
      <dgm:spPr/>
    </dgm:pt>
    <dgm:pt modelId="{3DDCA911-67FC-4BA9-A563-BDED9C9D4623}" type="pres">
      <dgm:prSet presAssocID="{DA78092A-52B7-43C0-9A29-492F35617D3C}" presName="parentText" presStyleLbl="node1" presStyleIdx="0" presStyleCnt="3">
        <dgm:presLayoutVars>
          <dgm:chMax val="0"/>
          <dgm:bulletEnabled val="1"/>
        </dgm:presLayoutVars>
      </dgm:prSet>
      <dgm:spPr/>
    </dgm:pt>
    <dgm:pt modelId="{1EF0CA9E-5C5B-4C08-8AC2-5237A5594145}" type="pres">
      <dgm:prSet presAssocID="{DA78092A-52B7-43C0-9A29-492F35617D3C}" presName="childText" presStyleLbl="revTx" presStyleIdx="0" presStyleCnt="3">
        <dgm:presLayoutVars>
          <dgm:bulletEnabled val="1"/>
        </dgm:presLayoutVars>
      </dgm:prSet>
      <dgm:spPr/>
    </dgm:pt>
    <dgm:pt modelId="{69B8228B-50B4-4DC9-8D93-17E48E7C9E4A}" type="pres">
      <dgm:prSet presAssocID="{C96BCD7B-BAA4-40B4-82A7-A01FD0E46E18}" presName="parentText" presStyleLbl="node1" presStyleIdx="1" presStyleCnt="3">
        <dgm:presLayoutVars>
          <dgm:chMax val="0"/>
          <dgm:bulletEnabled val="1"/>
        </dgm:presLayoutVars>
      </dgm:prSet>
      <dgm:spPr/>
    </dgm:pt>
    <dgm:pt modelId="{65DDBED0-9FBD-41A0-AA5F-CB90EE039024}" type="pres">
      <dgm:prSet presAssocID="{C96BCD7B-BAA4-40B4-82A7-A01FD0E46E18}" presName="childText" presStyleLbl="revTx" presStyleIdx="1" presStyleCnt="3">
        <dgm:presLayoutVars>
          <dgm:bulletEnabled val="1"/>
        </dgm:presLayoutVars>
      </dgm:prSet>
      <dgm:spPr/>
    </dgm:pt>
    <dgm:pt modelId="{D5975A82-6F5A-436A-B591-1BC70A199C43}" type="pres">
      <dgm:prSet presAssocID="{635025CB-F6D6-4B97-9B8A-73E52C1140C0}" presName="parentText" presStyleLbl="node1" presStyleIdx="2" presStyleCnt="3">
        <dgm:presLayoutVars>
          <dgm:chMax val="0"/>
          <dgm:bulletEnabled val="1"/>
        </dgm:presLayoutVars>
      </dgm:prSet>
      <dgm:spPr/>
    </dgm:pt>
    <dgm:pt modelId="{C1DFE2C9-1A62-4416-B5C0-3115E3CF465B}" type="pres">
      <dgm:prSet presAssocID="{635025CB-F6D6-4B97-9B8A-73E52C1140C0}" presName="childText" presStyleLbl="revTx" presStyleIdx="2" presStyleCnt="3">
        <dgm:presLayoutVars>
          <dgm:bulletEnabled val="1"/>
        </dgm:presLayoutVars>
      </dgm:prSet>
      <dgm:spPr/>
    </dgm:pt>
  </dgm:ptLst>
  <dgm:cxnLst>
    <dgm:cxn modelId="{C5FA3714-4D7C-46B8-B7DB-DA12CC56202E}" type="presOf" srcId="{DA78092A-52B7-43C0-9A29-492F35617D3C}" destId="{3DDCA911-67FC-4BA9-A563-BDED9C9D4623}" srcOrd="0" destOrd="0" presId="urn:microsoft.com/office/officeart/2005/8/layout/vList2"/>
    <dgm:cxn modelId="{BCE6B62D-CD36-4B5F-AF45-C7D0855D6F19}" srcId="{D74C3C7C-668A-4E2B-93D2-7F549283CAA2}" destId="{DA78092A-52B7-43C0-9A29-492F35617D3C}" srcOrd="0" destOrd="0" parTransId="{1A49D68B-486C-45A3-9856-51B2006F7418}" sibTransId="{D576F3C1-566B-4D17-88AF-5C95542DB1A9}"/>
    <dgm:cxn modelId="{A96FF92D-EB30-472D-A065-D8DDBB296341}" srcId="{DA78092A-52B7-43C0-9A29-492F35617D3C}" destId="{DE61FFA1-A4EB-4709-93CA-025C4A57009E}" srcOrd="1" destOrd="0" parTransId="{2986C584-B95C-4CAC-A103-25FC8272AFB6}" sibTransId="{1206CD2D-7444-43D7-8F37-1C5DB6D6AACA}"/>
    <dgm:cxn modelId="{7273DB36-A6AD-4FA9-B81D-C51D58B87352}" srcId="{C96BCD7B-BAA4-40B4-82A7-A01FD0E46E18}" destId="{16B4F80B-F0A9-484F-8A14-E957D09BB9C4}" srcOrd="0" destOrd="0" parTransId="{61B9669C-B419-47DE-99AD-F101A8B9463F}" sibTransId="{558587C3-2D91-4974-9AA0-2E4AA746BE7E}"/>
    <dgm:cxn modelId="{2EED165C-3B1D-49A6-9E81-98ADF7B788B3}" srcId="{DA78092A-52B7-43C0-9A29-492F35617D3C}" destId="{17079B79-2602-41CD-9013-CC52C3CB7ECE}" srcOrd="0" destOrd="0" parTransId="{A6F47E8C-659A-42C0-91AC-59F8655876BE}" sibTransId="{E822D707-3AD4-401F-8316-E83001EBE55F}"/>
    <dgm:cxn modelId="{848A8B62-BDD9-4FC0-B491-9C76F37CAD35}" srcId="{D74C3C7C-668A-4E2B-93D2-7F549283CAA2}" destId="{635025CB-F6D6-4B97-9B8A-73E52C1140C0}" srcOrd="2" destOrd="0" parTransId="{AF2F0EB4-54CC-49E1-AE0E-A6BE3376D3A1}" sibTransId="{236B09B3-7996-43CD-A4F9-084818B30CE6}"/>
    <dgm:cxn modelId="{A6DA2A53-4658-4EEB-96EA-B22A3354ACE7}" srcId="{D74C3C7C-668A-4E2B-93D2-7F549283CAA2}" destId="{C96BCD7B-BAA4-40B4-82A7-A01FD0E46E18}" srcOrd="1" destOrd="0" parTransId="{6DFD9458-5978-482F-A91F-625BEC7916C4}" sibTransId="{3AFC4DA6-3B91-405E-8D44-D5691B5B9B9E}"/>
    <dgm:cxn modelId="{9D050C8F-5454-42AE-9EAD-3A2A55DF770F}" type="presOf" srcId="{F01C4D72-D031-4E68-9070-E84A0AC54450}" destId="{1EF0CA9E-5C5B-4C08-8AC2-5237A5594145}" srcOrd="0" destOrd="2" presId="urn:microsoft.com/office/officeart/2005/8/layout/vList2"/>
    <dgm:cxn modelId="{F1052A94-F2CB-44A4-8B2D-A8AD65D02F4A}" srcId="{635025CB-F6D6-4B97-9B8A-73E52C1140C0}" destId="{861583DA-B7F8-4985-BCCE-6057BFE24693}" srcOrd="0" destOrd="0" parTransId="{22E52BA4-1A07-4316-81BC-3546E1BA4D8A}" sibTransId="{C6D9E406-BF43-487B-8D27-94E2F6B5BA9C}"/>
    <dgm:cxn modelId="{D71E3297-EF05-4572-92C5-7DB1272E4C44}" srcId="{DA78092A-52B7-43C0-9A29-492F35617D3C}" destId="{E3DF4891-3F55-4795-802D-5780CB1D5926}" srcOrd="3" destOrd="0" parTransId="{9CC316BC-40A7-4092-9B6D-F021C135858B}" sibTransId="{82F69C33-E330-4F6A-8CAE-8E4F698E9EFB}"/>
    <dgm:cxn modelId="{893FF89E-CE16-4DFE-A100-B47DD01540FB}" type="presOf" srcId="{861583DA-B7F8-4985-BCCE-6057BFE24693}" destId="{C1DFE2C9-1A62-4416-B5C0-3115E3CF465B}" srcOrd="0" destOrd="0" presId="urn:microsoft.com/office/officeart/2005/8/layout/vList2"/>
    <dgm:cxn modelId="{75860D9F-3CD8-4F9A-BCCA-D657C47060AE}" type="presOf" srcId="{1019E015-F503-41BE-8984-0ECA6E3A299A}" destId="{1EF0CA9E-5C5B-4C08-8AC2-5237A5594145}" srcOrd="0" destOrd="4" presId="urn:microsoft.com/office/officeart/2005/8/layout/vList2"/>
    <dgm:cxn modelId="{49368FA1-324B-4D5D-8AD5-8C2D51D548C5}" srcId="{DA78092A-52B7-43C0-9A29-492F35617D3C}" destId="{1019E015-F503-41BE-8984-0ECA6E3A299A}" srcOrd="4" destOrd="0" parTransId="{B195C9CC-D665-48E3-943F-70C69F932205}" sibTransId="{D4479D56-B09A-4CE4-95A2-2190515C5EBB}"/>
    <dgm:cxn modelId="{A65AEDA4-B6F1-4479-B8BE-6F2CFFAE16D6}" type="presOf" srcId="{635025CB-F6D6-4B97-9B8A-73E52C1140C0}" destId="{D5975A82-6F5A-436A-B591-1BC70A199C43}" srcOrd="0" destOrd="0" presId="urn:microsoft.com/office/officeart/2005/8/layout/vList2"/>
    <dgm:cxn modelId="{B75D81AA-0167-4786-8007-FA35E26B7E9D}" type="presOf" srcId="{E3DF4891-3F55-4795-802D-5780CB1D5926}" destId="{1EF0CA9E-5C5B-4C08-8AC2-5237A5594145}" srcOrd="0" destOrd="3" presId="urn:microsoft.com/office/officeart/2005/8/layout/vList2"/>
    <dgm:cxn modelId="{96B97CBF-76F4-40A6-8804-14C1608F06A0}" type="presOf" srcId="{17079B79-2602-41CD-9013-CC52C3CB7ECE}" destId="{1EF0CA9E-5C5B-4C08-8AC2-5237A5594145}" srcOrd="0" destOrd="0" presId="urn:microsoft.com/office/officeart/2005/8/layout/vList2"/>
    <dgm:cxn modelId="{2790D4C0-B259-453B-8D37-4E0B36BE2EBF}" type="presOf" srcId="{16B4F80B-F0A9-484F-8A14-E957D09BB9C4}" destId="{65DDBED0-9FBD-41A0-AA5F-CB90EE039024}" srcOrd="0" destOrd="0" presId="urn:microsoft.com/office/officeart/2005/8/layout/vList2"/>
    <dgm:cxn modelId="{05140BDB-A537-4815-B203-7D00936296EB}" type="presOf" srcId="{D74C3C7C-668A-4E2B-93D2-7F549283CAA2}" destId="{965A1F74-2870-4EE6-B45E-1944E85C03EC}" srcOrd="0" destOrd="0" presId="urn:microsoft.com/office/officeart/2005/8/layout/vList2"/>
    <dgm:cxn modelId="{D53835E1-256E-46B7-AC3F-2AC8438B6254}" type="presOf" srcId="{C96BCD7B-BAA4-40B4-82A7-A01FD0E46E18}" destId="{69B8228B-50B4-4DC9-8D93-17E48E7C9E4A}" srcOrd="0" destOrd="0" presId="urn:microsoft.com/office/officeart/2005/8/layout/vList2"/>
    <dgm:cxn modelId="{21A9B7EC-C68B-48D9-B5CC-18494C36A86A}" srcId="{DA78092A-52B7-43C0-9A29-492F35617D3C}" destId="{F01C4D72-D031-4E68-9070-E84A0AC54450}" srcOrd="2" destOrd="0" parTransId="{1C5A2891-205C-472A-99AF-A3FB0ABF7A7C}" sibTransId="{0262C6B6-E106-4AF9-95DC-16071635E243}"/>
    <dgm:cxn modelId="{D9DC47FA-B335-4131-82A2-6842B78E62D2}" type="presOf" srcId="{DE61FFA1-A4EB-4709-93CA-025C4A57009E}" destId="{1EF0CA9E-5C5B-4C08-8AC2-5237A5594145}" srcOrd="0" destOrd="1" presId="urn:microsoft.com/office/officeart/2005/8/layout/vList2"/>
    <dgm:cxn modelId="{93BA669C-E1C0-4B7D-8FE6-035F2117C985}" type="presParOf" srcId="{965A1F74-2870-4EE6-B45E-1944E85C03EC}" destId="{3DDCA911-67FC-4BA9-A563-BDED9C9D4623}" srcOrd="0" destOrd="0" presId="urn:microsoft.com/office/officeart/2005/8/layout/vList2"/>
    <dgm:cxn modelId="{C1F2F0D4-21C6-42B7-8BE3-9064FBD02C4B}" type="presParOf" srcId="{965A1F74-2870-4EE6-B45E-1944E85C03EC}" destId="{1EF0CA9E-5C5B-4C08-8AC2-5237A5594145}" srcOrd="1" destOrd="0" presId="urn:microsoft.com/office/officeart/2005/8/layout/vList2"/>
    <dgm:cxn modelId="{711F9303-4ED4-4DC1-B757-F34C884EEA5B}" type="presParOf" srcId="{965A1F74-2870-4EE6-B45E-1944E85C03EC}" destId="{69B8228B-50B4-4DC9-8D93-17E48E7C9E4A}" srcOrd="2" destOrd="0" presId="urn:microsoft.com/office/officeart/2005/8/layout/vList2"/>
    <dgm:cxn modelId="{FF8E5059-8746-4EF5-98D2-63D2C7964332}" type="presParOf" srcId="{965A1F74-2870-4EE6-B45E-1944E85C03EC}" destId="{65DDBED0-9FBD-41A0-AA5F-CB90EE039024}" srcOrd="3" destOrd="0" presId="urn:microsoft.com/office/officeart/2005/8/layout/vList2"/>
    <dgm:cxn modelId="{93D72BF7-8648-4CC7-B1E5-187536C57B5B}" type="presParOf" srcId="{965A1F74-2870-4EE6-B45E-1944E85C03EC}" destId="{D5975A82-6F5A-436A-B591-1BC70A199C43}" srcOrd="4" destOrd="0" presId="urn:microsoft.com/office/officeart/2005/8/layout/vList2"/>
    <dgm:cxn modelId="{7408D6A5-A2A7-41F6-8C71-304B0E517B0A}" type="presParOf" srcId="{965A1F74-2870-4EE6-B45E-1944E85C03EC}" destId="{C1DFE2C9-1A62-4416-B5C0-3115E3CF465B}"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F13C3D-25DA-4519-BBBA-013BD3D474F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4E0A5272-FE2B-4A9D-B84B-C2C5C265850A}">
      <dgm:prSet/>
      <dgm:spPr/>
      <dgm:t>
        <a:bodyPr/>
        <a:lstStyle/>
        <a:p>
          <a:r>
            <a:rPr lang="hr-HR" dirty="0" err="1">
              <a:latin typeface="+mj-lt"/>
            </a:rPr>
            <a:t>Importance</a:t>
          </a:r>
          <a:r>
            <a:rPr lang="hr-HR" dirty="0">
              <a:latin typeface="+mj-lt"/>
            </a:rPr>
            <a:t> </a:t>
          </a:r>
          <a:r>
            <a:rPr lang="hr-HR" dirty="0" err="1">
              <a:latin typeface="+mj-lt"/>
            </a:rPr>
            <a:t>of</a:t>
          </a:r>
          <a:r>
            <a:rPr lang="hr-HR" dirty="0">
              <a:latin typeface="+mj-lt"/>
            </a:rPr>
            <a:t> </a:t>
          </a:r>
          <a:r>
            <a:rPr lang="hr-HR" dirty="0" err="1">
              <a:latin typeface="+mj-lt"/>
            </a:rPr>
            <a:t>public</a:t>
          </a:r>
          <a:r>
            <a:rPr lang="hr-HR" dirty="0">
              <a:latin typeface="+mj-lt"/>
            </a:rPr>
            <a:t>, </a:t>
          </a:r>
          <a:r>
            <a:rPr lang="hr-HR" dirty="0" err="1">
              <a:latin typeface="+mj-lt"/>
            </a:rPr>
            <a:t>available</a:t>
          </a:r>
          <a:r>
            <a:rPr lang="hr-HR" dirty="0">
              <a:latin typeface="+mj-lt"/>
            </a:rPr>
            <a:t> </a:t>
          </a:r>
          <a:r>
            <a:rPr lang="hr-HR" dirty="0" err="1">
              <a:latin typeface="+mj-lt"/>
            </a:rPr>
            <a:t>and</a:t>
          </a:r>
          <a:r>
            <a:rPr lang="hr-HR" dirty="0">
              <a:latin typeface="+mj-lt"/>
            </a:rPr>
            <a:t> </a:t>
          </a:r>
          <a:r>
            <a:rPr lang="hr-HR" dirty="0" err="1">
              <a:latin typeface="+mj-lt"/>
            </a:rPr>
            <a:t>reliable</a:t>
          </a:r>
          <a:r>
            <a:rPr lang="hr-HR" dirty="0">
              <a:latin typeface="+mj-lt"/>
            </a:rPr>
            <a:t> </a:t>
          </a:r>
          <a:r>
            <a:rPr lang="hr-HR" dirty="0" err="1">
              <a:latin typeface="+mj-lt"/>
            </a:rPr>
            <a:t>publishing</a:t>
          </a:r>
          <a:r>
            <a:rPr lang="hr-HR" dirty="0">
              <a:latin typeface="+mj-lt"/>
            </a:rPr>
            <a:t> </a:t>
          </a:r>
          <a:r>
            <a:rPr lang="hr-HR" dirty="0" err="1">
              <a:latin typeface="+mj-lt"/>
            </a:rPr>
            <a:t>infrastructures</a:t>
          </a:r>
          <a:endParaRPr lang="en-US" dirty="0">
            <a:latin typeface="+mj-lt"/>
          </a:endParaRPr>
        </a:p>
      </dgm:t>
    </dgm:pt>
    <dgm:pt modelId="{5ABC3121-F455-462E-A2D9-5D62E4BE58C1}" type="parTrans" cxnId="{211A77AC-996C-4CC1-9375-145D315D2377}">
      <dgm:prSet/>
      <dgm:spPr/>
      <dgm:t>
        <a:bodyPr/>
        <a:lstStyle/>
        <a:p>
          <a:endParaRPr lang="en-US"/>
        </a:p>
      </dgm:t>
    </dgm:pt>
    <dgm:pt modelId="{0A2CEF2F-181F-4144-BD93-CC510353DC87}" type="sibTrans" cxnId="{211A77AC-996C-4CC1-9375-145D315D2377}">
      <dgm:prSet/>
      <dgm:spPr/>
      <dgm:t>
        <a:bodyPr/>
        <a:lstStyle/>
        <a:p>
          <a:endParaRPr lang="en-US"/>
        </a:p>
      </dgm:t>
    </dgm:pt>
    <dgm:pt modelId="{2FED45E1-79AA-4E32-B35F-07089DED79AC}">
      <dgm:prSet/>
      <dgm:spPr/>
      <dgm:t>
        <a:bodyPr/>
        <a:lstStyle/>
        <a:p>
          <a:r>
            <a:rPr lang="hr-HR" dirty="0" err="1">
              <a:latin typeface="+mj-lt"/>
            </a:rPr>
            <a:t>Importance</a:t>
          </a:r>
          <a:r>
            <a:rPr lang="hr-HR" dirty="0">
              <a:latin typeface="+mj-lt"/>
            </a:rPr>
            <a:t> </a:t>
          </a:r>
          <a:r>
            <a:rPr lang="hr-HR" dirty="0" err="1">
              <a:latin typeface="+mj-lt"/>
            </a:rPr>
            <a:t>of</a:t>
          </a:r>
          <a:r>
            <a:rPr lang="hr-HR" dirty="0">
              <a:latin typeface="+mj-lt"/>
            </a:rPr>
            <a:t> </a:t>
          </a:r>
          <a:r>
            <a:rPr lang="hr-HR" dirty="0" err="1">
              <a:latin typeface="+mj-lt"/>
            </a:rPr>
            <a:t>public</a:t>
          </a:r>
          <a:r>
            <a:rPr lang="hr-HR" dirty="0">
              <a:latin typeface="+mj-lt"/>
            </a:rPr>
            <a:t> </a:t>
          </a:r>
          <a:r>
            <a:rPr lang="hr-HR" dirty="0" err="1">
              <a:latin typeface="+mj-lt"/>
            </a:rPr>
            <a:t>policies</a:t>
          </a:r>
          <a:r>
            <a:rPr lang="hr-HR" dirty="0">
              <a:latin typeface="+mj-lt"/>
            </a:rPr>
            <a:t> </a:t>
          </a:r>
          <a:r>
            <a:rPr lang="hr-HR" dirty="0" err="1">
              <a:latin typeface="+mj-lt"/>
            </a:rPr>
            <a:t>and</a:t>
          </a:r>
          <a:r>
            <a:rPr lang="hr-HR" dirty="0">
              <a:latin typeface="+mj-lt"/>
            </a:rPr>
            <a:t> </a:t>
          </a:r>
          <a:r>
            <a:rPr lang="hr-HR" dirty="0" err="1">
              <a:latin typeface="+mj-lt"/>
            </a:rPr>
            <a:t>conditional</a:t>
          </a:r>
          <a:r>
            <a:rPr lang="hr-HR" dirty="0">
              <a:latin typeface="+mj-lt"/>
            </a:rPr>
            <a:t> </a:t>
          </a:r>
          <a:r>
            <a:rPr lang="hr-HR" dirty="0" err="1">
              <a:latin typeface="+mj-lt"/>
            </a:rPr>
            <a:t>funding</a:t>
          </a:r>
          <a:endParaRPr lang="en-US" dirty="0">
            <a:latin typeface="+mj-lt"/>
          </a:endParaRPr>
        </a:p>
      </dgm:t>
    </dgm:pt>
    <dgm:pt modelId="{BA826E3C-E51D-4AF7-9040-3D28537A365B}" type="parTrans" cxnId="{F03F69AF-7365-42DB-A96F-898E0040A950}">
      <dgm:prSet/>
      <dgm:spPr/>
      <dgm:t>
        <a:bodyPr/>
        <a:lstStyle/>
        <a:p>
          <a:endParaRPr lang="en-US"/>
        </a:p>
      </dgm:t>
    </dgm:pt>
    <dgm:pt modelId="{7DCF5ED0-61A3-415A-9310-640B8E9CB9C2}" type="sibTrans" cxnId="{F03F69AF-7365-42DB-A96F-898E0040A950}">
      <dgm:prSet/>
      <dgm:spPr/>
      <dgm:t>
        <a:bodyPr/>
        <a:lstStyle/>
        <a:p>
          <a:endParaRPr lang="en-US"/>
        </a:p>
      </dgm:t>
    </dgm:pt>
    <dgm:pt modelId="{0A0B49F3-05B3-42AA-A1C5-BF77FB9AFBE6}">
      <dgm:prSet/>
      <dgm:spPr/>
      <dgm:t>
        <a:bodyPr/>
        <a:lstStyle/>
        <a:p>
          <a:r>
            <a:rPr lang="hr-HR" dirty="0">
              <a:latin typeface="+mj-lt"/>
            </a:rPr>
            <a:t>To </a:t>
          </a:r>
          <a:r>
            <a:rPr lang="hr-HR" dirty="0" err="1">
              <a:latin typeface="+mj-lt"/>
            </a:rPr>
            <a:t>be</a:t>
          </a:r>
          <a:r>
            <a:rPr lang="hr-HR" dirty="0">
              <a:latin typeface="+mj-lt"/>
            </a:rPr>
            <a:t> </a:t>
          </a:r>
          <a:r>
            <a:rPr lang="hr-HR" dirty="0" err="1">
              <a:latin typeface="+mj-lt"/>
            </a:rPr>
            <a:t>sustainable</a:t>
          </a:r>
          <a:r>
            <a:rPr lang="hr-HR" dirty="0">
              <a:latin typeface="+mj-lt"/>
            </a:rPr>
            <a:t>, </a:t>
          </a:r>
          <a:r>
            <a:rPr lang="hr-HR" dirty="0" err="1">
              <a:latin typeface="+mj-lt"/>
            </a:rPr>
            <a:t>public</a:t>
          </a:r>
          <a:r>
            <a:rPr lang="hr-HR" dirty="0">
              <a:latin typeface="+mj-lt"/>
            </a:rPr>
            <a:t> </a:t>
          </a:r>
          <a:r>
            <a:rPr lang="hr-HR" dirty="0" err="1">
              <a:latin typeface="+mj-lt"/>
            </a:rPr>
            <a:t>funding</a:t>
          </a:r>
          <a:r>
            <a:rPr lang="hr-HR" dirty="0">
              <a:latin typeface="+mj-lt"/>
            </a:rPr>
            <a:t> </a:t>
          </a:r>
          <a:r>
            <a:rPr lang="hr-HR" dirty="0" err="1">
              <a:latin typeface="+mj-lt"/>
            </a:rPr>
            <a:t>models</a:t>
          </a:r>
          <a:r>
            <a:rPr lang="hr-HR" dirty="0">
              <a:latin typeface="+mj-lt"/>
            </a:rPr>
            <a:t> </a:t>
          </a:r>
          <a:r>
            <a:rPr lang="hr-HR" dirty="0" err="1">
              <a:latin typeface="+mj-lt"/>
            </a:rPr>
            <a:t>need</a:t>
          </a:r>
          <a:r>
            <a:rPr lang="hr-HR" dirty="0">
              <a:latin typeface="+mj-lt"/>
            </a:rPr>
            <a:t> to </a:t>
          </a:r>
          <a:r>
            <a:rPr lang="hr-HR" dirty="0" err="1">
              <a:latin typeface="+mj-lt"/>
            </a:rPr>
            <a:t>be</a:t>
          </a:r>
          <a:r>
            <a:rPr lang="hr-HR" dirty="0">
              <a:latin typeface="+mj-lt"/>
            </a:rPr>
            <a:t> </a:t>
          </a:r>
          <a:r>
            <a:rPr lang="hr-HR" dirty="0" err="1">
              <a:latin typeface="+mj-lt"/>
            </a:rPr>
            <a:t>developmental</a:t>
          </a:r>
          <a:r>
            <a:rPr lang="hr-HR" dirty="0">
              <a:latin typeface="+mj-lt"/>
            </a:rPr>
            <a:t>!</a:t>
          </a:r>
          <a:endParaRPr lang="en-US" dirty="0">
            <a:latin typeface="+mj-lt"/>
          </a:endParaRPr>
        </a:p>
      </dgm:t>
    </dgm:pt>
    <dgm:pt modelId="{37E4280C-1B8C-4B04-B45A-6D439CBA08A8}" type="parTrans" cxnId="{210FB075-DA23-4172-B551-E10C9D441756}">
      <dgm:prSet/>
      <dgm:spPr/>
      <dgm:t>
        <a:bodyPr/>
        <a:lstStyle/>
        <a:p>
          <a:endParaRPr lang="en-US"/>
        </a:p>
      </dgm:t>
    </dgm:pt>
    <dgm:pt modelId="{6A1C9BB9-7DFE-4BF8-9453-59C569381E82}" type="sibTrans" cxnId="{210FB075-DA23-4172-B551-E10C9D441756}">
      <dgm:prSet/>
      <dgm:spPr/>
      <dgm:t>
        <a:bodyPr/>
        <a:lstStyle/>
        <a:p>
          <a:endParaRPr lang="en-US"/>
        </a:p>
      </dgm:t>
    </dgm:pt>
    <dgm:pt modelId="{07CC5D30-FEA7-4DEB-8740-8EF2A6A493B2}" type="pres">
      <dgm:prSet presAssocID="{86F13C3D-25DA-4519-BBBA-013BD3D474F5}" presName="vert0" presStyleCnt="0">
        <dgm:presLayoutVars>
          <dgm:dir/>
          <dgm:animOne val="branch"/>
          <dgm:animLvl val="lvl"/>
        </dgm:presLayoutVars>
      </dgm:prSet>
      <dgm:spPr/>
    </dgm:pt>
    <dgm:pt modelId="{E08FDB03-B726-445F-8822-B5B480EB09B6}" type="pres">
      <dgm:prSet presAssocID="{4E0A5272-FE2B-4A9D-B84B-C2C5C265850A}" presName="thickLine" presStyleLbl="alignNode1" presStyleIdx="0" presStyleCnt="3"/>
      <dgm:spPr/>
    </dgm:pt>
    <dgm:pt modelId="{916D9ECE-5906-4604-BB5D-5ADB3A0E3AD6}" type="pres">
      <dgm:prSet presAssocID="{4E0A5272-FE2B-4A9D-B84B-C2C5C265850A}" presName="horz1" presStyleCnt="0"/>
      <dgm:spPr/>
    </dgm:pt>
    <dgm:pt modelId="{63D4212C-663A-4244-9440-CBF41E6ADFAF}" type="pres">
      <dgm:prSet presAssocID="{4E0A5272-FE2B-4A9D-B84B-C2C5C265850A}" presName="tx1" presStyleLbl="revTx" presStyleIdx="0" presStyleCnt="3"/>
      <dgm:spPr/>
    </dgm:pt>
    <dgm:pt modelId="{830F6B9A-C606-4446-9438-8ED98BEF17D6}" type="pres">
      <dgm:prSet presAssocID="{4E0A5272-FE2B-4A9D-B84B-C2C5C265850A}" presName="vert1" presStyleCnt="0"/>
      <dgm:spPr/>
    </dgm:pt>
    <dgm:pt modelId="{7C313CEF-B532-446D-81B1-98E6573050F9}" type="pres">
      <dgm:prSet presAssocID="{2FED45E1-79AA-4E32-B35F-07089DED79AC}" presName="thickLine" presStyleLbl="alignNode1" presStyleIdx="1" presStyleCnt="3"/>
      <dgm:spPr/>
    </dgm:pt>
    <dgm:pt modelId="{6FA9A407-9B20-4312-ABED-D023795C0FA3}" type="pres">
      <dgm:prSet presAssocID="{2FED45E1-79AA-4E32-B35F-07089DED79AC}" presName="horz1" presStyleCnt="0"/>
      <dgm:spPr/>
    </dgm:pt>
    <dgm:pt modelId="{F3FE1D97-666D-4BC6-95C3-4DBEB8CFD8D7}" type="pres">
      <dgm:prSet presAssocID="{2FED45E1-79AA-4E32-B35F-07089DED79AC}" presName="tx1" presStyleLbl="revTx" presStyleIdx="1" presStyleCnt="3"/>
      <dgm:spPr/>
    </dgm:pt>
    <dgm:pt modelId="{DDCD7E74-AE32-4BE0-8E41-AD88BB221E89}" type="pres">
      <dgm:prSet presAssocID="{2FED45E1-79AA-4E32-B35F-07089DED79AC}" presName="vert1" presStyleCnt="0"/>
      <dgm:spPr/>
    </dgm:pt>
    <dgm:pt modelId="{D4D762B6-BCDB-417E-96EE-F52E125B56D7}" type="pres">
      <dgm:prSet presAssocID="{0A0B49F3-05B3-42AA-A1C5-BF77FB9AFBE6}" presName="thickLine" presStyleLbl="alignNode1" presStyleIdx="2" presStyleCnt="3"/>
      <dgm:spPr/>
    </dgm:pt>
    <dgm:pt modelId="{040554BA-A312-4E00-978F-2A48464AC1C1}" type="pres">
      <dgm:prSet presAssocID="{0A0B49F3-05B3-42AA-A1C5-BF77FB9AFBE6}" presName="horz1" presStyleCnt="0"/>
      <dgm:spPr/>
    </dgm:pt>
    <dgm:pt modelId="{E680E8FA-90E2-4CE3-AF6C-55772CAF833A}" type="pres">
      <dgm:prSet presAssocID="{0A0B49F3-05B3-42AA-A1C5-BF77FB9AFBE6}" presName="tx1" presStyleLbl="revTx" presStyleIdx="2" presStyleCnt="3"/>
      <dgm:spPr/>
    </dgm:pt>
    <dgm:pt modelId="{345640A8-8AE7-4322-ABFB-0407E635CEBE}" type="pres">
      <dgm:prSet presAssocID="{0A0B49F3-05B3-42AA-A1C5-BF77FB9AFBE6}" presName="vert1" presStyleCnt="0"/>
      <dgm:spPr/>
    </dgm:pt>
  </dgm:ptLst>
  <dgm:cxnLst>
    <dgm:cxn modelId="{8EFFD573-ED8B-49B9-9D76-3947CD43CBE3}" type="presOf" srcId="{86F13C3D-25DA-4519-BBBA-013BD3D474F5}" destId="{07CC5D30-FEA7-4DEB-8740-8EF2A6A493B2}" srcOrd="0" destOrd="0" presId="urn:microsoft.com/office/officeart/2008/layout/LinedList"/>
    <dgm:cxn modelId="{61944A74-7E93-40AE-ADDE-3F9026BF9A06}" type="presOf" srcId="{2FED45E1-79AA-4E32-B35F-07089DED79AC}" destId="{F3FE1D97-666D-4BC6-95C3-4DBEB8CFD8D7}" srcOrd="0" destOrd="0" presId="urn:microsoft.com/office/officeart/2008/layout/LinedList"/>
    <dgm:cxn modelId="{210FB075-DA23-4172-B551-E10C9D441756}" srcId="{86F13C3D-25DA-4519-BBBA-013BD3D474F5}" destId="{0A0B49F3-05B3-42AA-A1C5-BF77FB9AFBE6}" srcOrd="2" destOrd="0" parTransId="{37E4280C-1B8C-4B04-B45A-6D439CBA08A8}" sibTransId="{6A1C9BB9-7DFE-4BF8-9453-59C569381E82}"/>
    <dgm:cxn modelId="{BD2CF255-C3E4-4FB6-8311-344D7D69D77D}" type="presOf" srcId="{4E0A5272-FE2B-4A9D-B84B-C2C5C265850A}" destId="{63D4212C-663A-4244-9440-CBF41E6ADFAF}" srcOrd="0" destOrd="0" presId="urn:microsoft.com/office/officeart/2008/layout/LinedList"/>
    <dgm:cxn modelId="{48CF29AC-44FA-4671-98AE-B625E0F075F4}" type="presOf" srcId="{0A0B49F3-05B3-42AA-A1C5-BF77FB9AFBE6}" destId="{E680E8FA-90E2-4CE3-AF6C-55772CAF833A}" srcOrd="0" destOrd="0" presId="urn:microsoft.com/office/officeart/2008/layout/LinedList"/>
    <dgm:cxn modelId="{211A77AC-996C-4CC1-9375-145D315D2377}" srcId="{86F13C3D-25DA-4519-BBBA-013BD3D474F5}" destId="{4E0A5272-FE2B-4A9D-B84B-C2C5C265850A}" srcOrd="0" destOrd="0" parTransId="{5ABC3121-F455-462E-A2D9-5D62E4BE58C1}" sibTransId="{0A2CEF2F-181F-4144-BD93-CC510353DC87}"/>
    <dgm:cxn modelId="{F03F69AF-7365-42DB-A96F-898E0040A950}" srcId="{86F13C3D-25DA-4519-BBBA-013BD3D474F5}" destId="{2FED45E1-79AA-4E32-B35F-07089DED79AC}" srcOrd="1" destOrd="0" parTransId="{BA826E3C-E51D-4AF7-9040-3D28537A365B}" sibTransId="{7DCF5ED0-61A3-415A-9310-640B8E9CB9C2}"/>
    <dgm:cxn modelId="{1AA10C3E-27CB-48E9-9E19-53F82E02A52C}" type="presParOf" srcId="{07CC5D30-FEA7-4DEB-8740-8EF2A6A493B2}" destId="{E08FDB03-B726-445F-8822-B5B480EB09B6}" srcOrd="0" destOrd="0" presId="urn:microsoft.com/office/officeart/2008/layout/LinedList"/>
    <dgm:cxn modelId="{627EBEED-293B-49EE-9A6B-8C036F76248B}" type="presParOf" srcId="{07CC5D30-FEA7-4DEB-8740-8EF2A6A493B2}" destId="{916D9ECE-5906-4604-BB5D-5ADB3A0E3AD6}" srcOrd="1" destOrd="0" presId="urn:microsoft.com/office/officeart/2008/layout/LinedList"/>
    <dgm:cxn modelId="{7B1BD729-A475-4264-B491-CAEE829C38EC}" type="presParOf" srcId="{916D9ECE-5906-4604-BB5D-5ADB3A0E3AD6}" destId="{63D4212C-663A-4244-9440-CBF41E6ADFAF}" srcOrd="0" destOrd="0" presId="urn:microsoft.com/office/officeart/2008/layout/LinedList"/>
    <dgm:cxn modelId="{C3D1FB3F-6FE6-4495-BED2-3F78C82A576F}" type="presParOf" srcId="{916D9ECE-5906-4604-BB5D-5ADB3A0E3AD6}" destId="{830F6B9A-C606-4446-9438-8ED98BEF17D6}" srcOrd="1" destOrd="0" presId="urn:microsoft.com/office/officeart/2008/layout/LinedList"/>
    <dgm:cxn modelId="{954FC74B-40D4-4A2D-9408-B11A521BAE49}" type="presParOf" srcId="{07CC5D30-FEA7-4DEB-8740-8EF2A6A493B2}" destId="{7C313CEF-B532-446D-81B1-98E6573050F9}" srcOrd="2" destOrd="0" presId="urn:microsoft.com/office/officeart/2008/layout/LinedList"/>
    <dgm:cxn modelId="{26969CCE-7744-4DAB-9453-AC8E0386DB93}" type="presParOf" srcId="{07CC5D30-FEA7-4DEB-8740-8EF2A6A493B2}" destId="{6FA9A407-9B20-4312-ABED-D023795C0FA3}" srcOrd="3" destOrd="0" presId="urn:microsoft.com/office/officeart/2008/layout/LinedList"/>
    <dgm:cxn modelId="{BC4FE542-2F0F-4CB8-BE74-CCE5671A4154}" type="presParOf" srcId="{6FA9A407-9B20-4312-ABED-D023795C0FA3}" destId="{F3FE1D97-666D-4BC6-95C3-4DBEB8CFD8D7}" srcOrd="0" destOrd="0" presId="urn:microsoft.com/office/officeart/2008/layout/LinedList"/>
    <dgm:cxn modelId="{183C48BD-FEAE-4FE0-AEBA-64E790FC597E}" type="presParOf" srcId="{6FA9A407-9B20-4312-ABED-D023795C0FA3}" destId="{DDCD7E74-AE32-4BE0-8E41-AD88BB221E89}" srcOrd="1" destOrd="0" presId="urn:microsoft.com/office/officeart/2008/layout/LinedList"/>
    <dgm:cxn modelId="{5E726F02-D08C-4CE7-AE14-6EA2CE62395F}" type="presParOf" srcId="{07CC5D30-FEA7-4DEB-8740-8EF2A6A493B2}" destId="{D4D762B6-BCDB-417E-96EE-F52E125B56D7}" srcOrd="4" destOrd="0" presId="urn:microsoft.com/office/officeart/2008/layout/LinedList"/>
    <dgm:cxn modelId="{B1446B88-FFC1-4EBD-B479-D341DB93071E}" type="presParOf" srcId="{07CC5D30-FEA7-4DEB-8740-8EF2A6A493B2}" destId="{040554BA-A312-4E00-978F-2A48464AC1C1}" srcOrd="5" destOrd="0" presId="urn:microsoft.com/office/officeart/2008/layout/LinedList"/>
    <dgm:cxn modelId="{D8917F1F-F222-42E9-89F0-E711A6E15F0C}" type="presParOf" srcId="{040554BA-A312-4E00-978F-2A48464AC1C1}" destId="{E680E8FA-90E2-4CE3-AF6C-55772CAF833A}" srcOrd="0" destOrd="0" presId="urn:microsoft.com/office/officeart/2008/layout/LinedList"/>
    <dgm:cxn modelId="{0584AE4E-9445-4635-830D-0A9C5F4C005E}" type="presParOf" srcId="{040554BA-A312-4E00-978F-2A48464AC1C1}" destId="{345640A8-8AE7-4322-ABFB-0407E635CEB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49627-B7AE-4A2C-88A3-4FA356EFEB42}">
      <dsp:nvSpPr>
        <dsp:cNvPr id="0" name=""/>
        <dsp:cNvSpPr/>
      </dsp:nvSpPr>
      <dsp:spPr>
        <a:xfrm>
          <a:off x="0" y="34748"/>
          <a:ext cx="10515600" cy="1511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hr-HR" sz="3800" kern="1200" dirty="0" err="1"/>
            <a:t>Internationally</a:t>
          </a:r>
          <a:r>
            <a:rPr lang="hr-HR" sz="3800" kern="1200" dirty="0"/>
            <a:t>: </a:t>
          </a:r>
          <a:r>
            <a:rPr lang="hr-HR" sz="3800" kern="1200" dirty="0" err="1"/>
            <a:t>searching</a:t>
          </a:r>
          <a:r>
            <a:rPr lang="hr-HR" sz="3800" kern="1200" dirty="0"/>
            <a:t> for a </a:t>
          </a:r>
          <a:r>
            <a:rPr lang="hr-HR" sz="3800" kern="1200" dirty="0" err="1"/>
            <a:t>sustainable</a:t>
          </a:r>
          <a:r>
            <a:rPr lang="hr-HR" sz="3800" kern="1200" dirty="0"/>
            <a:t> </a:t>
          </a:r>
          <a:r>
            <a:rPr lang="hr-HR" sz="3800" kern="1200" dirty="0" err="1"/>
            <a:t>business</a:t>
          </a:r>
          <a:r>
            <a:rPr lang="hr-HR" sz="3800" kern="1200" dirty="0"/>
            <a:t> model(s) for OA </a:t>
          </a:r>
          <a:r>
            <a:rPr lang="hr-HR" sz="3800" kern="1200" dirty="0" err="1"/>
            <a:t>books</a:t>
          </a:r>
          <a:endParaRPr lang="en-US" sz="3800" kern="1200" dirty="0"/>
        </a:p>
      </dsp:txBody>
      <dsp:txXfrm>
        <a:off x="73792" y="108540"/>
        <a:ext cx="10368016" cy="1364056"/>
      </dsp:txXfrm>
    </dsp:sp>
    <dsp:sp modelId="{2B3A2149-099B-45B5-AC94-03F2F3C725A2}">
      <dsp:nvSpPr>
        <dsp:cNvPr id="0" name=""/>
        <dsp:cNvSpPr/>
      </dsp:nvSpPr>
      <dsp:spPr>
        <a:xfrm>
          <a:off x="0" y="1546389"/>
          <a:ext cx="10515600"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hr-HR" sz="3000" kern="1200"/>
            <a:t>OPERAS SIG on OA business models</a:t>
          </a:r>
          <a:endParaRPr lang="en-US" sz="3000" kern="1200"/>
        </a:p>
      </dsp:txBody>
      <dsp:txXfrm>
        <a:off x="0" y="1546389"/>
        <a:ext cx="10515600" cy="629280"/>
      </dsp:txXfrm>
    </dsp:sp>
    <dsp:sp modelId="{4653EEBD-0B9C-4D2C-A5DF-A550F234CE23}">
      <dsp:nvSpPr>
        <dsp:cNvPr id="0" name=""/>
        <dsp:cNvSpPr/>
      </dsp:nvSpPr>
      <dsp:spPr>
        <a:xfrm>
          <a:off x="0" y="2175669"/>
          <a:ext cx="10515600" cy="1511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hr-HR" sz="3800" kern="1200" dirty="0" err="1"/>
            <a:t>Nationally</a:t>
          </a:r>
          <a:r>
            <a:rPr lang="hr-HR" sz="3800" kern="1200" dirty="0"/>
            <a:t>: </a:t>
          </a:r>
          <a:r>
            <a:rPr lang="hr-HR" sz="3800" kern="1200" dirty="0" err="1"/>
            <a:t>defining</a:t>
          </a:r>
          <a:r>
            <a:rPr lang="hr-HR" sz="3800" kern="1200" dirty="0"/>
            <a:t> a future Croatian </a:t>
          </a:r>
          <a:r>
            <a:rPr lang="hr-HR" sz="3800" kern="1200" dirty="0" err="1"/>
            <a:t>national</a:t>
          </a:r>
          <a:r>
            <a:rPr lang="hr-HR" sz="3800" kern="1200" dirty="0"/>
            <a:t> OS plan </a:t>
          </a:r>
          <a:r>
            <a:rPr lang="hr-HR" sz="3800" kern="1200" dirty="0" err="1"/>
            <a:t>that</a:t>
          </a:r>
          <a:r>
            <a:rPr lang="hr-HR" sz="3800" kern="1200" dirty="0"/>
            <a:t> </a:t>
          </a:r>
          <a:r>
            <a:rPr lang="hr-HR" sz="3800" kern="1200" dirty="0" err="1"/>
            <a:t>would</a:t>
          </a:r>
          <a:r>
            <a:rPr lang="hr-HR" sz="3800" kern="1200" dirty="0"/>
            <a:t> </a:t>
          </a:r>
          <a:r>
            <a:rPr lang="hr-HR" sz="3800" kern="1200" dirty="0" err="1"/>
            <a:t>also</a:t>
          </a:r>
          <a:r>
            <a:rPr lang="hr-HR" sz="3800" kern="1200" dirty="0"/>
            <a:t> </a:t>
          </a:r>
          <a:r>
            <a:rPr lang="hr-HR" sz="3800" kern="1200" dirty="0" err="1"/>
            <a:t>address</a:t>
          </a:r>
          <a:r>
            <a:rPr lang="hr-HR" sz="3800" kern="1200" dirty="0"/>
            <a:t> </a:t>
          </a:r>
          <a:r>
            <a:rPr lang="hr-HR" sz="3800" kern="1200" dirty="0" err="1"/>
            <a:t>books</a:t>
          </a:r>
          <a:endParaRPr lang="en-US" sz="3800" kern="1200" dirty="0"/>
        </a:p>
      </dsp:txBody>
      <dsp:txXfrm>
        <a:off x="73792" y="2249461"/>
        <a:ext cx="10368016" cy="1364056"/>
      </dsp:txXfrm>
    </dsp:sp>
    <dsp:sp modelId="{1B2E0896-7C10-48CA-A518-FF6B2EB58508}">
      <dsp:nvSpPr>
        <dsp:cNvPr id="0" name=""/>
        <dsp:cNvSpPr/>
      </dsp:nvSpPr>
      <dsp:spPr>
        <a:xfrm>
          <a:off x="0" y="3687309"/>
          <a:ext cx="10515600"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hr-HR" sz="3000" kern="1200"/>
            <a:t>HR-OOZ working group on OS plan &amp; policy</a:t>
          </a:r>
          <a:endParaRPr lang="en-US" sz="3000" kern="1200"/>
        </a:p>
      </dsp:txBody>
      <dsp:txXfrm>
        <a:off x="0" y="3687309"/>
        <a:ext cx="10515600" cy="629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8ADFA-890A-491F-8085-5A3F4C19C3DA}">
      <dsp:nvSpPr>
        <dsp:cNvPr id="0" name=""/>
        <dsp:cNvSpPr/>
      </dsp:nvSpPr>
      <dsp:spPr>
        <a:xfrm>
          <a:off x="0" y="709774"/>
          <a:ext cx="6471009"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In 2018-2021 period varies from 1 to 1,5 mil EUR</a:t>
          </a:r>
        </a:p>
      </dsp:txBody>
      <dsp:txXfrm>
        <a:off x="26930" y="736704"/>
        <a:ext cx="6417149" cy="497795"/>
      </dsp:txXfrm>
    </dsp:sp>
    <dsp:sp modelId="{DC3573DC-60A0-416B-9B21-5853F4F3AA7E}">
      <dsp:nvSpPr>
        <dsp:cNvPr id="0" name=""/>
        <dsp:cNvSpPr/>
      </dsp:nvSpPr>
      <dsp:spPr>
        <a:xfrm>
          <a:off x="0" y="1327669"/>
          <a:ext cx="6471009"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Between 550 and 610 titles per year</a:t>
          </a:r>
        </a:p>
      </dsp:txBody>
      <dsp:txXfrm>
        <a:off x="26930" y="1354599"/>
        <a:ext cx="6417149" cy="497795"/>
      </dsp:txXfrm>
    </dsp:sp>
    <dsp:sp modelId="{105A404C-3C4F-4F9E-8F44-F6B715D818A5}">
      <dsp:nvSpPr>
        <dsp:cNvPr id="0" name=""/>
        <dsp:cNvSpPr/>
      </dsp:nvSpPr>
      <dsp:spPr>
        <a:xfrm>
          <a:off x="0" y="1945564"/>
          <a:ext cx="6471009"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200+ publishers</a:t>
          </a:r>
        </a:p>
      </dsp:txBody>
      <dsp:txXfrm>
        <a:off x="26930" y="1972494"/>
        <a:ext cx="6417149" cy="497795"/>
      </dsp:txXfrm>
    </dsp:sp>
    <dsp:sp modelId="{85E5BFF0-0EDA-4AC5-8D8A-2E8FB796EFCC}">
      <dsp:nvSpPr>
        <dsp:cNvPr id="0" name=""/>
        <dsp:cNvSpPr/>
      </dsp:nvSpPr>
      <dsp:spPr>
        <a:xfrm>
          <a:off x="0" y="2563459"/>
          <a:ext cx="6471009"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Top 3 publisher (by titles count &amp; by total amount):</a:t>
          </a:r>
        </a:p>
      </dsp:txBody>
      <dsp:txXfrm>
        <a:off x="26930" y="2590389"/>
        <a:ext cx="6417149" cy="497795"/>
      </dsp:txXfrm>
    </dsp:sp>
    <dsp:sp modelId="{B7793861-D67B-4EE6-900C-2BBE8FC5D86A}">
      <dsp:nvSpPr>
        <dsp:cNvPr id="0" name=""/>
        <dsp:cNvSpPr/>
      </dsp:nvSpPr>
      <dsp:spPr>
        <a:xfrm>
          <a:off x="0" y="3115115"/>
          <a:ext cx="6471009" cy="92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455"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err="1"/>
            <a:t>Filozofski</a:t>
          </a:r>
          <a:r>
            <a:rPr lang="en-US" sz="1800" kern="1200" dirty="0"/>
            <a:t> </a:t>
          </a:r>
          <a:r>
            <a:rPr lang="en-US" sz="1800" kern="1200" dirty="0" err="1"/>
            <a:t>fakultet</a:t>
          </a:r>
          <a:r>
            <a:rPr lang="en-US" sz="1800" kern="1200" dirty="0"/>
            <a:t> u Zagreb (118 titles)</a:t>
          </a:r>
        </a:p>
        <a:p>
          <a:pPr marL="171450" lvl="1" indent="-171450" algn="l" defTabSz="800100">
            <a:lnSpc>
              <a:spcPct val="90000"/>
            </a:lnSpc>
            <a:spcBef>
              <a:spcPct val="0"/>
            </a:spcBef>
            <a:spcAft>
              <a:spcPct val="20000"/>
            </a:spcAft>
            <a:buChar char="•"/>
          </a:pPr>
          <a:r>
            <a:rPr lang="en-US" sz="1800" kern="1200" dirty="0" err="1"/>
            <a:t>Medicinska</a:t>
          </a:r>
          <a:r>
            <a:rPr lang="en-US" sz="1800" kern="1200" dirty="0"/>
            <a:t> </a:t>
          </a:r>
          <a:r>
            <a:rPr lang="en-US" sz="1800" kern="1200" dirty="0" err="1"/>
            <a:t>naklada</a:t>
          </a:r>
          <a:r>
            <a:rPr lang="en-US" sz="1800" kern="1200" dirty="0"/>
            <a:t> d.o.o. (103 titles)</a:t>
          </a:r>
        </a:p>
        <a:p>
          <a:pPr marL="171450" lvl="1" indent="-171450" algn="l" defTabSz="800100">
            <a:lnSpc>
              <a:spcPct val="90000"/>
            </a:lnSpc>
            <a:spcBef>
              <a:spcPct val="0"/>
            </a:spcBef>
            <a:spcAft>
              <a:spcPct val="20000"/>
            </a:spcAft>
            <a:buChar char="•"/>
          </a:pPr>
          <a:r>
            <a:rPr lang="en-US" sz="1800" kern="1200" dirty="0"/>
            <a:t>Hrvatska </a:t>
          </a:r>
          <a:r>
            <a:rPr lang="en-US" sz="1800" kern="1200" dirty="0" err="1"/>
            <a:t>sveučilišna</a:t>
          </a:r>
          <a:r>
            <a:rPr lang="en-US" sz="1800" kern="1200" dirty="0"/>
            <a:t> </a:t>
          </a:r>
          <a:r>
            <a:rPr lang="en-US" sz="1800" kern="1200" dirty="0" err="1"/>
            <a:t>naklada</a:t>
          </a:r>
          <a:r>
            <a:rPr lang="en-US" sz="1800" kern="1200" dirty="0"/>
            <a:t> d.o.o. (100 </a:t>
          </a:r>
          <a:r>
            <a:rPr lang="hr-HR" sz="1800" kern="1200" dirty="0" err="1"/>
            <a:t>titles</a:t>
          </a:r>
          <a:r>
            <a:rPr lang="en-US" sz="1800" kern="1200" dirty="0"/>
            <a:t>)</a:t>
          </a:r>
        </a:p>
      </dsp:txBody>
      <dsp:txXfrm>
        <a:off x="0" y="3115115"/>
        <a:ext cx="6471009" cy="9283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004F0-AA50-47B6-AA9E-C6C4CC9EC47D}">
      <dsp:nvSpPr>
        <dsp:cNvPr id="0" name=""/>
        <dsp:cNvSpPr/>
      </dsp:nvSpPr>
      <dsp:spPr>
        <a:xfrm>
          <a:off x="0" y="52478"/>
          <a:ext cx="10515600" cy="743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hr-HR" sz="3100" kern="1200" dirty="0" err="1"/>
            <a:t>Only</a:t>
          </a:r>
          <a:r>
            <a:rPr lang="hr-HR" sz="3100" kern="1200" dirty="0"/>
            <a:t> </a:t>
          </a:r>
          <a:r>
            <a:rPr lang="hr-HR" sz="3100" kern="1200" dirty="0" err="1"/>
            <a:t>two</a:t>
          </a:r>
          <a:r>
            <a:rPr lang="hr-HR" sz="3100" kern="1200" dirty="0"/>
            <a:t> OA </a:t>
          </a:r>
          <a:r>
            <a:rPr lang="hr-HR" sz="3100" kern="1200" dirty="0" err="1"/>
            <a:t>titles</a:t>
          </a:r>
          <a:r>
            <a:rPr lang="hr-HR" sz="3100" kern="1200" dirty="0"/>
            <a:t> </a:t>
          </a:r>
          <a:r>
            <a:rPr lang="hr-HR" sz="3100" kern="1200" dirty="0" err="1"/>
            <a:t>in</a:t>
          </a:r>
          <a:r>
            <a:rPr lang="hr-HR" sz="3100" kern="1200" dirty="0"/>
            <a:t> </a:t>
          </a:r>
          <a:r>
            <a:rPr lang="hr-HR" sz="3100" kern="1200" dirty="0" err="1"/>
            <a:t>the</a:t>
          </a:r>
          <a:r>
            <a:rPr lang="hr-HR" sz="3100" kern="1200" dirty="0"/>
            <a:t> </a:t>
          </a:r>
          <a:r>
            <a:rPr lang="hr-HR" sz="3100" kern="1200" dirty="0" err="1"/>
            <a:t>sample</a:t>
          </a:r>
          <a:r>
            <a:rPr lang="hr-HR" sz="3100" kern="1200" dirty="0"/>
            <a:t>!</a:t>
          </a:r>
          <a:endParaRPr lang="en-US" sz="3100" kern="1200" dirty="0"/>
        </a:p>
      </dsp:txBody>
      <dsp:txXfrm>
        <a:off x="36296" y="88774"/>
        <a:ext cx="10443008" cy="670943"/>
      </dsp:txXfrm>
    </dsp:sp>
    <dsp:sp modelId="{FD6EF706-6121-4EC3-A534-CA7580D06994}">
      <dsp:nvSpPr>
        <dsp:cNvPr id="0" name=""/>
        <dsp:cNvSpPr/>
      </dsp:nvSpPr>
      <dsp:spPr>
        <a:xfrm>
          <a:off x="0" y="796013"/>
          <a:ext cx="10515600" cy="1572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hr-HR" sz="2400" kern="1200"/>
            <a:t>One from small niche publisher: pdf on publisher’s website, without metadata</a:t>
          </a:r>
          <a:endParaRPr lang="en-US" sz="2400" kern="1200"/>
        </a:p>
        <a:p>
          <a:pPr marL="228600" lvl="1" indent="-228600" algn="l" defTabSz="1066800">
            <a:lnSpc>
              <a:spcPct val="90000"/>
            </a:lnSpc>
            <a:spcBef>
              <a:spcPct val="0"/>
            </a:spcBef>
            <a:spcAft>
              <a:spcPct val="20000"/>
            </a:spcAft>
            <a:buChar char="•"/>
          </a:pPr>
          <a:r>
            <a:rPr lang="hr-HR" sz="2400" kern="1200" dirty="0"/>
            <a:t>One </a:t>
          </a:r>
          <a:r>
            <a:rPr lang="hr-HR" sz="2400" kern="1200" dirty="0" err="1"/>
            <a:t>from</a:t>
          </a:r>
          <a:r>
            <a:rPr lang="hr-HR" sz="2400" kern="1200" dirty="0"/>
            <a:t> </a:t>
          </a:r>
          <a:r>
            <a:rPr lang="hr-HR" sz="2400" kern="1200" dirty="0" err="1"/>
            <a:t>larger</a:t>
          </a:r>
          <a:r>
            <a:rPr lang="hr-HR" sz="2400" kern="1200" dirty="0"/>
            <a:t> </a:t>
          </a:r>
          <a:r>
            <a:rPr lang="hr-HR" sz="2400" kern="1200" dirty="0" err="1"/>
            <a:t>publisher</a:t>
          </a:r>
          <a:r>
            <a:rPr lang="hr-HR" sz="2400" kern="1200" dirty="0"/>
            <a:t> </a:t>
          </a:r>
          <a:r>
            <a:rPr lang="hr-HR" sz="2400" kern="1200" dirty="0" err="1"/>
            <a:t>specialized</a:t>
          </a:r>
          <a:r>
            <a:rPr lang="hr-HR" sz="2400" kern="1200" dirty="0"/>
            <a:t> for </a:t>
          </a:r>
          <a:r>
            <a:rPr lang="hr-HR" sz="2400" kern="1200" dirty="0" err="1"/>
            <a:t>textbooks</a:t>
          </a:r>
          <a:r>
            <a:rPr lang="hr-HR" sz="2400" kern="1200" dirty="0"/>
            <a:t>: </a:t>
          </a:r>
          <a:r>
            <a:rPr lang="hr-HR" sz="2400" kern="1200" dirty="0" err="1"/>
            <a:t>self-archived</a:t>
          </a:r>
          <a:r>
            <a:rPr lang="hr-HR" sz="2400" kern="1200" dirty="0"/>
            <a:t> </a:t>
          </a:r>
          <a:r>
            <a:rPr lang="hr-HR" sz="2400" kern="1200" dirty="0" err="1"/>
            <a:t>copy</a:t>
          </a:r>
          <a:r>
            <a:rPr lang="hr-HR" sz="2400" kern="1200" dirty="0"/>
            <a:t> </a:t>
          </a:r>
          <a:r>
            <a:rPr lang="hr-HR" sz="2400" kern="1200" dirty="0" err="1"/>
            <a:t>in</a:t>
          </a:r>
          <a:r>
            <a:rPr lang="hr-HR" sz="2400" kern="1200" dirty="0"/>
            <a:t> </a:t>
          </a:r>
          <a:r>
            <a:rPr lang="hr-HR" sz="2400" kern="1200" dirty="0" err="1"/>
            <a:t>an</a:t>
          </a:r>
          <a:r>
            <a:rPr lang="hr-HR" sz="2400" kern="1200" dirty="0"/>
            <a:t> </a:t>
          </a:r>
          <a:r>
            <a:rPr lang="hr-HR" sz="2400" kern="1200" dirty="0" err="1"/>
            <a:t>institutional</a:t>
          </a:r>
          <a:r>
            <a:rPr lang="hr-HR" sz="2400" kern="1200" dirty="0"/>
            <a:t> </a:t>
          </a:r>
          <a:r>
            <a:rPr lang="hr-HR" sz="2400" kern="1200" dirty="0" err="1"/>
            <a:t>repository</a:t>
          </a:r>
          <a:endParaRPr lang="en-US" sz="2400" kern="1200" dirty="0"/>
        </a:p>
        <a:p>
          <a:pPr marL="228600" lvl="1" indent="-228600" algn="l" defTabSz="1066800">
            <a:lnSpc>
              <a:spcPct val="90000"/>
            </a:lnSpc>
            <a:spcBef>
              <a:spcPct val="0"/>
            </a:spcBef>
            <a:spcAft>
              <a:spcPct val="20000"/>
            </a:spcAft>
            <a:buChar char="•"/>
          </a:pPr>
          <a:r>
            <a:rPr lang="hr-HR" sz="2400" kern="1200"/>
            <a:t>Both initiated by the authors/editor</a:t>
          </a:r>
          <a:endParaRPr lang="en-US" sz="2400" kern="1200"/>
        </a:p>
      </dsp:txBody>
      <dsp:txXfrm>
        <a:off x="0" y="796013"/>
        <a:ext cx="10515600" cy="1572165"/>
      </dsp:txXfrm>
    </dsp:sp>
    <dsp:sp modelId="{F77C912D-A9A3-4879-8228-441A86201139}">
      <dsp:nvSpPr>
        <dsp:cNvPr id="0" name=""/>
        <dsp:cNvSpPr/>
      </dsp:nvSpPr>
      <dsp:spPr>
        <a:xfrm>
          <a:off x="0" y="2368178"/>
          <a:ext cx="10515600" cy="743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hr-HR" sz="3100" kern="1200"/>
            <a:t>Only two publishers offer paywalled e-books!</a:t>
          </a:r>
          <a:endParaRPr lang="en-US" sz="3100" kern="1200"/>
        </a:p>
      </dsp:txBody>
      <dsp:txXfrm>
        <a:off x="36296" y="2404474"/>
        <a:ext cx="10443008" cy="670943"/>
      </dsp:txXfrm>
    </dsp:sp>
    <dsp:sp modelId="{7F136E5B-E7E1-4FEB-B716-F91CF8E71BBA}">
      <dsp:nvSpPr>
        <dsp:cNvPr id="0" name=""/>
        <dsp:cNvSpPr/>
      </dsp:nvSpPr>
      <dsp:spPr>
        <a:xfrm>
          <a:off x="0" y="3111714"/>
          <a:ext cx="10515600" cy="1187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hr-HR" sz="2400" kern="1200"/>
            <a:t>One only for individual purchases (prevalently popular titles)</a:t>
          </a:r>
          <a:endParaRPr lang="en-US" sz="2400" kern="1200"/>
        </a:p>
        <a:p>
          <a:pPr marL="228600" lvl="1" indent="-228600" algn="l" defTabSz="1066800">
            <a:lnSpc>
              <a:spcPct val="90000"/>
            </a:lnSpc>
            <a:spcBef>
              <a:spcPct val="0"/>
            </a:spcBef>
            <a:spcAft>
              <a:spcPct val="20000"/>
            </a:spcAft>
            <a:buChar char="•"/>
          </a:pPr>
          <a:r>
            <a:rPr lang="hr-HR" sz="2400" kern="1200"/>
            <a:t>One offer institutional subscriptions but without the usual access control mechanisms (business and economics titles)</a:t>
          </a:r>
          <a:endParaRPr lang="en-US" sz="2400" kern="1200"/>
        </a:p>
      </dsp:txBody>
      <dsp:txXfrm>
        <a:off x="0" y="3111714"/>
        <a:ext cx="10515600" cy="11871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DCA911-67FC-4BA9-A563-BDED9C9D4623}">
      <dsp:nvSpPr>
        <dsp:cNvPr id="0" name=""/>
        <dsp:cNvSpPr/>
      </dsp:nvSpPr>
      <dsp:spPr>
        <a:xfrm>
          <a:off x="0" y="31512"/>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hr-HR" sz="2700" kern="1200"/>
            <a:t>Top 5:</a:t>
          </a:r>
          <a:endParaRPr lang="en-US" sz="2700" kern="1200"/>
        </a:p>
      </dsp:txBody>
      <dsp:txXfrm>
        <a:off x="31613" y="63125"/>
        <a:ext cx="10452374" cy="584369"/>
      </dsp:txXfrm>
    </dsp:sp>
    <dsp:sp modelId="{1EF0CA9E-5C5B-4C08-8AC2-5237A5594145}">
      <dsp:nvSpPr>
        <dsp:cNvPr id="0" name=""/>
        <dsp:cNvSpPr/>
      </dsp:nvSpPr>
      <dsp:spPr>
        <a:xfrm>
          <a:off x="0" y="679107"/>
          <a:ext cx="10515600" cy="1844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hr-HR" sz="2100" kern="1200"/>
            <a:t>Filozofski fakultet Sveučilišta u Zagrebu (35): </a:t>
          </a:r>
          <a:r>
            <a:rPr lang="hr-HR" sz="2100" i="1" kern="1200"/>
            <a:t>FF Open Press, Stilistika</a:t>
          </a:r>
          <a:endParaRPr lang="en-US" sz="2100" kern="1200"/>
        </a:p>
        <a:p>
          <a:pPr marL="228600" lvl="1" indent="-228600" algn="l" defTabSz="933450">
            <a:lnSpc>
              <a:spcPct val="90000"/>
            </a:lnSpc>
            <a:spcBef>
              <a:spcPct val="0"/>
            </a:spcBef>
            <a:spcAft>
              <a:spcPct val="20000"/>
            </a:spcAft>
            <a:buChar char="•"/>
          </a:pPr>
          <a:r>
            <a:rPr lang="hr-HR" sz="2100" kern="1200"/>
            <a:t>Sveučilište u Zadru (21): </a:t>
          </a:r>
          <a:r>
            <a:rPr lang="hr-HR" sz="2100" i="1" kern="1200"/>
            <a:t>Morepress</a:t>
          </a:r>
          <a:endParaRPr lang="en-US" sz="2100" kern="1200"/>
        </a:p>
        <a:p>
          <a:pPr marL="228600" lvl="1" indent="-228600" algn="l" defTabSz="933450">
            <a:lnSpc>
              <a:spcPct val="90000"/>
            </a:lnSpc>
            <a:spcBef>
              <a:spcPct val="0"/>
            </a:spcBef>
            <a:spcAft>
              <a:spcPct val="20000"/>
            </a:spcAft>
            <a:buChar char="•"/>
          </a:pPr>
          <a:r>
            <a:rPr lang="hr-HR" sz="2100" kern="1200"/>
            <a:t>Filozofski fakultet Sveučilišta u Rijeci (14): </a:t>
          </a:r>
          <a:r>
            <a:rPr lang="hr-HR" sz="2100" i="1" kern="1200"/>
            <a:t>Izdavaštvo FFRI</a:t>
          </a:r>
          <a:endParaRPr lang="en-US" sz="2100" kern="1200"/>
        </a:p>
        <a:p>
          <a:pPr marL="228600" lvl="1" indent="-228600" algn="l" defTabSz="933450">
            <a:lnSpc>
              <a:spcPct val="90000"/>
            </a:lnSpc>
            <a:spcBef>
              <a:spcPct val="0"/>
            </a:spcBef>
            <a:spcAft>
              <a:spcPct val="20000"/>
            </a:spcAft>
            <a:buChar char="•"/>
          </a:pPr>
          <a:r>
            <a:rPr lang="hr-HR" sz="2100" kern="1200"/>
            <a:t>Sveučilište Jurja Dobrile u Puli (13): </a:t>
          </a:r>
          <a:r>
            <a:rPr lang="hr-HR" sz="2100" i="1" kern="1200"/>
            <a:t>institutional repository</a:t>
          </a:r>
          <a:endParaRPr lang="en-US" sz="2100" kern="1200"/>
        </a:p>
        <a:p>
          <a:pPr marL="228600" lvl="1" indent="-228600" algn="l" defTabSz="933450">
            <a:lnSpc>
              <a:spcPct val="90000"/>
            </a:lnSpc>
            <a:spcBef>
              <a:spcPct val="0"/>
            </a:spcBef>
            <a:spcAft>
              <a:spcPct val="20000"/>
            </a:spcAft>
            <a:buChar char="•"/>
          </a:pPr>
          <a:r>
            <a:rPr lang="hr-HR" sz="2100" i="1" kern="1200"/>
            <a:t>vlastita naklada </a:t>
          </a:r>
          <a:r>
            <a:rPr lang="hr-HR" sz="2100" kern="1200"/>
            <a:t>(12) + some GOV offices and NGOs</a:t>
          </a:r>
          <a:endParaRPr lang="en-US" sz="2100" kern="1200"/>
        </a:p>
      </dsp:txBody>
      <dsp:txXfrm>
        <a:off x="0" y="679107"/>
        <a:ext cx="10515600" cy="1844369"/>
      </dsp:txXfrm>
    </dsp:sp>
    <dsp:sp modelId="{69B8228B-50B4-4DC9-8D93-17E48E7C9E4A}">
      <dsp:nvSpPr>
        <dsp:cNvPr id="0" name=""/>
        <dsp:cNvSpPr/>
      </dsp:nvSpPr>
      <dsp:spPr>
        <a:xfrm>
          <a:off x="0" y="2523477"/>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hr-HR" sz="2700" kern="1200"/>
            <a:t>Platforms: </a:t>
          </a:r>
          <a:endParaRPr lang="en-US" sz="2700" kern="1200"/>
        </a:p>
      </dsp:txBody>
      <dsp:txXfrm>
        <a:off x="31613" y="2555090"/>
        <a:ext cx="10452374" cy="584369"/>
      </dsp:txXfrm>
    </dsp:sp>
    <dsp:sp modelId="{65DDBED0-9FBD-41A0-AA5F-CB90EE039024}">
      <dsp:nvSpPr>
        <dsp:cNvPr id="0" name=""/>
        <dsp:cNvSpPr/>
      </dsp:nvSpPr>
      <dsp:spPr>
        <a:xfrm>
          <a:off x="0" y="3171072"/>
          <a:ext cx="10515600"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hr-HR" sz="2100" kern="1200"/>
            <a:t>besides OMP and Dabar repositories, most use institutional websites or services like Academia or RG</a:t>
          </a:r>
          <a:endParaRPr lang="en-US" sz="2100" kern="1200"/>
        </a:p>
      </dsp:txBody>
      <dsp:txXfrm>
        <a:off x="0" y="3171072"/>
        <a:ext cx="10515600" cy="656707"/>
      </dsp:txXfrm>
    </dsp:sp>
    <dsp:sp modelId="{D5975A82-6F5A-436A-B591-1BC70A199C43}">
      <dsp:nvSpPr>
        <dsp:cNvPr id="0" name=""/>
        <dsp:cNvSpPr/>
      </dsp:nvSpPr>
      <dsp:spPr>
        <a:xfrm>
          <a:off x="0" y="3827779"/>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hr-HR" sz="2700" kern="1200"/>
            <a:t>Only 32 titles have DOIs registered by Croatian publishers</a:t>
          </a:r>
          <a:endParaRPr lang="en-US" sz="2700" kern="1200"/>
        </a:p>
      </dsp:txBody>
      <dsp:txXfrm>
        <a:off x="31613" y="3859392"/>
        <a:ext cx="10452374" cy="584369"/>
      </dsp:txXfrm>
    </dsp:sp>
    <dsp:sp modelId="{C1DFE2C9-1A62-4416-B5C0-3115E3CF465B}">
      <dsp:nvSpPr>
        <dsp:cNvPr id="0" name=""/>
        <dsp:cNvSpPr/>
      </dsp:nvSpPr>
      <dsp:spPr>
        <a:xfrm>
          <a:off x="0" y="4475374"/>
          <a:ext cx="10515600"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hr-HR" sz="2100" kern="1200"/>
            <a:t>From 3 institutional publishers (2 : 5 : 25)</a:t>
          </a:r>
          <a:endParaRPr lang="en-US" sz="2100" kern="1200"/>
        </a:p>
      </dsp:txBody>
      <dsp:txXfrm>
        <a:off x="0" y="4475374"/>
        <a:ext cx="10515600" cy="447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FDB03-B726-445F-8822-B5B480EB09B6}">
      <dsp:nvSpPr>
        <dsp:cNvPr id="0" name=""/>
        <dsp:cNvSpPr/>
      </dsp:nvSpPr>
      <dsp:spPr>
        <a:xfrm>
          <a:off x="0" y="212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D4212C-663A-4244-9440-CBF41E6ADFAF}">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hr-HR" sz="4000" kern="1200" dirty="0" err="1">
              <a:latin typeface="+mj-lt"/>
            </a:rPr>
            <a:t>Importance</a:t>
          </a:r>
          <a:r>
            <a:rPr lang="hr-HR" sz="4000" kern="1200" dirty="0">
              <a:latin typeface="+mj-lt"/>
            </a:rPr>
            <a:t> </a:t>
          </a:r>
          <a:r>
            <a:rPr lang="hr-HR" sz="4000" kern="1200" dirty="0" err="1">
              <a:latin typeface="+mj-lt"/>
            </a:rPr>
            <a:t>of</a:t>
          </a:r>
          <a:r>
            <a:rPr lang="hr-HR" sz="4000" kern="1200" dirty="0">
              <a:latin typeface="+mj-lt"/>
            </a:rPr>
            <a:t> </a:t>
          </a:r>
          <a:r>
            <a:rPr lang="hr-HR" sz="4000" kern="1200" dirty="0" err="1">
              <a:latin typeface="+mj-lt"/>
            </a:rPr>
            <a:t>public</a:t>
          </a:r>
          <a:r>
            <a:rPr lang="hr-HR" sz="4000" kern="1200" dirty="0">
              <a:latin typeface="+mj-lt"/>
            </a:rPr>
            <a:t>, </a:t>
          </a:r>
          <a:r>
            <a:rPr lang="hr-HR" sz="4000" kern="1200" dirty="0" err="1">
              <a:latin typeface="+mj-lt"/>
            </a:rPr>
            <a:t>available</a:t>
          </a:r>
          <a:r>
            <a:rPr lang="hr-HR" sz="4000" kern="1200" dirty="0">
              <a:latin typeface="+mj-lt"/>
            </a:rPr>
            <a:t> </a:t>
          </a:r>
          <a:r>
            <a:rPr lang="hr-HR" sz="4000" kern="1200" dirty="0" err="1">
              <a:latin typeface="+mj-lt"/>
            </a:rPr>
            <a:t>and</a:t>
          </a:r>
          <a:r>
            <a:rPr lang="hr-HR" sz="4000" kern="1200" dirty="0">
              <a:latin typeface="+mj-lt"/>
            </a:rPr>
            <a:t> </a:t>
          </a:r>
          <a:r>
            <a:rPr lang="hr-HR" sz="4000" kern="1200" dirty="0" err="1">
              <a:latin typeface="+mj-lt"/>
            </a:rPr>
            <a:t>reliable</a:t>
          </a:r>
          <a:r>
            <a:rPr lang="hr-HR" sz="4000" kern="1200" dirty="0">
              <a:latin typeface="+mj-lt"/>
            </a:rPr>
            <a:t> </a:t>
          </a:r>
          <a:r>
            <a:rPr lang="hr-HR" sz="4000" kern="1200" dirty="0" err="1">
              <a:latin typeface="+mj-lt"/>
            </a:rPr>
            <a:t>publishing</a:t>
          </a:r>
          <a:r>
            <a:rPr lang="hr-HR" sz="4000" kern="1200" dirty="0">
              <a:latin typeface="+mj-lt"/>
            </a:rPr>
            <a:t> </a:t>
          </a:r>
          <a:r>
            <a:rPr lang="hr-HR" sz="4000" kern="1200" dirty="0" err="1">
              <a:latin typeface="+mj-lt"/>
            </a:rPr>
            <a:t>infrastructures</a:t>
          </a:r>
          <a:endParaRPr lang="en-US" sz="4000" kern="1200" dirty="0">
            <a:latin typeface="+mj-lt"/>
          </a:endParaRPr>
        </a:p>
      </dsp:txBody>
      <dsp:txXfrm>
        <a:off x="0" y="2124"/>
        <a:ext cx="10515600" cy="1449029"/>
      </dsp:txXfrm>
    </dsp:sp>
    <dsp:sp modelId="{7C313CEF-B532-446D-81B1-98E6573050F9}">
      <dsp:nvSpPr>
        <dsp:cNvPr id="0" name=""/>
        <dsp:cNvSpPr/>
      </dsp:nvSpPr>
      <dsp:spPr>
        <a:xfrm>
          <a:off x="0" y="145115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FE1D97-666D-4BC6-95C3-4DBEB8CFD8D7}">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hr-HR" sz="4000" kern="1200" dirty="0" err="1">
              <a:latin typeface="+mj-lt"/>
            </a:rPr>
            <a:t>Importance</a:t>
          </a:r>
          <a:r>
            <a:rPr lang="hr-HR" sz="4000" kern="1200" dirty="0">
              <a:latin typeface="+mj-lt"/>
            </a:rPr>
            <a:t> </a:t>
          </a:r>
          <a:r>
            <a:rPr lang="hr-HR" sz="4000" kern="1200" dirty="0" err="1">
              <a:latin typeface="+mj-lt"/>
            </a:rPr>
            <a:t>of</a:t>
          </a:r>
          <a:r>
            <a:rPr lang="hr-HR" sz="4000" kern="1200" dirty="0">
              <a:latin typeface="+mj-lt"/>
            </a:rPr>
            <a:t> </a:t>
          </a:r>
          <a:r>
            <a:rPr lang="hr-HR" sz="4000" kern="1200" dirty="0" err="1">
              <a:latin typeface="+mj-lt"/>
            </a:rPr>
            <a:t>public</a:t>
          </a:r>
          <a:r>
            <a:rPr lang="hr-HR" sz="4000" kern="1200" dirty="0">
              <a:latin typeface="+mj-lt"/>
            </a:rPr>
            <a:t> </a:t>
          </a:r>
          <a:r>
            <a:rPr lang="hr-HR" sz="4000" kern="1200" dirty="0" err="1">
              <a:latin typeface="+mj-lt"/>
            </a:rPr>
            <a:t>policies</a:t>
          </a:r>
          <a:r>
            <a:rPr lang="hr-HR" sz="4000" kern="1200" dirty="0">
              <a:latin typeface="+mj-lt"/>
            </a:rPr>
            <a:t> </a:t>
          </a:r>
          <a:r>
            <a:rPr lang="hr-HR" sz="4000" kern="1200" dirty="0" err="1">
              <a:latin typeface="+mj-lt"/>
            </a:rPr>
            <a:t>and</a:t>
          </a:r>
          <a:r>
            <a:rPr lang="hr-HR" sz="4000" kern="1200" dirty="0">
              <a:latin typeface="+mj-lt"/>
            </a:rPr>
            <a:t> </a:t>
          </a:r>
          <a:r>
            <a:rPr lang="hr-HR" sz="4000" kern="1200" dirty="0" err="1">
              <a:latin typeface="+mj-lt"/>
            </a:rPr>
            <a:t>conditional</a:t>
          </a:r>
          <a:r>
            <a:rPr lang="hr-HR" sz="4000" kern="1200" dirty="0">
              <a:latin typeface="+mj-lt"/>
            </a:rPr>
            <a:t> </a:t>
          </a:r>
          <a:r>
            <a:rPr lang="hr-HR" sz="4000" kern="1200" dirty="0" err="1">
              <a:latin typeface="+mj-lt"/>
            </a:rPr>
            <a:t>funding</a:t>
          </a:r>
          <a:endParaRPr lang="en-US" sz="4000" kern="1200" dirty="0">
            <a:latin typeface="+mj-lt"/>
          </a:endParaRPr>
        </a:p>
      </dsp:txBody>
      <dsp:txXfrm>
        <a:off x="0" y="1451154"/>
        <a:ext cx="10515600" cy="1449029"/>
      </dsp:txXfrm>
    </dsp:sp>
    <dsp:sp modelId="{D4D762B6-BCDB-417E-96EE-F52E125B56D7}">
      <dsp:nvSpPr>
        <dsp:cNvPr id="0" name=""/>
        <dsp:cNvSpPr/>
      </dsp:nvSpPr>
      <dsp:spPr>
        <a:xfrm>
          <a:off x="0" y="290018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80E8FA-90E2-4CE3-AF6C-55772CAF833A}">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hr-HR" sz="4000" kern="1200" dirty="0">
              <a:latin typeface="+mj-lt"/>
            </a:rPr>
            <a:t>To </a:t>
          </a:r>
          <a:r>
            <a:rPr lang="hr-HR" sz="4000" kern="1200" dirty="0" err="1">
              <a:latin typeface="+mj-lt"/>
            </a:rPr>
            <a:t>be</a:t>
          </a:r>
          <a:r>
            <a:rPr lang="hr-HR" sz="4000" kern="1200" dirty="0">
              <a:latin typeface="+mj-lt"/>
            </a:rPr>
            <a:t> </a:t>
          </a:r>
          <a:r>
            <a:rPr lang="hr-HR" sz="4000" kern="1200" dirty="0" err="1">
              <a:latin typeface="+mj-lt"/>
            </a:rPr>
            <a:t>sustainable</a:t>
          </a:r>
          <a:r>
            <a:rPr lang="hr-HR" sz="4000" kern="1200" dirty="0">
              <a:latin typeface="+mj-lt"/>
            </a:rPr>
            <a:t>, </a:t>
          </a:r>
          <a:r>
            <a:rPr lang="hr-HR" sz="4000" kern="1200" dirty="0" err="1">
              <a:latin typeface="+mj-lt"/>
            </a:rPr>
            <a:t>public</a:t>
          </a:r>
          <a:r>
            <a:rPr lang="hr-HR" sz="4000" kern="1200" dirty="0">
              <a:latin typeface="+mj-lt"/>
            </a:rPr>
            <a:t> </a:t>
          </a:r>
          <a:r>
            <a:rPr lang="hr-HR" sz="4000" kern="1200" dirty="0" err="1">
              <a:latin typeface="+mj-lt"/>
            </a:rPr>
            <a:t>funding</a:t>
          </a:r>
          <a:r>
            <a:rPr lang="hr-HR" sz="4000" kern="1200" dirty="0">
              <a:latin typeface="+mj-lt"/>
            </a:rPr>
            <a:t> </a:t>
          </a:r>
          <a:r>
            <a:rPr lang="hr-HR" sz="4000" kern="1200" dirty="0" err="1">
              <a:latin typeface="+mj-lt"/>
            </a:rPr>
            <a:t>models</a:t>
          </a:r>
          <a:r>
            <a:rPr lang="hr-HR" sz="4000" kern="1200" dirty="0">
              <a:latin typeface="+mj-lt"/>
            </a:rPr>
            <a:t> </a:t>
          </a:r>
          <a:r>
            <a:rPr lang="hr-HR" sz="4000" kern="1200" dirty="0" err="1">
              <a:latin typeface="+mj-lt"/>
            </a:rPr>
            <a:t>need</a:t>
          </a:r>
          <a:r>
            <a:rPr lang="hr-HR" sz="4000" kern="1200" dirty="0">
              <a:latin typeface="+mj-lt"/>
            </a:rPr>
            <a:t> to </a:t>
          </a:r>
          <a:r>
            <a:rPr lang="hr-HR" sz="4000" kern="1200" dirty="0" err="1">
              <a:latin typeface="+mj-lt"/>
            </a:rPr>
            <a:t>be</a:t>
          </a:r>
          <a:r>
            <a:rPr lang="hr-HR" sz="4000" kern="1200" dirty="0">
              <a:latin typeface="+mj-lt"/>
            </a:rPr>
            <a:t> </a:t>
          </a:r>
          <a:r>
            <a:rPr lang="hr-HR" sz="4000" kern="1200" dirty="0" err="1">
              <a:latin typeface="+mj-lt"/>
            </a:rPr>
            <a:t>developmental</a:t>
          </a:r>
          <a:r>
            <a:rPr lang="hr-HR" sz="4000" kern="1200" dirty="0">
              <a:latin typeface="+mj-lt"/>
            </a:rPr>
            <a:t>!</a:t>
          </a:r>
          <a:endParaRPr lang="en-US" sz="4000" kern="1200" dirty="0">
            <a:latin typeface="+mj-lt"/>
          </a:endParaRPr>
        </a:p>
      </dsp:txBody>
      <dsp:txXfrm>
        <a:off x="0" y="2900183"/>
        <a:ext cx="10515600" cy="144902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BEEAAC-9125-456E-BAE8-5E974B172541}" type="datetimeFigureOut">
              <a:rPr lang="en-GB" smtClean="0"/>
              <a:t>15/09/2022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8BE2B9-E5FD-4B0B-8A32-A66A102B8354}" type="slidenum">
              <a:rPr lang="en-GB" smtClean="0"/>
              <a:t>‹#›</a:t>
            </a:fld>
            <a:endParaRPr lang="en-GB"/>
          </a:p>
        </p:txBody>
      </p:sp>
    </p:spTree>
    <p:extLst>
      <p:ext uri="{BB962C8B-B14F-4D97-AF65-F5344CB8AC3E}">
        <p14:creationId xmlns:p14="http://schemas.microsoft.com/office/powerpoint/2010/main" val="1493504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European book publishing as a fragmented space, with many smaller nationally oriented markets in which there is no domination of several large publishers. It is clear that the models of transition to open access will not be unique for the whole European area. Diverse mechanisms and sustainable business models will be appropriate to different contexts.</a:t>
            </a:r>
            <a:endParaRPr lang="en-GB" dirty="0"/>
          </a:p>
          <a:p>
            <a:endParaRPr lang="en-GB" dirty="0"/>
          </a:p>
        </p:txBody>
      </p:sp>
      <p:sp>
        <p:nvSpPr>
          <p:cNvPr id="4" name="Slide Number Placeholder 3"/>
          <p:cNvSpPr>
            <a:spLocks noGrp="1"/>
          </p:cNvSpPr>
          <p:nvPr>
            <p:ph type="sldNum" sz="quarter" idx="5"/>
          </p:nvPr>
        </p:nvSpPr>
        <p:spPr/>
        <p:txBody>
          <a:bodyPr/>
          <a:lstStyle/>
          <a:p>
            <a:fld id="{668BE2B9-E5FD-4B0B-8A32-A66A102B8354}" type="slidenum">
              <a:rPr lang="en-GB" smtClean="0"/>
              <a:t>2</a:t>
            </a:fld>
            <a:endParaRPr lang="en-GB"/>
          </a:p>
        </p:txBody>
      </p:sp>
    </p:spTree>
    <p:extLst>
      <p:ext uri="{BB962C8B-B14F-4D97-AF65-F5344CB8AC3E}">
        <p14:creationId xmlns:p14="http://schemas.microsoft.com/office/powerpoint/2010/main" val="2058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Such a review can provide a good basis for designing future measures and creating a national open science plan and can also be a useful contribution to international discussions.</a:t>
            </a:r>
            <a:endParaRPr lang="en-GB" dirty="0"/>
          </a:p>
          <a:p>
            <a:endParaRPr lang="en-GB" dirty="0"/>
          </a:p>
        </p:txBody>
      </p:sp>
      <p:sp>
        <p:nvSpPr>
          <p:cNvPr id="4" name="Slide Number Placeholder 3"/>
          <p:cNvSpPr>
            <a:spLocks noGrp="1"/>
          </p:cNvSpPr>
          <p:nvPr>
            <p:ph type="sldNum" sz="quarter" idx="5"/>
          </p:nvPr>
        </p:nvSpPr>
        <p:spPr/>
        <p:txBody>
          <a:bodyPr/>
          <a:lstStyle/>
          <a:p>
            <a:fld id="{668BE2B9-E5FD-4B0B-8A32-A66A102B8354}" type="slidenum">
              <a:rPr lang="en-GB" smtClean="0"/>
              <a:t>3</a:t>
            </a:fld>
            <a:endParaRPr lang="en-GB"/>
          </a:p>
        </p:txBody>
      </p:sp>
    </p:spTree>
    <p:extLst>
      <p:ext uri="{BB962C8B-B14F-4D97-AF65-F5344CB8AC3E}">
        <p14:creationId xmlns:p14="http://schemas.microsoft.com/office/powerpoint/2010/main" val="2325996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https://www.tim-press.hr/hr/e-izdanja/</a:t>
            </a:r>
            <a:endParaRPr lang="hr-HR" dirty="0"/>
          </a:p>
          <a:p>
            <a:r>
              <a:rPr lang="hr-HR" dirty="0"/>
              <a:t>Mate d.o.o. https://www.ebook024.com/staticcms/aboutus</a:t>
            </a:r>
          </a:p>
        </p:txBody>
      </p:sp>
      <p:sp>
        <p:nvSpPr>
          <p:cNvPr id="4" name="Slide Number Placeholder 3"/>
          <p:cNvSpPr>
            <a:spLocks noGrp="1"/>
          </p:cNvSpPr>
          <p:nvPr>
            <p:ph type="sldNum" sz="quarter" idx="5"/>
          </p:nvPr>
        </p:nvSpPr>
        <p:spPr/>
        <p:txBody>
          <a:bodyPr/>
          <a:lstStyle/>
          <a:p>
            <a:fld id="{668BE2B9-E5FD-4B0B-8A32-A66A102B8354}" type="slidenum">
              <a:rPr lang="en-GB" smtClean="0"/>
              <a:t>7</a:t>
            </a:fld>
            <a:endParaRPr lang="en-GB"/>
          </a:p>
        </p:txBody>
      </p:sp>
    </p:spTree>
    <p:extLst>
      <p:ext uri="{BB962C8B-B14F-4D97-AF65-F5344CB8AC3E}">
        <p14:creationId xmlns:p14="http://schemas.microsoft.com/office/powerpoint/2010/main" val="3513404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a:t>400+ OA naslova</a:t>
            </a:r>
            <a:endParaRPr lang="en-GB" dirty="0"/>
          </a:p>
        </p:txBody>
      </p:sp>
      <p:sp>
        <p:nvSpPr>
          <p:cNvPr id="4" name="Slide Number Placeholder 3"/>
          <p:cNvSpPr>
            <a:spLocks noGrp="1"/>
          </p:cNvSpPr>
          <p:nvPr>
            <p:ph type="sldNum" sz="quarter" idx="5"/>
          </p:nvPr>
        </p:nvSpPr>
        <p:spPr/>
        <p:txBody>
          <a:bodyPr/>
          <a:lstStyle/>
          <a:p>
            <a:fld id="{668BE2B9-E5FD-4B0B-8A32-A66A102B8354}" type="slidenum">
              <a:rPr lang="en-GB" smtClean="0"/>
              <a:t>8</a:t>
            </a:fld>
            <a:endParaRPr lang="en-GB"/>
          </a:p>
        </p:txBody>
      </p:sp>
    </p:spTree>
    <p:extLst>
      <p:ext uri="{BB962C8B-B14F-4D97-AF65-F5344CB8AC3E}">
        <p14:creationId xmlns:p14="http://schemas.microsoft.com/office/powerpoint/2010/main" val="1142429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6BA041-8F68-44A6-8315-E965113210E1}" type="datetimeFigureOut">
              <a:rPr lang="en-GB" smtClean="0"/>
              <a:t>15/09/2022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7D203C-7214-4720-9EFB-5B8FAD0AD574}" type="slidenum">
              <a:rPr lang="en-GB" smtClean="0"/>
              <a:t>‹#›</a:t>
            </a:fld>
            <a:endParaRPr lang="en-GB"/>
          </a:p>
        </p:txBody>
      </p:sp>
    </p:spTree>
    <p:extLst>
      <p:ext uri="{BB962C8B-B14F-4D97-AF65-F5344CB8AC3E}">
        <p14:creationId xmlns:p14="http://schemas.microsoft.com/office/powerpoint/2010/main" val="255105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6BA041-8F68-44A6-8315-E965113210E1}" type="datetimeFigureOut">
              <a:rPr lang="en-GB" smtClean="0"/>
              <a:t>15/09/2022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7D203C-7214-4720-9EFB-5B8FAD0AD574}" type="slidenum">
              <a:rPr lang="en-GB" smtClean="0"/>
              <a:t>‹#›</a:t>
            </a:fld>
            <a:endParaRPr lang="en-GB"/>
          </a:p>
        </p:txBody>
      </p:sp>
    </p:spTree>
    <p:extLst>
      <p:ext uri="{BB962C8B-B14F-4D97-AF65-F5344CB8AC3E}">
        <p14:creationId xmlns:p14="http://schemas.microsoft.com/office/powerpoint/2010/main" val="2162605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6BA041-8F68-44A6-8315-E965113210E1}" type="datetimeFigureOut">
              <a:rPr lang="en-GB" smtClean="0"/>
              <a:t>15/09/2022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7D203C-7214-4720-9EFB-5B8FAD0AD574}" type="slidenum">
              <a:rPr lang="en-GB" smtClean="0"/>
              <a:t>‹#›</a:t>
            </a:fld>
            <a:endParaRPr lang="en-GB"/>
          </a:p>
        </p:txBody>
      </p:sp>
    </p:spTree>
    <p:extLst>
      <p:ext uri="{BB962C8B-B14F-4D97-AF65-F5344CB8AC3E}">
        <p14:creationId xmlns:p14="http://schemas.microsoft.com/office/powerpoint/2010/main" val="231963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6BA041-8F68-44A6-8315-E965113210E1}" type="datetimeFigureOut">
              <a:rPr lang="en-GB" smtClean="0"/>
              <a:t>15/09/2022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7D203C-7214-4720-9EFB-5B8FAD0AD574}" type="slidenum">
              <a:rPr lang="en-GB" smtClean="0"/>
              <a:t>‹#›</a:t>
            </a:fld>
            <a:endParaRPr lang="en-GB"/>
          </a:p>
        </p:txBody>
      </p:sp>
    </p:spTree>
    <p:extLst>
      <p:ext uri="{BB962C8B-B14F-4D97-AF65-F5344CB8AC3E}">
        <p14:creationId xmlns:p14="http://schemas.microsoft.com/office/powerpoint/2010/main" val="2808809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6BA041-8F68-44A6-8315-E965113210E1}" type="datetimeFigureOut">
              <a:rPr lang="en-GB" smtClean="0"/>
              <a:t>15/09/2022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7D203C-7214-4720-9EFB-5B8FAD0AD574}" type="slidenum">
              <a:rPr lang="en-GB" smtClean="0"/>
              <a:t>‹#›</a:t>
            </a:fld>
            <a:endParaRPr lang="en-GB"/>
          </a:p>
        </p:txBody>
      </p:sp>
    </p:spTree>
    <p:extLst>
      <p:ext uri="{BB962C8B-B14F-4D97-AF65-F5344CB8AC3E}">
        <p14:creationId xmlns:p14="http://schemas.microsoft.com/office/powerpoint/2010/main" val="115741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6BA041-8F68-44A6-8315-E965113210E1}" type="datetimeFigureOut">
              <a:rPr lang="en-GB" smtClean="0"/>
              <a:t>15/09/2022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7D203C-7214-4720-9EFB-5B8FAD0AD574}" type="slidenum">
              <a:rPr lang="en-GB" smtClean="0"/>
              <a:t>‹#›</a:t>
            </a:fld>
            <a:endParaRPr lang="en-GB"/>
          </a:p>
        </p:txBody>
      </p:sp>
    </p:spTree>
    <p:extLst>
      <p:ext uri="{BB962C8B-B14F-4D97-AF65-F5344CB8AC3E}">
        <p14:creationId xmlns:p14="http://schemas.microsoft.com/office/powerpoint/2010/main" val="1999793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6BA041-8F68-44A6-8315-E965113210E1}" type="datetimeFigureOut">
              <a:rPr lang="en-GB" smtClean="0"/>
              <a:t>15/09/2022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7D203C-7214-4720-9EFB-5B8FAD0AD574}" type="slidenum">
              <a:rPr lang="en-GB" smtClean="0"/>
              <a:t>‹#›</a:t>
            </a:fld>
            <a:endParaRPr lang="en-GB"/>
          </a:p>
        </p:txBody>
      </p:sp>
    </p:spTree>
    <p:extLst>
      <p:ext uri="{BB962C8B-B14F-4D97-AF65-F5344CB8AC3E}">
        <p14:creationId xmlns:p14="http://schemas.microsoft.com/office/powerpoint/2010/main" val="745301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6BA041-8F68-44A6-8315-E965113210E1}" type="datetimeFigureOut">
              <a:rPr lang="en-GB" smtClean="0"/>
              <a:t>15/09/2022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7D203C-7214-4720-9EFB-5B8FAD0AD574}" type="slidenum">
              <a:rPr lang="en-GB" smtClean="0"/>
              <a:t>‹#›</a:t>
            </a:fld>
            <a:endParaRPr lang="en-GB"/>
          </a:p>
        </p:txBody>
      </p:sp>
    </p:spTree>
    <p:extLst>
      <p:ext uri="{BB962C8B-B14F-4D97-AF65-F5344CB8AC3E}">
        <p14:creationId xmlns:p14="http://schemas.microsoft.com/office/powerpoint/2010/main" val="165488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BA041-8F68-44A6-8315-E965113210E1}" type="datetimeFigureOut">
              <a:rPr lang="en-GB" smtClean="0"/>
              <a:t>15/09/2022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7D203C-7214-4720-9EFB-5B8FAD0AD574}" type="slidenum">
              <a:rPr lang="en-GB" smtClean="0"/>
              <a:t>‹#›</a:t>
            </a:fld>
            <a:endParaRPr lang="en-GB"/>
          </a:p>
        </p:txBody>
      </p:sp>
    </p:spTree>
    <p:extLst>
      <p:ext uri="{BB962C8B-B14F-4D97-AF65-F5344CB8AC3E}">
        <p14:creationId xmlns:p14="http://schemas.microsoft.com/office/powerpoint/2010/main" val="291182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6BA041-8F68-44A6-8315-E965113210E1}" type="datetimeFigureOut">
              <a:rPr lang="en-GB" smtClean="0"/>
              <a:t>15/09/2022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7D203C-7214-4720-9EFB-5B8FAD0AD574}" type="slidenum">
              <a:rPr lang="en-GB" smtClean="0"/>
              <a:t>‹#›</a:t>
            </a:fld>
            <a:endParaRPr lang="en-GB"/>
          </a:p>
        </p:txBody>
      </p:sp>
    </p:spTree>
    <p:extLst>
      <p:ext uri="{BB962C8B-B14F-4D97-AF65-F5344CB8AC3E}">
        <p14:creationId xmlns:p14="http://schemas.microsoft.com/office/powerpoint/2010/main" val="419350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6BA041-8F68-44A6-8315-E965113210E1}" type="datetimeFigureOut">
              <a:rPr lang="en-GB" smtClean="0"/>
              <a:t>15/09/2022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7D203C-7214-4720-9EFB-5B8FAD0AD574}" type="slidenum">
              <a:rPr lang="en-GB" smtClean="0"/>
              <a:t>‹#›</a:t>
            </a:fld>
            <a:endParaRPr lang="en-GB"/>
          </a:p>
        </p:txBody>
      </p:sp>
    </p:spTree>
    <p:extLst>
      <p:ext uri="{BB962C8B-B14F-4D97-AF65-F5344CB8AC3E}">
        <p14:creationId xmlns:p14="http://schemas.microsoft.com/office/powerpoint/2010/main" val="3982513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BA041-8F68-44A6-8315-E965113210E1}" type="datetimeFigureOut">
              <a:rPr lang="en-GB" smtClean="0"/>
              <a:t>15/09/2022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D203C-7214-4720-9EFB-5B8FAD0AD574}" type="slidenum">
              <a:rPr lang="en-GB" smtClean="0"/>
              <a:t>‹#›</a:t>
            </a:fld>
            <a:endParaRPr lang="en-GB"/>
          </a:p>
        </p:txBody>
      </p:sp>
    </p:spTree>
    <p:extLst>
      <p:ext uri="{BB962C8B-B14F-4D97-AF65-F5344CB8AC3E}">
        <p14:creationId xmlns:p14="http://schemas.microsoft.com/office/powerpoint/2010/main" val="2512076831"/>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reativecommons.org/licenses/by/4.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820855C-9FA4-417A-BE67-63C022F81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7E6A49B-1B06-403E-8CC5-ACB38A6BD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A1E15F-F8FB-413D-A3F3-2DCBAF6E4AAA}"/>
              </a:ext>
            </a:extLst>
          </p:cNvPr>
          <p:cNvSpPr>
            <a:spLocks noGrp="1"/>
          </p:cNvSpPr>
          <p:nvPr>
            <p:ph type="ctrTitle"/>
          </p:nvPr>
        </p:nvSpPr>
        <p:spPr>
          <a:xfrm>
            <a:off x="1366160" y="1660121"/>
            <a:ext cx="9623404" cy="3305493"/>
          </a:xfrm>
        </p:spPr>
        <p:txBody>
          <a:bodyPr>
            <a:normAutofit/>
          </a:bodyPr>
          <a:lstStyle/>
          <a:p>
            <a:pPr algn="l"/>
            <a:r>
              <a:rPr lang="en-US" sz="5500"/>
              <a:t>The landscape of scholarly book publishing in Croatia: finding pathways for sustainable open access models</a:t>
            </a:r>
            <a:endParaRPr lang="en-GB" sz="5500"/>
          </a:p>
        </p:txBody>
      </p:sp>
      <p:sp>
        <p:nvSpPr>
          <p:cNvPr id="3" name="Subtitle 2">
            <a:extLst>
              <a:ext uri="{FF2B5EF4-FFF2-40B4-BE49-F238E27FC236}">
                <a16:creationId xmlns:a16="http://schemas.microsoft.com/office/drawing/2014/main" id="{DBDCCE81-800E-4A83-B843-C13796E8DC93}"/>
              </a:ext>
            </a:extLst>
          </p:cNvPr>
          <p:cNvSpPr>
            <a:spLocks noGrp="1"/>
          </p:cNvSpPr>
          <p:nvPr>
            <p:ph type="subTitle" idx="1"/>
          </p:nvPr>
        </p:nvSpPr>
        <p:spPr>
          <a:xfrm>
            <a:off x="1366159" y="4965614"/>
            <a:ext cx="9623404" cy="834454"/>
          </a:xfrm>
        </p:spPr>
        <p:txBody>
          <a:bodyPr>
            <a:normAutofit/>
          </a:bodyPr>
          <a:lstStyle/>
          <a:p>
            <a:pPr algn="l"/>
            <a:r>
              <a:rPr lang="en-US" sz="2200"/>
              <a:t>Iva Melinščak Zlodi</a:t>
            </a:r>
          </a:p>
          <a:p>
            <a:pPr algn="l"/>
            <a:r>
              <a:rPr lang="en-US" sz="2200"/>
              <a:t>Faculty of Humanities and Social Sciences, University of Zagreb</a:t>
            </a:r>
            <a:endParaRPr lang="en-GB" sz="2200"/>
          </a:p>
        </p:txBody>
      </p:sp>
      <p:pic>
        <p:nvPicPr>
          <p:cNvPr id="4" name="Picture 2" descr="https://mirrors.creativecommons.org/presskit/buttons/88x31/png/by.png">
            <a:hlinkClick r:id="rId2"/>
            <a:extLst>
              <a:ext uri="{FF2B5EF4-FFF2-40B4-BE49-F238E27FC236}">
                <a16:creationId xmlns:a16="http://schemas.microsoft.com/office/drawing/2014/main" id="{BA6BA29D-4FEA-4B51-B826-3145F896D1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97889" y="6286500"/>
            <a:ext cx="1227411" cy="429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1464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452938C-9B12-31F7-AAC1-28892A42D6B1}"/>
              </a:ext>
            </a:extLst>
          </p:cNvPr>
          <p:cNvSpPr>
            <a:spLocks noGrp="1"/>
          </p:cNvSpPr>
          <p:nvPr>
            <p:ph type="title"/>
          </p:nvPr>
        </p:nvSpPr>
        <p:spPr>
          <a:xfrm>
            <a:off x="838200" y="365125"/>
            <a:ext cx="10515600" cy="1325563"/>
          </a:xfrm>
        </p:spPr>
        <p:txBody>
          <a:bodyPr>
            <a:normAutofit/>
          </a:bodyPr>
          <a:lstStyle/>
          <a:p>
            <a:r>
              <a:rPr lang="hr-HR" sz="4800" dirty="0" err="1"/>
              <a:t>Motivation</a:t>
            </a:r>
            <a:endParaRPr lang="en-GB" sz="4800"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14" name="Content Placeholder 2">
            <a:extLst>
              <a:ext uri="{FF2B5EF4-FFF2-40B4-BE49-F238E27FC236}">
                <a16:creationId xmlns:a16="http://schemas.microsoft.com/office/drawing/2014/main" id="{5478D66E-0196-B25A-A162-BF7F2BC30DB9}"/>
              </a:ext>
            </a:extLst>
          </p:cNvPr>
          <p:cNvGraphicFramePr>
            <a:graphicFrameLocks noGrp="1"/>
          </p:cNvGraphicFramePr>
          <p:nvPr>
            <p:ph idx="1"/>
            <p:extLst>
              <p:ext uri="{D42A27DB-BD31-4B8C-83A1-F6EECF244321}">
                <p14:modId xmlns:p14="http://schemas.microsoft.com/office/powerpoint/2010/main" val="18678512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357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8A977AC-BC7C-4136-A277-FEC9D440295C}"/>
              </a:ext>
            </a:extLst>
          </p:cNvPr>
          <p:cNvSpPr>
            <a:spLocks noGrp="1"/>
          </p:cNvSpPr>
          <p:nvPr>
            <p:ph type="title"/>
          </p:nvPr>
        </p:nvSpPr>
        <p:spPr>
          <a:xfrm>
            <a:off x="838200" y="365125"/>
            <a:ext cx="10515600" cy="1325563"/>
          </a:xfrm>
        </p:spPr>
        <p:txBody>
          <a:bodyPr>
            <a:normAutofit/>
          </a:bodyPr>
          <a:lstStyle/>
          <a:p>
            <a:r>
              <a:rPr lang="hr-HR" dirty="0" err="1"/>
              <a:t>Need</a:t>
            </a:r>
            <a:r>
              <a:rPr lang="hr-HR" dirty="0"/>
              <a:t> for </a:t>
            </a:r>
            <a:r>
              <a:rPr lang="hr-HR" dirty="0" err="1"/>
              <a:t>an</a:t>
            </a:r>
            <a:r>
              <a:rPr lang="hr-HR" dirty="0"/>
              <a:t> </a:t>
            </a:r>
            <a:r>
              <a:rPr lang="hr-HR" dirty="0" err="1"/>
              <a:t>achievable</a:t>
            </a:r>
            <a:r>
              <a:rPr lang="hr-HR" dirty="0"/>
              <a:t> </a:t>
            </a:r>
            <a:r>
              <a:rPr lang="hr-HR" dirty="0" err="1"/>
              <a:t>transition</a:t>
            </a:r>
            <a:r>
              <a:rPr lang="hr-HR" dirty="0"/>
              <a:t>!</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6CA71BC-28BE-44E4-B552-CAABD92AEDEA}"/>
              </a:ext>
            </a:extLst>
          </p:cNvPr>
          <p:cNvSpPr>
            <a:spLocks noGrp="1"/>
          </p:cNvSpPr>
          <p:nvPr>
            <p:ph idx="1"/>
          </p:nvPr>
        </p:nvSpPr>
        <p:spPr>
          <a:xfrm>
            <a:off x="838200" y="1825625"/>
            <a:ext cx="10515600" cy="4351338"/>
          </a:xfrm>
        </p:spPr>
        <p:txBody>
          <a:bodyPr>
            <a:normAutofit/>
          </a:bodyPr>
          <a:lstStyle/>
          <a:p>
            <a:r>
              <a:rPr lang="en-US" dirty="0"/>
              <a:t>Consider</a:t>
            </a:r>
            <a:r>
              <a:rPr lang="hr-HR" dirty="0" err="1"/>
              <a:t>ations</a:t>
            </a:r>
            <a:r>
              <a:rPr lang="hr-HR" dirty="0"/>
              <a:t> on </a:t>
            </a:r>
            <a:r>
              <a:rPr lang="hr-HR" dirty="0" err="1"/>
              <a:t>the</a:t>
            </a:r>
            <a:r>
              <a:rPr lang="en-US" dirty="0"/>
              <a:t> most appropriate models of transition</a:t>
            </a:r>
            <a:r>
              <a:rPr lang="hr-HR" dirty="0"/>
              <a:t> </a:t>
            </a:r>
            <a:r>
              <a:rPr lang="hr-HR" dirty="0" err="1"/>
              <a:t>should</a:t>
            </a:r>
            <a:r>
              <a:rPr lang="hr-HR" dirty="0"/>
              <a:t> </a:t>
            </a:r>
            <a:r>
              <a:rPr lang="hr-HR" dirty="0" err="1"/>
              <a:t>rely</a:t>
            </a:r>
            <a:r>
              <a:rPr lang="hr-HR" dirty="0"/>
              <a:t> on </a:t>
            </a:r>
            <a:r>
              <a:rPr lang="en-US" dirty="0"/>
              <a:t>accurate and detailed insight</a:t>
            </a:r>
            <a:r>
              <a:rPr lang="hr-HR" dirty="0"/>
              <a:t>s</a:t>
            </a:r>
            <a:r>
              <a:rPr lang="en-US" dirty="0"/>
              <a:t> into individual national and regional specifics </a:t>
            </a:r>
            <a:endParaRPr lang="hr-HR" dirty="0"/>
          </a:p>
          <a:p>
            <a:r>
              <a:rPr lang="hr-HR" dirty="0" err="1"/>
              <a:t>Description</a:t>
            </a:r>
            <a:r>
              <a:rPr lang="hr-HR" dirty="0"/>
              <a:t> </a:t>
            </a:r>
            <a:r>
              <a:rPr lang="hr-HR" dirty="0" err="1"/>
              <a:t>of</a:t>
            </a:r>
            <a:r>
              <a:rPr lang="en-US" dirty="0"/>
              <a:t> the current state of scholarly book publishing in Croatia: </a:t>
            </a:r>
            <a:endParaRPr lang="hr-HR" dirty="0"/>
          </a:p>
          <a:p>
            <a:pPr lvl="1"/>
            <a:r>
              <a:rPr lang="en-US" dirty="0"/>
              <a:t>key stakeholders</a:t>
            </a:r>
            <a:r>
              <a:rPr lang="hr-HR" dirty="0"/>
              <a:t> </a:t>
            </a:r>
            <a:r>
              <a:rPr lang="hr-HR" dirty="0" err="1"/>
              <a:t>and</a:t>
            </a:r>
            <a:r>
              <a:rPr lang="en-US" dirty="0"/>
              <a:t> their characteristics</a:t>
            </a:r>
            <a:endParaRPr lang="hr-HR" dirty="0"/>
          </a:p>
          <a:p>
            <a:pPr lvl="1"/>
            <a:r>
              <a:rPr lang="en-US" dirty="0"/>
              <a:t>current level of </a:t>
            </a:r>
            <a:r>
              <a:rPr lang="hr-HR" dirty="0"/>
              <a:t>OA </a:t>
            </a:r>
            <a:r>
              <a:rPr lang="en-US" dirty="0"/>
              <a:t>to scholarly books</a:t>
            </a:r>
            <a:endParaRPr lang="hr-HR" dirty="0"/>
          </a:p>
          <a:p>
            <a:pPr lvl="1"/>
            <a:r>
              <a:rPr lang="hr-HR" dirty="0" err="1"/>
              <a:t>based</a:t>
            </a:r>
            <a:r>
              <a:rPr lang="hr-HR" dirty="0"/>
              <a:t> on e</a:t>
            </a:r>
            <a:r>
              <a:rPr lang="en-US" dirty="0" err="1"/>
              <a:t>xisting</a:t>
            </a:r>
            <a:r>
              <a:rPr lang="en-US" dirty="0"/>
              <a:t> data from two different sources </a:t>
            </a:r>
            <a:r>
              <a:rPr lang="hr-HR" dirty="0"/>
              <a:t> (</a:t>
            </a:r>
            <a:r>
              <a:rPr lang="hr-HR"/>
              <a:t>MSE data </a:t>
            </a:r>
            <a:r>
              <a:rPr lang="hr-HR" dirty="0" err="1"/>
              <a:t>and</a:t>
            </a:r>
            <a:r>
              <a:rPr lang="hr-HR" dirty="0"/>
              <a:t> CROSBI data) for period 2018-2021</a:t>
            </a:r>
            <a:endParaRPr lang="en-GB" dirty="0"/>
          </a:p>
        </p:txBody>
      </p:sp>
    </p:spTree>
    <p:extLst>
      <p:ext uri="{BB962C8B-B14F-4D97-AF65-F5344CB8AC3E}">
        <p14:creationId xmlns:p14="http://schemas.microsoft.com/office/powerpoint/2010/main" val="444602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72D5028-70E9-40D4-ACD2-8541576A908A}"/>
              </a:ext>
            </a:extLst>
          </p:cNvPr>
          <p:cNvSpPr>
            <a:spLocks noGrp="1"/>
          </p:cNvSpPr>
          <p:nvPr>
            <p:ph type="title"/>
          </p:nvPr>
        </p:nvSpPr>
        <p:spPr>
          <a:xfrm>
            <a:off x="838200" y="365125"/>
            <a:ext cx="10515600" cy="1325563"/>
          </a:xfrm>
        </p:spPr>
        <p:txBody>
          <a:bodyPr>
            <a:normAutofit/>
          </a:bodyPr>
          <a:lstStyle/>
          <a:p>
            <a:r>
              <a:rPr lang="hr-HR" dirty="0"/>
              <a:t>Data </a:t>
            </a:r>
            <a:r>
              <a:rPr lang="hr-HR" dirty="0" err="1"/>
              <a:t>sources</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5009B35-E5FC-4A6D-8B32-226FAB49A7EF}"/>
              </a:ext>
            </a:extLst>
          </p:cNvPr>
          <p:cNvSpPr>
            <a:spLocks noGrp="1"/>
          </p:cNvSpPr>
          <p:nvPr>
            <p:ph idx="1"/>
          </p:nvPr>
        </p:nvSpPr>
        <p:spPr>
          <a:xfrm>
            <a:off x="838200" y="1825625"/>
            <a:ext cx="10515600" cy="4351338"/>
          </a:xfrm>
        </p:spPr>
        <p:txBody>
          <a:bodyPr>
            <a:normAutofit/>
          </a:bodyPr>
          <a:lstStyle/>
          <a:p>
            <a:r>
              <a:rPr lang="hr-HR" sz="2400" dirty="0"/>
              <a:t>MSE data</a:t>
            </a:r>
          </a:p>
          <a:p>
            <a:pPr lvl="1"/>
            <a:r>
              <a:rPr lang="hr-HR" dirty="0" err="1"/>
              <a:t>Direct</a:t>
            </a:r>
            <a:r>
              <a:rPr lang="hr-HR" dirty="0"/>
              <a:t> MSE </a:t>
            </a:r>
            <a:r>
              <a:rPr lang="hr-HR" dirty="0" err="1"/>
              <a:t>subsidies</a:t>
            </a:r>
            <a:r>
              <a:rPr lang="hr-HR" dirty="0"/>
              <a:t> are t</a:t>
            </a:r>
            <a:r>
              <a:rPr lang="en-US" dirty="0"/>
              <a:t>he main source of funding of scholarly book publishing in Croatia </a:t>
            </a:r>
            <a:endParaRPr lang="hr-HR" dirty="0"/>
          </a:p>
          <a:p>
            <a:pPr lvl="1"/>
            <a:r>
              <a:rPr lang="en-US" dirty="0"/>
              <a:t>data on grant recipients are publicly available</a:t>
            </a:r>
            <a:endParaRPr lang="hr-HR" dirty="0"/>
          </a:p>
          <a:p>
            <a:pPr lvl="1"/>
            <a:endParaRPr lang="hr-HR" dirty="0"/>
          </a:p>
          <a:p>
            <a:r>
              <a:rPr lang="hr-HR" sz="2400" dirty="0"/>
              <a:t>CROSBI data</a:t>
            </a:r>
          </a:p>
          <a:p>
            <a:pPr lvl="1"/>
            <a:r>
              <a:rPr lang="en-US" dirty="0"/>
              <a:t>additional information about currently active book publishers </a:t>
            </a:r>
            <a:endParaRPr lang="hr-HR" dirty="0"/>
          </a:p>
          <a:p>
            <a:pPr lvl="1"/>
            <a:r>
              <a:rPr lang="en-US" dirty="0"/>
              <a:t>existence of e-editions, and especially e-editions in </a:t>
            </a:r>
            <a:r>
              <a:rPr lang="hr-HR" dirty="0"/>
              <a:t>OA</a:t>
            </a:r>
          </a:p>
          <a:p>
            <a:pPr lvl="1"/>
            <a:r>
              <a:rPr lang="en-US" dirty="0"/>
              <a:t>different models of OA </a:t>
            </a:r>
            <a:r>
              <a:rPr lang="hr-HR" dirty="0"/>
              <a:t>(</a:t>
            </a:r>
            <a:r>
              <a:rPr lang="en-US" dirty="0"/>
              <a:t>on publisher platforms and in open repositories</a:t>
            </a:r>
            <a:r>
              <a:rPr lang="hr-HR" dirty="0"/>
              <a:t>)</a:t>
            </a:r>
          </a:p>
          <a:p>
            <a:pPr lvl="1"/>
            <a:r>
              <a:rPr lang="hr-HR" dirty="0"/>
              <a:t>f</a:t>
            </a:r>
            <a:r>
              <a:rPr lang="en-US" dirty="0"/>
              <a:t>or </a:t>
            </a:r>
            <a:r>
              <a:rPr lang="hr-HR" dirty="0"/>
              <a:t>OA </a:t>
            </a:r>
            <a:r>
              <a:rPr lang="hr-HR" dirty="0" err="1"/>
              <a:t>books</a:t>
            </a:r>
            <a:r>
              <a:rPr lang="hr-HR" dirty="0"/>
              <a:t> </a:t>
            </a:r>
            <a:r>
              <a:rPr lang="en-US" dirty="0"/>
              <a:t>on publisher platforms</a:t>
            </a:r>
            <a:r>
              <a:rPr lang="hr-HR" dirty="0"/>
              <a:t> - do </a:t>
            </a:r>
            <a:r>
              <a:rPr lang="en-US" dirty="0"/>
              <a:t>they meet the standards of digital publishing (standardized metadata and discoverability)</a:t>
            </a:r>
            <a:r>
              <a:rPr lang="hr-HR" dirty="0"/>
              <a:t>?</a:t>
            </a:r>
            <a:endParaRPr lang="en-GB" dirty="0"/>
          </a:p>
          <a:p>
            <a:pPr lvl="1"/>
            <a:endParaRPr lang="en-GB" sz="1700" dirty="0"/>
          </a:p>
        </p:txBody>
      </p:sp>
    </p:spTree>
    <p:extLst>
      <p:ext uri="{BB962C8B-B14F-4D97-AF65-F5344CB8AC3E}">
        <p14:creationId xmlns:p14="http://schemas.microsoft.com/office/powerpoint/2010/main" val="2599616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F2AE931-3270-5A5D-47E9-BE5C15E0D4EA}"/>
              </a:ext>
            </a:extLst>
          </p:cNvPr>
          <p:cNvSpPr>
            <a:spLocks noGrp="1"/>
          </p:cNvSpPr>
          <p:nvPr>
            <p:ph type="title"/>
          </p:nvPr>
        </p:nvSpPr>
        <p:spPr>
          <a:xfrm>
            <a:off x="838200" y="365125"/>
            <a:ext cx="10515600" cy="1325563"/>
          </a:xfrm>
        </p:spPr>
        <p:txBody>
          <a:bodyPr>
            <a:normAutofit/>
          </a:bodyPr>
          <a:lstStyle/>
          <a:p>
            <a:r>
              <a:rPr lang="hr-HR" dirty="0" err="1"/>
              <a:t>Previous</a:t>
            </a:r>
            <a:r>
              <a:rPr lang="hr-HR" dirty="0"/>
              <a:t> </a:t>
            </a:r>
            <a:r>
              <a:rPr lang="hr-HR" dirty="0" err="1"/>
              <a:t>research</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6116B97-07C3-D35F-7146-8E108178DA0A}"/>
              </a:ext>
            </a:extLst>
          </p:cNvPr>
          <p:cNvSpPr>
            <a:spLocks noGrp="1"/>
          </p:cNvSpPr>
          <p:nvPr>
            <p:ph idx="1"/>
          </p:nvPr>
        </p:nvSpPr>
        <p:spPr>
          <a:xfrm>
            <a:off x="838200" y="1825625"/>
            <a:ext cx="10515600" cy="4351338"/>
          </a:xfrm>
        </p:spPr>
        <p:txBody>
          <a:bodyPr>
            <a:normAutofit lnSpcReduction="10000"/>
          </a:bodyPr>
          <a:lstStyle/>
          <a:p>
            <a:pPr marL="0" indent="0">
              <a:buNone/>
            </a:pPr>
            <a:r>
              <a:rPr lang="hr-HR" i="1" dirty="0" err="1"/>
              <a:t>Supply</a:t>
            </a:r>
            <a:r>
              <a:rPr lang="hr-HR" i="1" dirty="0"/>
              <a:t> side </a:t>
            </a:r>
            <a:r>
              <a:rPr lang="hr-HR" i="1" dirty="0" err="1"/>
              <a:t>of</a:t>
            </a:r>
            <a:r>
              <a:rPr lang="hr-HR" i="1" dirty="0"/>
              <a:t> </a:t>
            </a:r>
            <a:r>
              <a:rPr lang="hr-HR" i="1" dirty="0" err="1"/>
              <a:t>academic</a:t>
            </a:r>
            <a:r>
              <a:rPr lang="hr-HR" i="1" dirty="0"/>
              <a:t> </a:t>
            </a:r>
            <a:r>
              <a:rPr lang="hr-HR" i="1" dirty="0" err="1"/>
              <a:t>publishing</a:t>
            </a:r>
            <a:r>
              <a:rPr lang="hr-HR" i="1" dirty="0"/>
              <a:t> </a:t>
            </a:r>
            <a:r>
              <a:rPr lang="hr-HR" i="1" dirty="0" err="1"/>
              <a:t>in</a:t>
            </a:r>
            <a:r>
              <a:rPr lang="hr-HR" i="1" dirty="0"/>
              <a:t> Croatia </a:t>
            </a:r>
            <a:br>
              <a:rPr lang="hr-HR" i="1" dirty="0"/>
            </a:br>
            <a:r>
              <a:rPr lang="hr-HR" dirty="0"/>
              <a:t>(Horvat &amp; Velagić, 2020)</a:t>
            </a:r>
          </a:p>
          <a:p>
            <a:r>
              <a:rPr lang="hr-HR" dirty="0" err="1"/>
              <a:t>Stressing</a:t>
            </a:r>
            <a:r>
              <a:rPr lang="hr-HR" dirty="0"/>
              <a:t> </a:t>
            </a:r>
            <a:r>
              <a:rPr lang="hr-HR" dirty="0" err="1"/>
              <a:t>the</a:t>
            </a:r>
            <a:r>
              <a:rPr lang="hr-HR" dirty="0"/>
              <a:t> </a:t>
            </a:r>
            <a:r>
              <a:rPr lang="hr-HR" dirty="0" err="1"/>
              <a:t>difference</a:t>
            </a:r>
            <a:r>
              <a:rPr lang="hr-HR" dirty="0"/>
              <a:t> </a:t>
            </a:r>
            <a:r>
              <a:rPr lang="hr-HR" dirty="0" err="1"/>
              <a:t>between</a:t>
            </a:r>
            <a:r>
              <a:rPr lang="hr-HR" dirty="0"/>
              <a:t> </a:t>
            </a:r>
            <a:r>
              <a:rPr lang="hr-HR" dirty="0" err="1"/>
              <a:t>journals</a:t>
            </a:r>
            <a:r>
              <a:rPr lang="hr-HR" dirty="0"/>
              <a:t> </a:t>
            </a:r>
            <a:r>
              <a:rPr lang="hr-HR" dirty="0" err="1"/>
              <a:t>and</a:t>
            </a:r>
            <a:r>
              <a:rPr lang="hr-HR" dirty="0"/>
              <a:t> </a:t>
            </a:r>
            <a:r>
              <a:rPr lang="hr-HR" dirty="0" err="1"/>
              <a:t>books</a:t>
            </a:r>
            <a:endParaRPr lang="hr-HR" dirty="0"/>
          </a:p>
          <a:p>
            <a:pPr lvl="1"/>
            <a:r>
              <a:rPr lang="hr-HR" dirty="0"/>
              <a:t>OA </a:t>
            </a:r>
            <a:r>
              <a:rPr lang="hr-HR" dirty="0" err="1"/>
              <a:t>journals</a:t>
            </a:r>
            <a:r>
              <a:rPr lang="hr-HR" dirty="0"/>
              <a:t> vs. </a:t>
            </a:r>
            <a:r>
              <a:rPr lang="hr-HR" dirty="0" err="1"/>
              <a:t>Non</a:t>
            </a:r>
            <a:r>
              <a:rPr lang="hr-HR" dirty="0"/>
              <a:t>-OA </a:t>
            </a:r>
            <a:r>
              <a:rPr lang="hr-HR" dirty="0" err="1"/>
              <a:t>books</a:t>
            </a:r>
            <a:endParaRPr lang="hr-HR" dirty="0"/>
          </a:p>
          <a:p>
            <a:pPr lvl="1"/>
            <a:r>
              <a:rPr lang="hr-HR" dirty="0"/>
              <a:t>For-profit vs. </a:t>
            </a:r>
            <a:r>
              <a:rPr lang="hr-HR" dirty="0" err="1"/>
              <a:t>Non</a:t>
            </a:r>
            <a:r>
              <a:rPr lang="hr-HR" dirty="0"/>
              <a:t>-profit </a:t>
            </a:r>
            <a:r>
              <a:rPr lang="hr-HR" dirty="0" err="1"/>
              <a:t>publishers</a:t>
            </a:r>
            <a:endParaRPr lang="hr-HR" dirty="0"/>
          </a:p>
          <a:p>
            <a:r>
              <a:rPr lang="hr-HR" dirty="0" err="1"/>
              <a:t>Only</a:t>
            </a:r>
            <a:r>
              <a:rPr lang="hr-HR" dirty="0"/>
              <a:t> 1.25% </a:t>
            </a:r>
            <a:r>
              <a:rPr lang="hr-HR" dirty="0" err="1"/>
              <a:t>of</a:t>
            </a:r>
            <a:r>
              <a:rPr lang="hr-HR" dirty="0"/>
              <a:t> </a:t>
            </a:r>
            <a:r>
              <a:rPr lang="hr-HR" dirty="0" err="1"/>
              <a:t>titles</a:t>
            </a:r>
            <a:r>
              <a:rPr lang="hr-HR" dirty="0"/>
              <a:t> </a:t>
            </a:r>
            <a:r>
              <a:rPr lang="hr-HR" dirty="0" err="1"/>
              <a:t>available</a:t>
            </a:r>
            <a:r>
              <a:rPr lang="hr-HR" dirty="0"/>
              <a:t> </a:t>
            </a:r>
            <a:r>
              <a:rPr lang="hr-HR" dirty="0" err="1"/>
              <a:t>in</a:t>
            </a:r>
            <a:r>
              <a:rPr lang="hr-HR" dirty="0"/>
              <a:t> </a:t>
            </a:r>
            <a:r>
              <a:rPr lang="hr-HR" dirty="0" err="1"/>
              <a:t>digital</a:t>
            </a:r>
            <a:r>
              <a:rPr lang="hr-HR" dirty="0"/>
              <a:t> format</a:t>
            </a:r>
          </a:p>
          <a:p>
            <a:r>
              <a:rPr lang="hr-HR" dirty="0" err="1"/>
              <a:t>Publishers</a:t>
            </a:r>
            <a:r>
              <a:rPr lang="hr-HR" dirty="0"/>
              <a:t> do </a:t>
            </a:r>
            <a:r>
              <a:rPr lang="hr-HR" dirty="0" err="1"/>
              <a:t>not</a:t>
            </a:r>
            <a:r>
              <a:rPr lang="hr-HR" dirty="0"/>
              <a:t> </a:t>
            </a:r>
            <a:r>
              <a:rPr lang="hr-HR" dirty="0" err="1"/>
              <a:t>see</a:t>
            </a:r>
            <a:r>
              <a:rPr lang="hr-HR" dirty="0"/>
              <a:t> e-</a:t>
            </a:r>
            <a:r>
              <a:rPr lang="hr-HR" dirty="0" err="1"/>
              <a:t>books</a:t>
            </a:r>
            <a:r>
              <a:rPr lang="hr-HR" dirty="0"/>
              <a:t> as a </a:t>
            </a:r>
            <a:r>
              <a:rPr lang="hr-HR" dirty="0" err="1"/>
              <a:t>viable</a:t>
            </a:r>
            <a:r>
              <a:rPr lang="hr-HR" dirty="0"/>
              <a:t> </a:t>
            </a:r>
            <a:r>
              <a:rPr lang="hr-HR" dirty="0" err="1"/>
              <a:t>business</a:t>
            </a:r>
            <a:endParaRPr lang="hr-HR" dirty="0"/>
          </a:p>
          <a:p>
            <a:r>
              <a:rPr lang="hr-HR" dirty="0" err="1"/>
              <a:t>Lack</a:t>
            </a:r>
            <a:r>
              <a:rPr lang="hr-HR" dirty="0"/>
              <a:t> </a:t>
            </a:r>
            <a:r>
              <a:rPr lang="hr-HR" dirty="0" err="1"/>
              <a:t>of</a:t>
            </a:r>
            <a:r>
              <a:rPr lang="hr-HR" dirty="0"/>
              <a:t> </a:t>
            </a:r>
            <a:r>
              <a:rPr lang="hr-HR" dirty="0" err="1"/>
              <a:t>expertise</a:t>
            </a:r>
            <a:r>
              <a:rPr lang="hr-HR" dirty="0"/>
              <a:t> on </a:t>
            </a:r>
            <a:r>
              <a:rPr lang="hr-HR" dirty="0" err="1"/>
              <a:t>peer-review</a:t>
            </a:r>
            <a:r>
              <a:rPr lang="hr-HR" dirty="0"/>
              <a:t>, </a:t>
            </a:r>
            <a:r>
              <a:rPr lang="hr-HR" dirty="0" err="1"/>
              <a:t>database</a:t>
            </a:r>
            <a:r>
              <a:rPr lang="hr-HR" dirty="0"/>
              <a:t> </a:t>
            </a:r>
            <a:r>
              <a:rPr lang="hr-HR" dirty="0" err="1"/>
              <a:t>indexing</a:t>
            </a:r>
            <a:r>
              <a:rPr lang="hr-HR" dirty="0"/>
              <a:t> </a:t>
            </a:r>
            <a:r>
              <a:rPr lang="hr-HR" dirty="0" err="1"/>
              <a:t>and</a:t>
            </a:r>
            <a:r>
              <a:rPr lang="hr-HR" dirty="0"/>
              <a:t> OA </a:t>
            </a:r>
            <a:r>
              <a:rPr lang="hr-HR" dirty="0" err="1"/>
              <a:t>availability</a:t>
            </a:r>
            <a:r>
              <a:rPr lang="hr-HR" dirty="0"/>
              <a:t> </a:t>
            </a:r>
            <a:r>
              <a:rPr lang="hr-HR" dirty="0" err="1"/>
              <a:t>among</a:t>
            </a:r>
            <a:r>
              <a:rPr lang="hr-HR" dirty="0"/>
              <a:t> </a:t>
            </a:r>
            <a:r>
              <a:rPr lang="hr-HR" dirty="0" err="1"/>
              <a:t>private</a:t>
            </a:r>
            <a:r>
              <a:rPr lang="hr-HR" dirty="0"/>
              <a:t> </a:t>
            </a:r>
            <a:r>
              <a:rPr lang="hr-HR" dirty="0" err="1"/>
              <a:t>publishers</a:t>
            </a:r>
            <a:endParaRPr lang="hr-HR" dirty="0"/>
          </a:p>
          <a:p>
            <a:r>
              <a:rPr lang="hr-HR" dirty="0" err="1"/>
              <a:t>Current</a:t>
            </a:r>
            <a:r>
              <a:rPr lang="hr-HR" dirty="0"/>
              <a:t> </a:t>
            </a:r>
            <a:r>
              <a:rPr lang="hr-HR" dirty="0" err="1"/>
              <a:t>subsidy</a:t>
            </a:r>
            <a:r>
              <a:rPr lang="hr-HR" dirty="0"/>
              <a:t> system for </a:t>
            </a:r>
            <a:r>
              <a:rPr lang="hr-HR" dirty="0" err="1"/>
              <a:t>books</a:t>
            </a:r>
            <a:r>
              <a:rPr lang="hr-HR" dirty="0"/>
              <a:t> </a:t>
            </a:r>
            <a:r>
              <a:rPr lang="hr-HR" dirty="0" err="1"/>
              <a:t>is</a:t>
            </a:r>
            <a:r>
              <a:rPr lang="hr-HR" dirty="0"/>
              <a:t> </a:t>
            </a:r>
            <a:r>
              <a:rPr lang="hr-HR" dirty="0" err="1"/>
              <a:t>not</a:t>
            </a:r>
            <a:r>
              <a:rPr lang="hr-HR" dirty="0"/>
              <a:t> </a:t>
            </a:r>
            <a:r>
              <a:rPr lang="hr-HR" dirty="0" err="1"/>
              <a:t>developmental</a:t>
            </a:r>
            <a:endParaRPr lang="en-GB" dirty="0"/>
          </a:p>
        </p:txBody>
      </p:sp>
    </p:spTree>
    <p:extLst>
      <p:ext uri="{BB962C8B-B14F-4D97-AF65-F5344CB8AC3E}">
        <p14:creationId xmlns:p14="http://schemas.microsoft.com/office/powerpoint/2010/main" val="270166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A48834C-AE01-E0E4-7B6D-C91BADF2A970}"/>
              </a:ext>
            </a:extLst>
          </p:cNvPr>
          <p:cNvSpPr>
            <a:spLocks noGrp="1"/>
          </p:cNvSpPr>
          <p:nvPr>
            <p:ph type="title"/>
          </p:nvPr>
        </p:nvSpPr>
        <p:spPr>
          <a:xfrm>
            <a:off x="643467" y="321734"/>
            <a:ext cx="10905066" cy="1135737"/>
          </a:xfrm>
        </p:spPr>
        <p:txBody>
          <a:bodyPr vert="horz" lIns="91440" tIns="45720" rIns="91440" bIns="45720" rtlCol="0" anchor="ctr">
            <a:normAutofit/>
          </a:bodyPr>
          <a:lstStyle/>
          <a:p>
            <a:r>
              <a:rPr lang="en-US" sz="3600" kern="1200" dirty="0">
                <a:solidFill>
                  <a:schemeClr val="tx1"/>
                </a:solidFill>
                <a:latin typeface="+mj-lt"/>
                <a:ea typeface="+mj-ea"/>
                <a:cs typeface="+mj-cs"/>
              </a:rPr>
              <a:t>Public subsidies to book publishing</a:t>
            </a:r>
          </a:p>
        </p:txBody>
      </p:sp>
      <p:grpSp>
        <p:nvGrpSpPr>
          <p:cNvPr id="19" name="Group 18">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20" name="Isosceles Triangle 1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24" name="Rectangle 23">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5" name="Table 4">
            <a:extLst>
              <a:ext uri="{FF2B5EF4-FFF2-40B4-BE49-F238E27FC236}">
                <a16:creationId xmlns:a16="http://schemas.microsoft.com/office/drawing/2014/main" id="{09505EE4-E212-8FEA-AAD1-C916A3E7F7F3}"/>
              </a:ext>
            </a:extLst>
          </p:cNvPr>
          <p:cNvGraphicFramePr>
            <a:graphicFrameLocks noGrp="1"/>
          </p:cNvGraphicFramePr>
          <p:nvPr>
            <p:extLst>
              <p:ext uri="{D42A27DB-BD31-4B8C-83A1-F6EECF244321}">
                <p14:modId xmlns:p14="http://schemas.microsoft.com/office/powerpoint/2010/main" val="2289616404"/>
              </p:ext>
            </p:extLst>
          </p:nvPr>
        </p:nvGraphicFramePr>
        <p:xfrm>
          <a:off x="8006575" y="2288289"/>
          <a:ext cx="3541955" cy="3351276"/>
        </p:xfrm>
        <a:graphic>
          <a:graphicData uri="http://schemas.openxmlformats.org/drawingml/2006/table">
            <a:tbl>
              <a:tblPr/>
              <a:tblGrid>
                <a:gridCol w="1983321">
                  <a:extLst>
                    <a:ext uri="{9D8B030D-6E8A-4147-A177-3AD203B41FA5}">
                      <a16:colId xmlns:a16="http://schemas.microsoft.com/office/drawing/2014/main" val="3934319269"/>
                    </a:ext>
                  </a:extLst>
                </a:gridCol>
                <a:gridCol w="1558634">
                  <a:extLst>
                    <a:ext uri="{9D8B030D-6E8A-4147-A177-3AD203B41FA5}">
                      <a16:colId xmlns:a16="http://schemas.microsoft.com/office/drawing/2014/main" val="3257311977"/>
                    </a:ext>
                  </a:extLst>
                </a:gridCol>
              </a:tblGrid>
              <a:tr h="558546">
                <a:tc>
                  <a:txBody>
                    <a:bodyPr/>
                    <a:lstStyle/>
                    <a:p>
                      <a:pPr algn="l" fontAlgn="b">
                        <a:spcBef>
                          <a:spcPts val="0"/>
                        </a:spcBef>
                        <a:spcAft>
                          <a:spcPts val="0"/>
                        </a:spcAft>
                      </a:pPr>
                      <a:r>
                        <a:rPr lang="en-GB" sz="3300" b="0" i="0" u="none" strike="noStrike">
                          <a:solidFill>
                            <a:srgbClr val="000000"/>
                          </a:solidFill>
                          <a:effectLst/>
                          <a:latin typeface="Calibri" panose="020F0502020204030204" pitchFamily="34" charset="0"/>
                        </a:rPr>
                        <a:t>SME</a:t>
                      </a:r>
                      <a:endParaRPr lang="en-GB" sz="5400" b="0" i="0" u="none" strike="noStrike">
                        <a:effectLst/>
                        <a:latin typeface="Arial" panose="020B0604020202020204" pitchFamily="34" charset="0"/>
                      </a:endParaRPr>
                    </a:p>
                  </a:txBody>
                  <a:tcPr marL="19050" marR="19050" marT="19050" marB="0" anchor="b">
                    <a:lnL>
                      <a:noFill/>
                    </a:lnL>
                    <a:lnR>
                      <a:noFill/>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tcPr>
                </a:tc>
                <a:tc>
                  <a:txBody>
                    <a:bodyPr/>
                    <a:lstStyle/>
                    <a:p>
                      <a:pPr algn="r" fontAlgn="b">
                        <a:spcBef>
                          <a:spcPts val="0"/>
                        </a:spcBef>
                        <a:spcAft>
                          <a:spcPts val="0"/>
                        </a:spcAft>
                      </a:pPr>
                      <a:r>
                        <a:rPr lang="en-GB" sz="3300" b="0" i="0" u="none" strike="noStrike">
                          <a:solidFill>
                            <a:srgbClr val="000000"/>
                          </a:solidFill>
                          <a:effectLst/>
                          <a:latin typeface="Calibri" panose="020F0502020204030204" pitchFamily="34" charset="0"/>
                        </a:rPr>
                        <a:t>53.12%</a:t>
                      </a:r>
                      <a:endParaRPr lang="en-GB" sz="5400" b="0" i="0" u="none" strike="noStrike">
                        <a:effectLst/>
                        <a:latin typeface="Arial" panose="020B0604020202020204" pitchFamily="34" charset="0"/>
                      </a:endParaRPr>
                    </a:p>
                  </a:txBody>
                  <a:tcPr marL="19050" marR="19050" marT="19050" marB="0" anchor="b">
                    <a:lnL>
                      <a:noFill/>
                    </a:lnL>
                    <a:lnR>
                      <a:noFill/>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tcPr>
                </a:tc>
                <a:extLst>
                  <a:ext uri="{0D108BD9-81ED-4DB2-BD59-A6C34878D82A}">
                    <a16:rowId xmlns:a16="http://schemas.microsoft.com/office/drawing/2014/main" val="480257723"/>
                  </a:ext>
                </a:extLst>
              </a:tr>
              <a:tr h="558546">
                <a:tc>
                  <a:txBody>
                    <a:bodyPr/>
                    <a:lstStyle/>
                    <a:p>
                      <a:pPr algn="l" fontAlgn="b">
                        <a:spcBef>
                          <a:spcPts val="0"/>
                        </a:spcBef>
                        <a:spcAft>
                          <a:spcPts val="0"/>
                        </a:spcAft>
                      </a:pPr>
                      <a:r>
                        <a:rPr lang="en-GB" sz="3300" b="0" i="0" u="none" strike="noStrike" dirty="0">
                          <a:solidFill>
                            <a:srgbClr val="000000"/>
                          </a:solidFill>
                          <a:effectLst/>
                          <a:latin typeface="Calibri" panose="020F0502020204030204" pitchFamily="34" charset="0"/>
                        </a:rPr>
                        <a:t>RPO - HEI</a:t>
                      </a:r>
                      <a:endParaRPr lang="en-GB" sz="5400" b="0" i="0" u="none" strike="noStrike" dirty="0">
                        <a:effectLst/>
                        <a:latin typeface="Arial" panose="020B0604020202020204" pitchFamily="34" charset="0"/>
                      </a:endParaRPr>
                    </a:p>
                  </a:txBody>
                  <a:tcPr marL="19050" marR="19050" marT="19050" marB="0" anchor="b">
                    <a:lnL>
                      <a:noFill/>
                    </a:lnL>
                    <a:lnR>
                      <a:noFill/>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tcPr>
                </a:tc>
                <a:tc>
                  <a:txBody>
                    <a:bodyPr/>
                    <a:lstStyle/>
                    <a:p>
                      <a:pPr algn="r" fontAlgn="b">
                        <a:spcBef>
                          <a:spcPts val="0"/>
                        </a:spcBef>
                        <a:spcAft>
                          <a:spcPts val="0"/>
                        </a:spcAft>
                      </a:pPr>
                      <a:r>
                        <a:rPr lang="en-GB" sz="3300" b="0" i="0" u="none" strike="noStrike">
                          <a:solidFill>
                            <a:srgbClr val="000000"/>
                          </a:solidFill>
                          <a:effectLst/>
                          <a:latin typeface="Calibri" panose="020F0502020204030204" pitchFamily="34" charset="0"/>
                        </a:rPr>
                        <a:t>23.95%</a:t>
                      </a:r>
                      <a:endParaRPr lang="en-GB" sz="5400" b="0" i="0" u="none" strike="noStrike">
                        <a:effectLst/>
                        <a:latin typeface="Arial" panose="020B0604020202020204" pitchFamily="34" charset="0"/>
                      </a:endParaRPr>
                    </a:p>
                  </a:txBody>
                  <a:tcPr marL="19050" marR="19050" marT="19050" marB="0" anchor="b">
                    <a:lnL>
                      <a:noFill/>
                    </a:lnL>
                    <a:lnR>
                      <a:noFill/>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tcPr>
                </a:tc>
                <a:extLst>
                  <a:ext uri="{0D108BD9-81ED-4DB2-BD59-A6C34878D82A}">
                    <a16:rowId xmlns:a16="http://schemas.microsoft.com/office/drawing/2014/main" val="221013465"/>
                  </a:ext>
                </a:extLst>
              </a:tr>
              <a:tr h="558546">
                <a:tc>
                  <a:txBody>
                    <a:bodyPr/>
                    <a:lstStyle/>
                    <a:p>
                      <a:pPr algn="l" fontAlgn="b">
                        <a:spcBef>
                          <a:spcPts val="0"/>
                        </a:spcBef>
                        <a:spcAft>
                          <a:spcPts val="0"/>
                        </a:spcAft>
                      </a:pPr>
                      <a:r>
                        <a:rPr lang="en-GB" sz="3300" b="0" i="0" u="none" strike="noStrike">
                          <a:solidFill>
                            <a:srgbClr val="000000"/>
                          </a:solidFill>
                          <a:effectLst/>
                          <a:latin typeface="Calibri" panose="020F0502020204030204" pitchFamily="34" charset="0"/>
                        </a:rPr>
                        <a:t>RPO - inst</a:t>
                      </a:r>
                      <a:endParaRPr lang="en-GB" sz="5400" b="0" i="0" u="none" strike="noStrike">
                        <a:effectLst/>
                        <a:latin typeface="Arial" panose="020B0604020202020204" pitchFamily="34" charset="0"/>
                      </a:endParaRPr>
                    </a:p>
                  </a:txBody>
                  <a:tcPr marL="19050" marR="19050" marT="19050" marB="0" anchor="b">
                    <a:lnL>
                      <a:noFill/>
                    </a:lnL>
                    <a:lnR>
                      <a:noFill/>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tcPr>
                </a:tc>
                <a:tc>
                  <a:txBody>
                    <a:bodyPr/>
                    <a:lstStyle/>
                    <a:p>
                      <a:pPr algn="r" fontAlgn="b">
                        <a:spcBef>
                          <a:spcPts val="0"/>
                        </a:spcBef>
                        <a:spcAft>
                          <a:spcPts val="0"/>
                        </a:spcAft>
                      </a:pPr>
                      <a:r>
                        <a:rPr lang="en-GB" sz="3300" b="0" i="0" u="none" strike="noStrike">
                          <a:solidFill>
                            <a:srgbClr val="000000"/>
                          </a:solidFill>
                          <a:effectLst/>
                          <a:latin typeface="Calibri" panose="020F0502020204030204" pitchFamily="34" charset="0"/>
                        </a:rPr>
                        <a:t>8.14%</a:t>
                      </a:r>
                      <a:endParaRPr lang="en-GB" sz="5400" b="0" i="0" u="none" strike="noStrike">
                        <a:effectLst/>
                        <a:latin typeface="Arial" panose="020B0604020202020204" pitchFamily="34" charset="0"/>
                      </a:endParaRPr>
                    </a:p>
                  </a:txBody>
                  <a:tcPr marL="19050" marR="19050" marT="19050" marB="0" anchor="b">
                    <a:lnL>
                      <a:noFill/>
                    </a:lnL>
                    <a:lnR>
                      <a:noFill/>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tcPr>
                </a:tc>
                <a:extLst>
                  <a:ext uri="{0D108BD9-81ED-4DB2-BD59-A6C34878D82A}">
                    <a16:rowId xmlns:a16="http://schemas.microsoft.com/office/drawing/2014/main" val="818150000"/>
                  </a:ext>
                </a:extLst>
              </a:tr>
              <a:tr h="558546">
                <a:tc>
                  <a:txBody>
                    <a:bodyPr/>
                    <a:lstStyle/>
                    <a:p>
                      <a:pPr algn="l" fontAlgn="b">
                        <a:spcBef>
                          <a:spcPts val="0"/>
                        </a:spcBef>
                        <a:spcAft>
                          <a:spcPts val="0"/>
                        </a:spcAft>
                      </a:pPr>
                      <a:r>
                        <a:rPr lang="en-GB" sz="3300" b="0" i="0" u="none" strike="noStrike">
                          <a:solidFill>
                            <a:srgbClr val="000000"/>
                          </a:solidFill>
                          <a:effectLst/>
                          <a:latin typeface="Calibri" panose="020F0502020204030204" pitchFamily="34" charset="0"/>
                        </a:rPr>
                        <a:t>PUB ORG</a:t>
                      </a:r>
                      <a:endParaRPr lang="en-GB" sz="5400" b="0" i="0" u="none" strike="noStrike">
                        <a:effectLst/>
                        <a:latin typeface="Arial" panose="020B0604020202020204" pitchFamily="34" charset="0"/>
                      </a:endParaRPr>
                    </a:p>
                  </a:txBody>
                  <a:tcPr marL="19050" marR="19050" marT="19050" marB="0" anchor="b">
                    <a:lnL>
                      <a:noFill/>
                    </a:lnL>
                    <a:lnR>
                      <a:noFill/>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tcPr>
                </a:tc>
                <a:tc>
                  <a:txBody>
                    <a:bodyPr/>
                    <a:lstStyle/>
                    <a:p>
                      <a:pPr algn="r" fontAlgn="b">
                        <a:spcBef>
                          <a:spcPts val="0"/>
                        </a:spcBef>
                        <a:spcAft>
                          <a:spcPts val="0"/>
                        </a:spcAft>
                      </a:pPr>
                      <a:r>
                        <a:rPr lang="en-GB" sz="3300" b="0" i="0" u="none" strike="noStrike">
                          <a:solidFill>
                            <a:srgbClr val="000000"/>
                          </a:solidFill>
                          <a:effectLst/>
                          <a:latin typeface="Calibri" panose="020F0502020204030204" pitchFamily="34" charset="0"/>
                        </a:rPr>
                        <a:t>6.74%</a:t>
                      </a:r>
                      <a:endParaRPr lang="en-GB" sz="5400" b="0" i="0" u="none" strike="noStrike">
                        <a:effectLst/>
                        <a:latin typeface="Arial" panose="020B0604020202020204" pitchFamily="34" charset="0"/>
                      </a:endParaRPr>
                    </a:p>
                  </a:txBody>
                  <a:tcPr marL="19050" marR="19050" marT="19050" marB="0" anchor="b">
                    <a:lnL>
                      <a:noFill/>
                    </a:lnL>
                    <a:lnR>
                      <a:noFill/>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tcPr>
                </a:tc>
                <a:extLst>
                  <a:ext uri="{0D108BD9-81ED-4DB2-BD59-A6C34878D82A}">
                    <a16:rowId xmlns:a16="http://schemas.microsoft.com/office/drawing/2014/main" val="3215469674"/>
                  </a:ext>
                </a:extLst>
              </a:tr>
              <a:tr h="558546">
                <a:tc>
                  <a:txBody>
                    <a:bodyPr/>
                    <a:lstStyle/>
                    <a:p>
                      <a:pPr algn="l" fontAlgn="b">
                        <a:spcBef>
                          <a:spcPts val="0"/>
                        </a:spcBef>
                        <a:spcAft>
                          <a:spcPts val="0"/>
                        </a:spcAft>
                      </a:pPr>
                      <a:r>
                        <a:rPr lang="en-GB" sz="3300" b="0" i="0" u="none" strike="noStrike">
                          <a:solidFill>
                            <a:srgbClr val="000000"/>
                          </a:solidFill>
                          <a:effectLst/>
                          <a:latin typeface="Calibri" panose="020F0502020204030204" pitchFamily="34" charset="0"/>
                        </a:rPr>
                        <a:t>SOC</a:t>
                      </a:r>
                      <a:endParaRPr lang="en-GB" sz="5400" b="0" i="0" u="none" strike="noStrike">
                        <a:effectLst/>
                        <a:latin typeface="Arial" panose="020B0604020202020204" pitchFamily="34" charset="0"/>
                      </a:endParaRPr>
                    </a:p>
                  </a:txBody>
                  <a:tcPr marL="19050" marR="19050" marT="19050" marB="0" anchor="b">
                    <a:lnL>
                      <a:noFill/>
                    </a:lnL>
                    <a:lnR>
                      <a:noFill/>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tcPr>
                </a:tc>
                <a:tc>
                  <a:txBody>
                    <a:bodyPr/>
                    <a:lstStyle/>
                    <a:p>
                      <a:pPr algn="r" fontAlgn="b">
                        <a:spcBef>
                          <a:spcPts val="0"/>
                        </a:spcBef>
                        <a:spcAft>
                          <a:spcPts val="0"/>
                        </a:spcAft>
                      </a:pPr>
                      <a:r>
                        <a:rPr lang="en-GB" sz="3300" b="0" i="0" u="none" strike="noStrike">
                          <a:solidFill>
                            <a:srgbClr val="000000"/>
                          </a:solidFill>
                          <a:effectLst/>
                          <a:latin typeface="Calibri" panose="020F0502020204030204" pitchFamily="34" charset="0"/>
                        </a:rPr>
                        <a:t>5.77%</a:t>
                      </a:r>
                      <a:endParaRPr lang="en-GB" sz="5400" b="0" i="0" u="none" strike="noStrike">
                        <a:effectLst/>
                        <a:latin typeface="Arial" panose="020B0604020202020204" pitchFamily="34" charset="0"/>
                      </a:endParaRPr>
                    </a:p>
                  </a:txBody>
                  <a:tcPr marL="19050" marR="19050" marT="19050" marB="0" anchor="b">
                    <a:lnL>
                      <a:noFill/>
                    </a:lnL>
                    <a:lnR>
                      <a:noFill/>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tcPr>
                </a:tc>
                <a:extLst>
                  <a:ext uri="{0D108BD9-81ED-4DB2-BD59-A6C34878D82A}">
                    <a16:rowId xmlns:a16="http://schemas.microsoft.com/office/drawing/2014/main" val="3655487311"/>
                  </a:ext>
                </a:extLst>
              </a:tr>
              <a:tr h="558546">
                <a:tc>
                  <a:txBody>
                    <a:bodyPr/>
                    <a:lstStyle/>
                    <a:p>
                      <a:pPr algn="l" fontAlgn="b">
                        <a:spcBef>
                          <a:spcPts val="0"/>
                        </a:spcBef>
                        <a:spcAft>
                          <a:spcPts val="0"/>
                        </a:spcAft>
                      </a:pPr>
                      <a:r>
                        <a:rPr lang="en-GB" sz="3300" b="0" i="0" u="none" strike="noStrike">
                          <a:solidFill>
                            <a:srgbClr val="000000"/>
                          </a:solidFill>
                          <a:effectLst/>
                          <a:latin typeface="Calibri" panose="020F0502020204030204" pitchFamily="34" charset="0"/>
                        </a:rPr>
                        <a:t>OTH</a:t>
                      </a:r>
                      <a:endParaRPr lang="en-GB" sz="5400" b="0" i="0" u="none" strike="noStrike">
                        <a:effectLst/>
                        <a:latin typeface="Arial" panose="020B0604020202020204" pitchFamily="34" charset="0"/>
                      </a:endParaRPr>
                    </a:p>
                  </a:txBody>
                  <a:tcPr marL="19050" marR="19050" marT="19050" marB="0" anchor="b">
                    <a:lnL>
                      <a:noFill/>
                    </a:lnL>
                    <a:lnR>
                      <a:noFill/>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tcPr>
                </a:tc>
                <a:tc>
                  <a:txBody>
                    <a:bodyPr/>
                    <a:lstStyle/>
                    <a:p>
                      <a:pPr algn="r" fontAlgn="b">
                        <a:spcBef>
                          <a:spcPts val="0"/>
                        </a:spcBef>
                        <a:spcAft>
                          <a:spcPts val="0"/>
                        </a:spcAft>
                      </a:pPr>
                      <a:r>
                        <a:rPr lang="en-GB" sz="3300" b="0" i="0" u="none" strike="noStrike" dirty="0">
                          <a:solidFill>
                            <a:srgbClr val="000000"/>
                          </a:solidFill>
                          <a:effectLst/>
                          <a:latin typeface="Calibri" panose="020F0502020204030204" pitchFamily="34" charset="0"/>
                        </a:rPr>
                        <a:t>2.29%</a:t>
                      </a:r>
                      <a:endParaRPr lang="en-GB" sz="5400" b="0" i="0" u="none" strike="noStrike" dirty="0">
                        <a:effectLst/>
                        <a:latin typeface="Arial" panose="020B0604020202020204" pitchFamily="34" charset="0"/>
                      </a:endParaRPr>
                    </a:p>
                  </a:txBody>
                  <a:tcPr marL="19050" marR="19050" marT="19050" marB="0" anchor="b">
                    <a:lnL>
                      <a:noFill/>
                    </a:lnL>
                    <a:lnR>
                      <a:noFill/>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tcPr>
                </a:tc>
                <a:extLst>
                  <a:ext uri="{0D108BD9-81ED-4DB2-BD59-A6C34878D82A}">
                    <a16:rowId xmlns:a16="http://schemas.microsoft.com/office/drawing/2014/main" val="1480344450"/>
                  </a:ext>
                </a:extLst>
              </a:tr>
            </a:tbl>
          </a:graphicData>
        </a:graphic>
      </p:graphicFrame>
      <p:graphicFrame>
        <p:nvGraphicFramePr>
          <p:cNvPr id="27" name="Content Placeholder 2">
            <a:extLst>
              <a:ext uri="{FF2B5EF4-FFF2-40B4-BE49-F238E27FC236}">
                <a16:creationId xmlns:a16="http://schemas.microsoft.com/office/drawing/2014/main" id="{F3A2E784-831E-8454-0A6C-A75684BFD720}"/>
              </a:ext>
            </a:extLst>
          </p:cNvPr>
          <p:cNvGraphicFramePr/>
          <p:nvPr>
            <p:extLst>
              <p:ext uri="{D42A27DB-BD31-4B8C-83A1-F6EECF244321}">
                <p14:modId xmlns:p14="http://schemas.microsoft.com/office/powerpoint/2010/main" val="3343522016"/>
              </p:ext>
            </p:extLst>
          </p:nvPr>
        </p:nvGraphicFramePr>
        <p:xfrm>
          <a:off x="670705" y="1670241"/>
          <a:ext cx="6471009" cy="47532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630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8129F-F288-4D98-CF7A-25597C4E4A54}"/>
              </a:ext>
            </a:extLst>
          </p:cNvPr>
          <p:cNvSpPr>
            <a:spLocks noGrp="1"/>
          </p:cNvSpPr>
          <p:nvPr>
            <p:ph type="title"/>
          </p:nvPr>
        </p:nvSpPr>
        <p:spPr/>
        <p:txBody>
          <a:bodyPr/>
          <a:lstStyle/>
          <a:p>
            <a:r>
              <a:rPr lang="hr-HR" dirty="0" err="1"/>
              <a:t>Commercial</a:t>
            </a:r>
            <a:r>
              <a:rPr lang="hr-HR" dirty="0"/>
              <a:t> </a:t>
            </a:r>
            <a:r>
              <a:rPr lang="hr-HR" dirty="0" err="1"/>
              <a:t>publishers</a:t>
            </a:r>
            <a:r>
              <a:rPr lang="hr-HR" dirty="0"/>
              <a:t> &amp; OA / </a:t>
            </a:r>
            <a:r>
              <a:rPr lang="hr-HR" dirty="0" err="1"/>
              <a:t>paywalled</a:t>
            </a:r>
            <a:r>
              <a:rPr lang="hr-HR" dirty="0"/>
              <a:t> e-</a:t>
            </a:r>
            <a:r>
              <a:rPr lang="hr-HR" dirty="0" err="1"/>
              <a:t>books</a:t>
            </a:r>
            <a:r>
              <a:rPr lang="hr-HR" dirty="0"/>
              <a:t>?</a:t>
            </a:r>
            <a:endParaRPr lang="en-GB" dirty="0"/>
          </a:p>
        </p:txBody>
      </p:sp>
      <p:graphicFrame>
        <p:nvGraphicFramePr>
          <p:cNvPr id="5" name="Content Placeholder 2">
            <a:extLst>
              <a:ext uri="{FF2B5EF4-FFF2-40B4-BE49-F238E27FC236}">
                <a16:creationId xmlns:a16="http://schemas.microsoft.com/office/drawing/2014/main" id="{FFF21A9C-48B9-78F3-A0FE-0929826C9001}"/>
              </a:ext>
            </a:extLst>
          </p:cNvPr>
          <p:cNvGraphicFramePr>
            <a:graphicFrameLocks noGrp="1"/>
          </p:cNvGraphicFramePr>
          <p:nvPr>
            <p:ph idx="1"/>
            <p:extLst>
              <p:ext uri="{D42A27DB-BD31-4B8C-83A1-F6EECF244321}">
                <p14:modId xmlns:p14="http://schemas.microsoft.com/office/powerpoint/2010/main" val="2692172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7693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3C9BE-0C8F-E946-B1DF-9CE4DD98EC86}"/>
              </a:ext>
            </a:extLst>
          </p:cNvPr>
          <p:cNvSpPr>
            <a:spLocks noGrp="1"/>
          </p:cNvSpPr>
          <p:nvPr>
            <p:ph type="title"/>
          </p:nvPr>
        </p:nvSpPr>
        <p:spPr/>
        <p:txBody>
          <a:bodyPr/>
          <a:lstStyle/>
          <a:p>
            <a:r>
              <a:rPr lang="hr-HR"/>
              <a:t>Publishers of OA titles?</a:t>
            </a:r>
            <a:endParaRPr lang="en-GB" dirty="0"/>
          </a:p>
        </p:txBody>
      </p:sp>
      <p:graphicFrame>
        <p:nvGraphicFramePr>
          <p:cNvPr id="5" name="Content Placeholder 2">
            <a:extLst>
              <a:ext uri="{FF2B5EF4-FFF2-40B4-BE49-F238E27FC236}">
                <a16:creationId xmlns:a16="http://schemas.microsoft.com/office/drawing/2014/main" id="{A9FC8B7B-3CF5-2F4D-0271-E41EE3563254}"/>
              </a:ext>
            </a:extLst>
          </p:cNvPr>
          <p:cNvGraphicFramePr>
            <a:graphicFrameLocks noGrp="1"/>
          </p:cNvGraphicFramePr>
          <p:nvPr>
            <p:ph idx="1"/>
          </p:nvPr>
        </p:nvGraphicFramePr>
        <p:xfrm>
          <a:off x="838200" y="1538868"/>
          <a:ext cx="10515600" cy="49540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622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B7BC8-3251-1082-F59E-223D8191C98D}"/>
              </a:ext>
            </a:extLst>
          </p:cNvPr>
          <p:cNvSpPr>
            <a:spLocks noGrp="1"/>
          </p:cNvSpPr>
          <p:nvPr>
            <p:ph type="title"/>
          </p:nvPr>
        </p:nvSpPr>
        <p:spPr/>
        <p:txBody>
          <a:bodyPr/>
          <a:lstStyle/>
          <a:p>
            <a:r>
              <a:rPr lang="hr-HR" dirty="0" err="1"/>
              <a:t>Conclusions</a:t>
            </a:r>
            <a:r>
              <a:rPr lang="hr-HR" dirty="0"/>
              <a:t>?</a:t>
            </a:r>
            <a:endParaRPr lang="en-GB" dirty="0"/>
          </a:p>
        </p:txBody>
      </p:sp>
      <p:graphicFrame>
        <p:nvGraphicFramePr>
          <p:cNvPr id="13" name="Content Placeholder 2">
            <a:extLst>
              <a:ext uri="{FF2B5EF4-FFF2-40B4-BE49-F238E27FC236}">
                <a16:creationId xmlns:a16="http://schemas.microsoft.com/office/drawing/2014/main" id="{2593281B-A4A5-4A45-4C54-8A209A2FEFFA}"/>
              </a:ext>
            </a:extLst>
          </p:cNvPr>
          <p:cNvGraphicFramePr>
            <a:graphicFrameLocks noGrp="1"/>
          </p:cNvGraphicFramePr>
          <p:nvPr>
            <p:ph idx="1"/>
            <p:extLst>
              <p:ext uri="{D42A27DB-BD31-4B8C-83A1-F6EECF244321}">
                <p14:modId xmlns:p14="http://schemas.microsoft.com/office/powerpoint/2010/main" val="8372097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6255234"/>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685</TotalTime>
  <Words>731</Words>
  <Application>Microsoft Office PowerPoint</Application>
  <PresentationFormat>Widescreen</PresentationFormat>
  <Paragraphs>85</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The landscape of scholarly book publishing in Croatia: finding pathways for sustainable open access models</vt:lpstr>
      <vt:lpstr>Motivation</vt:lpstr>
      <vt:lpstr>Need for an achievable transition!</vt:lpstr>
      <vt:lpstr>Data sources</vt:lpstr>
      <vt:lpstr>Previous research</vt:lpstr>
      <vt:lpstr>Public subsidies to book publishing</vt:lpstr>
      <vt:lpstr>Commercial publishers &amp; OA / paywalled e-books?</vt:lpstr>
      <vt:lpstr>Publishers of OA titles?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landscape of scholarly book publishing in Croatia: finding pathways for sustainable open access models</dc:title>
  <dc:creator>Iva Melinscak Zlodi</dc:creator>
  <cp:lastModifiedBy>Iva</cp:lastModifiedBy>
  <cp:revision>9</cp:revision>
  <dcterms:created xsi:type="dcterms:W3CDTF">2022-09-12T12:41:54Z</dcterms:created>
  <dcterms:modified xsi:type="dcterms:W3CDTF">2022-09-15T07:00:15Z</dcterms:modified>
</cp:coreProperties>
</file>