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672" r:id="rId3"/>
    <p:sldId id="566" r:id="rId4"/>
    <p:sldId id="556" r:id="rId5"/>
    <p:sldId id="567" r:id="rId6"/>
    <p:sldId id="260" r:id="rId7"/>
    <p:sldId id="677" r:id="rId8"/>
    <p:sldId id="680" r:id="rId9"/>
    <p:sldId id="315" r:id="rId10"/>
    <p:sldId id="324" r:id="rId11"/>
    <p:sldId id="323" r:id="rId12"/>
    <p:sldId id="316" r:id="rId13"/>
    <p:sldId id="317" r:id="rId14"/>
    <p:sldId id="320" r:id="rId15"/>
    <p:sldId id="318" r:id="rId16"/>
    <p:sldId id="683" r:id="rId17"/>
    <p:sldId id="678" r:id="rId18"/>
    <p:sldId id="679" r:id="rId19"/>
    <p:sldId id="670" r:id="rId20"/>
    <p:sldId id="259" r:id="rId21"/>
    <p:sldId id="681" r:id="rId22"/>
    <p:sldId id="322" r:id="rId23"/>
    <p:sldId id="671" r:id="rId24"/>
    <p:sldId id="263"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ill Sans" panose="020B0604020202020204" charset="0"/>
      <p:regular r:id="rId31"/>
      <p:bold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88F144E-78E4-4C58-9350-47021A55DD94}">
          <p14:sldIdLst>
            <p14:sldId id="256"/>
            <p14:sldId id="672"/>
            <p14:sldId id="566"/>
            <p14:sldId id="556"/>
            <p14:sldId id="567"/>
            <p14:sldId id="260"/>
            <p14:sldId id="677"/>
            <p14:sldId id="680"/>
            <p14:sldId id="315"/>
            <p14:sldId id="324"/>
            <p14:sldId id="323"/>
            <p14:sldId id="316"/>
            <p14:sldId id="317"/>
            <p14:sldId id="320"/>
            <p14:sldId id="318"/>
            <p14:sldId id="683"/>
            <p14:sldId id="678"/>
            <p14:sldId id="679"/>
            <p14:sldId id="670"/>
            <p14:sldId id="259"/>
            <p14:sldId id="681"/>
            <p14:sldId id="322"/>
            <p14:sldId id="671"/>
            <p14:sldId id="263"/>
          </p14:sldIdLst>
        </p14:section>
      </p14:sectionLst>
    </p:ex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w1c5XrhPTmNYLQaTZapQSQt3B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94727" autoAdjust="0"/>
  </p:normalViewPr>
  <p:slideViewPr>
    <p:cSldViewPr snapToGrid="0">
      <p:cViewPr>
        <p:scale>
          <a:sx n="75" d="100"/>
          <a:sy n="75" d="100"/>
        </p:scale>
        <p:origin x="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Tx/>
              <a:buChar char="-"/>
            </a:pP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188186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69755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recommendations, generated via iterative co-creation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60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dc781c2b7_0_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To know what they think about the problems and how best to respond to them.</a:t>
            </a:r>
          </a:p>
          <a:p>
            <a:pPr marL="457200" lvl="0" indent="-317500" algn="l" rtl="0">
              <a:spcBef>
                <a:spcPts val="0"/>
              </a:spcBef>
              <a:spcAft>
                <a:spcPts val="0"/>
              </a:spcAft>
              <a:buSzPts val="1400"/>
              <a:buChar char="●"/>
            </a:pPr>
            <a:r>
              <a:rPr lang="en-US" dirty="0"/>
              <a:t>diverse, gender balanced group of 29 experts, drawn from each stakeholder category, representing 27 organizations from 16 countries, including participants from Africa and Latin America, ranging from early career to senior.</a:t>
            </a:r>
            <a:endParaRPr lang="en-GB" dirty="0"/>
          </a:p>
          <a:p>
            <a:pPr marL="457200" lvl="0" indent="-317500" algn="l" rtl="0">
              <a:spcBef>
                <a:spcPts val="0"/>
              </a:spcBef>
              <a:spcAft>
                <a:spcPts val="0"/>
              </a:spcAft>
              <a:buSzPts val="1400"/>
              <a:buChar char="●"/>
            </a:pPr>
            <a:r>
              <a:rPr lang="en-GB" dirty="0"/>
              <a:t>iterative, consensus-oriented process of presenting, discussing, and revising using a combination of survey tools and workshops with each stakeholder group</a:t>
            </a:r>
            <a:endParaRPr dirty="0"/>
          </a:p>
        </p:txBody>
      </p:sp>
      <p:sp>
        <p:nvSpPr>
          <p:cNvPr id="128" name="Google Shape;128;g11dc781c2b7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92d4632b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GB" dirty="0"/>
              <a:t>Created primarily by and with EU actors in mind, but awareness of and appreciation for the global inequities that exist within the research community and between regions</a:t>
            </a:r>
            <a:endParaRPr dirty="0"/>
          </a:p>
          <a:p>
            <a:pPr marL="457200" lvl="0" indent="-317500" algn="l" rtl="0">
              <a:spcBef>
                <a:spcPts val="0"/>
              </a:spcBef>
              <a:spcAft>
                <a:spcPts val="0"/>
              </a:spcAft>
              <a:buSzPts val="1400"/>
              <a:buChar char="●"/>
            </a:pPr>
            <a:r>
              <a:rPr lang="en-GB" dirty="0"/>
              <a:t>Need for joined-up approaches that target the research ecosystem as a whole</a:t>
            </a:r>
            <a:endParaRPr dirty="0"/>
          </a:p>
          <a:p>
            <a:pPr marL="457200" lvl="0" indent="-317500" algn="l" rtl="0">
              <a:spcBef>
                <a:spcPts val="0"/>
              </a:spcBef>
              <a:spcAft>
                <a:spcPts val="0"/>
              </a:spcAft>
              <a:buSzPts val="1400"/>
              <a:buChar char="●"/>
            </a:pPr>
            <a:r>
              <a:rPr lang="en-GB" dirty="0"/>
              <a:t>Recommendations aimed at </a:t>
            </a:r>
            <a:r>
              <a:rPr lang="en-GB" dirty="0" err="1"/>
              <a:t>leveling</a:t>
            </a:r>
            <a:r>
              <a:rPr lang="en-GB" dirty="0"/>
              <a:t> the resources playing-field to make ORR possible for more people</a:t>
            </a:r>
            <a:endParaRPr dirty="0"/>
          </a:p>
          <a:p>
            <a:pPr marL="457200" lvl="0" indent="-317500" algn="l" rtl="0">
              <a:spcBef>
                <a:spcPts val="0"/>
              </a:spcBef>
              <a:spcAft>
                <a:spcPts val="0"/>
              </a:spcAft>
              <a:buSzPts val="1400"/>
              <a:buChar char="●"/>
            </a:pPr>
            <a:r>
              <a:rPr lang="en-GB" dirty="0"/>
              <a:t>Some overlap with the UNESCO recommendations on OS</a:t>
            </a:r>
          </a:p>
          <a:p>
            <a:pPr marL="457200" lvl="0" indent="-317500" algn="l" rtl="0">
              <a:spcBef>
                <a:spcPts val="0"/>
              </a:spcBef>
              <a:spcAft>
                <a:spcPts val="0"/>
              </a:spcAft>
              <a:buSzPts val="1400"/>
              <a:buChar char="●"/>
            </a:pPr>
            <a:r>
              <a:rPr lang="en-GB" dirty="0"/>
              <a:t>There are recommendations for everyone and actionable ones that you can implement right now</a:t>
            </a:r>
            <a:endParaRPr dirty="0"/>
          </a:p>
        </p:txBody>
      </p:sp>
      <p:sp>
        <p:nvSpPr>
          <p:cNvPr id="160" name="Google Shape;160;g1192d4632b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40764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lvl="0" indent="0">
              <a:lnSpc>
                <a:spcPct val="110000"/>
              </a:lnSpc>
              <a:buNone/>
            </a:pPr>
            <a:endParaRPr lang="en-US" dirty="0">
              <a:latin typeface="Calibri" panose="020F0502020204030204" pitchFamily="34" charset="0"/>
              <a:cs typeface="Calibri" panose="020F0502020204030204" pitchFamily="34" charset="0"/>
            </a:endParaRPr>
          </a:p>
          <a:p>
            <a:pPr marL="152400" lvl="0" indent="0">
              <a:lnSpc>
                <a:spcPct val="110000"/>
              </a:lnSpc>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245508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do we talk about fairness? After all, one would assume that open science should be fair by design, one pillar of open science, open data, even has FAIR as its leading acronym (although it stands for something else).</a:t>
            </a:r>
          </a:p>
          <a:p>
            <a:pPr lvl="0"/>
            <a:r>
              <a:rPr lang="en-US" dirty="0"/>
              <a:t>Should not forget: societies have inequality, and science as well. While we could reasonable assume that some aspects of OS should lead to more fairness, we should look more closely at how OS might actually be unfair, how it might create more inequalities than reducing them. That’s what I’m here to talk about.</a:t>
            </a:r>
          </a:p>
          <a:p>
            <a:pPr marL="171450" lvl="0" indent="-171450" algn="l" rtl="0">
              <a:spcBef>
                <a:spcPts val="0"/>
              </a:spcBef>
              <a:spcAft>
                <a:spcPts val="0"/>
              </a:spcAft>
              <a:buFontTx/>
              <a:buChar char="-"/>
            </a:pPr>
            <a:endParaRPr lang="en-US"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7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Methods: Sociological, bibliometric and computational approaches</a:t>
            </a:r>
            <a:endParaRPr/>
          </a:p>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Methods: Sociological, bibliometric and computational approaches</a:t>
            </a:r>
            <a:endParaRPr/>
          </a:p>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32344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11473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4477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82628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22672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8648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975030" y="2212257"/>
            <a:ext cx="10241941" cy="223625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87CB"/>
              </a:buClr>
              <a:buSzPts val="6600"/>
              <a:buFont typeface="Gill Sans"/>
              <a:buNone/>
              <a:defRPr sz="6600" b="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
          <p:cNvSpPr txBox="1">
            <a:spLocks noGrp="1"/>
          </p:cNvSpPr>
          <p:nvPr>
            <p:ph type="subTitle" idx="1"/>
          </p:nvPr>
        </p:nvSpPr>
        <p:spPr>
          <a:xfrm>
            <a:off x="986517" y="4464931"/>
            <a:ext cx="10230453" cy="140016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7F7F7F"/>
              </a:buClr>
              <a:buSzPts val="3200"/>
              <a:buFont typeface="Calibri"/>
              <a:buNone/>
              <a:defRPr sz="3200" b="1">
                <a:solidFill>
                  <a:srgbClr val="7F7F7F"/>
                </a:solidFill>
                <a:latin typeface="Calibri"/>
                <a:ea typeface="Calibri"/>
                <a:cs typeface="Calibri"/>
                <a:sym typeface="Calibri"/>
              </a:defRPr>
            </a:lvl1pPr>
            <a:lvl2pPr lvl="1" algn="ctr">
              <a:lnSpc>
                <a:spcPct val="90000"/>
              </a:lnSpc>
              <a:spcBef>
                <a:spcPts val="500"/>
              </a:spcBef>
              <a:spcAft>
                <a:spcPts val="0"/>
              </a:spcAft>
              <a:buClr>
                <a:srgbClr val="7F7F7F"/>
              </a:buClr>
              <a:buSzPts val="2000"/>
              <a:buFont typeface="Calibri"/>
              <a:buNone/>
              <a:defRPr sz="2000"/>
            </a:lvl2pPr>
            <a:lvl3pPr lvl="2" algn="ctr">
              <a:lnSpc>
                <a:spcPct val="90000"/>
              </a:lnSpc>
              <a:spcBef>
                <a:spcPts val="500"/>
              </a:spcBef>
              <a:spcAft>
                <a:spcPts val="0"/>
              </a:spcAft>
              <a:buClr>
                <a:srgbClr val="7F7F7F"/>
              </a:buClr>
              <a:buSzPts val="1800"/>
              <a:buFont typeface="Calibri"/>
              <a:buNone/>
              <a:defRPr sz="1800"/>
            </a:lvl3pPr>
            <a:lvl4pPr lvl="3" algn="ctr">
              <a:lnSpc>
                <a:spcPct val="90000"/>
              </a:lnSpc>
              <a:spcBef>
                <a:spcPts val="500"/>
              </a:spcBef>
              <a:spcAft>
                <a:spcPts val="0"/>
              </a:spcAft>
              <a:buClr>
                <a:srgbClr val="7F7F7F"/>
              </a:buClr>
              <a:buSzPts val="1600"/>
              <a:buFont typeface="Calibri"/>
              <a:buNone/>
              <a:defRPr sz="1600"/>
            </a:lvl4pPr>
            <a:lvl5pPr lvl="4" algn="ctr">
              <a:lnSpc>
                <a:spcPct val="90000"/>
              </a:lnSpc>
              <a:spcBef>
                <a:spcPts val="500"/>
              </a:spcBef>
              <a:spcAft>
                <a:spcPts val="0"/>
              </a:spcAft>
              <a:buClr>
                <a:srgbClr val="7F7F7F"/>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4" name="Google Shape;34;p10"/>
          <p:cNvPicPr preferRelativeResize="0"/>
          <p:nvPr/>
        </p:nvPicPr>
        <p:blipFill rotWithShape="1">
          <a:blip r:embed="rId2">
            <a:alphaModFix/>
          </a:blip>
          <a:srcRect/>
          <a:stretch/>
        </p:blipFill>
        <p:spPr>
          <a:xfrm>
            <a:off x="507308" y="167148"/>
            <a:ext cx="6463763" cy="1708306"/>
          </a:xfrm>
          <a:prstGeom prst="rect">
            <a:avLst/>
          </a:prstGeom>
          <a:noFill/>
          <a:ln>
            <a:noFill/>
          </a:ln>
        </p:spPr>
      </p:pic>
      <p:pic>
        <p:nvPicPr>
          <p:cNvPr id="35" name="Google Shape;35;p10" descr="File:Twitter bird logo 2012.svg - Wikipedia"/>
          <p:cNvPicPr preferRelativeResize="0"/>
          <p:nvPr/>
        </p:nvPicPr>
        <p:blipFill rotWithShape="1">
          <a:blip r:embed="rId3">
            <a:alphaModFix/>
          </a:blip>
          <a:srcRect/>
          <a:stretch/>
        </p:blipFill>
        <p:spPr>
          <a:xfrm>
            <a:off x="10278210" y="6376920"/>
            <a:ext cx="422286" cy="343322"/>
          </a:xfrm>
          <a:prstGeom prst="rect">
            <a:avLst/>
          </a:prstGeom>
          <a:noFill/>
          <a:ln>
            <a:noFill/>
          </a:ln>
        </p:spPr>
      </p:pic>
      <p:sp>
        <p:nvSpPr>
          <p:cNvPr id="36" name="Google Shape;36;p10"/>
          <p:cNvSpPr txBox="1"/>
          <p:nvPr/>
        </p:nvSpPr>
        <p:spPr>
          <a:xfrm>
            <a:off x="10712584" y="6353160"/>
            <a:ext cx="1348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rgbClr val="0087CB"/>
                </a:solidFill>
                <a:latin typeface="Calibri"/>
                <a:ea typeface="Calibri"/>
                <a:cs typeface="Calibri"/>
                <a:sym typeface="Calibri"/>
              </a:rPr>
              <a:t>@onmerrit</a:t>
            </a:r>
            <a:endParaRPr sz="1800" b="0">
              <a:solidFill>
                <a:srgbClr val="0087CB"/>
              </a:solidFill>
              <a:latin typeface="Calibri"/>
              <a:ea typeface="Calibri"/>
              <a:cs typeface="Calibri"/>
              <a:sym typeface="Calibri"/>
            </a:endParaRPr>
          </a:p>
        </p:txBody>
      </p:sp>
      <p:sp>
        <p:nvSpPr>
          <p:cNvPr id="37" name="Google Shape;37;p10"/>
          <p:cNvSpPr txBox="1"/>
          <p:nvPr/>
        </p:nvSpPr>
        <p:spPr>
          <a:xfrm>
            <a:off x="10088218" y="171581"/>
            <a:ext cx="2339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rgbClr val="0087CB"/>
                </a:solidFill>
                <a:latin typeface="Calibri"/>
                <a:ea typeface="Calibri"/>
                <a:cs typeface="Calibri"/>
                <a:sym typeface="Calibri"/>
              </a:rPr>
              <a:t>www.on-merrit.eu</a:t>
            </a:r>
            <a:endParaRPr/>
          </a:p>
        </p:txBody>
      </p:sp>
    </p:spTree>
  </p:cSld>
  <p:clrMapOvr>
    <a:masterClrMapping/>
  </p:clrMapOvr>
  <p:extLst>
    <p:ext uri="{DCECCB84-F9BA-43D5-87BE-67443E8EF086}">
      <p15:sldGuideLst xmlns:p15="http://schemas.microsoft.com/office/powerpoint/2012/main">
        <p15:guide id="1" pos="10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8200" y="365126"/>
            <a:ext cx="10515600" cy="9324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7CB"/>
              </a:buClr>
              <a:buSzPts val="4400"/>
              <a:buFont typeface="Gill Sans"/>
              <a:buNone/>
              <a:defRPr b="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dt" idx="10"/>
          </p:nvPr>
        </p:nvSpPr>
        <p:spPr>
          <a:xfrm>
            <a:off x="977473" y="6411567"/>
            <a:ext cx="267353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742508" y="6411748"/>
            <a:ext cx="470698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8540995" y="6411567"/>
            <a:ext cx="6422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12"/>
          <p:cNvSpPr txBox="1">
            <a:spLocks noGrp="1"/>
          </p:cNvSpPr>
          <p:nvPr>
            <p:ph type="body" idx="1"/>
          </p:nvPr>
        </p:nvSpPr>
        <p:spPr>
          <a:xfrm>
            <a:off x="838200" y="1532709"/>
            <a:ext cx="10515599" cy="464425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7F7F7F"/>
              </a:buClr>
              <a:buSzPts val="2400"/>
              <a:buFont typeface="Calibri"/>
              <a:buChar char="•"/>
              <a:defRPr/>
            </a:lvl1pPr>
            <a:lvl2pPr marL="914400" lvl="1" indent="-355600" algn="l">
              <a:lnSpc>
                <a:spcPct val="90000"/>
              </a:lnSpc>
              <a:spcBef>
                <a:spcPts val="500"/>
              </a:spcBef>
              <a:spcAft>
                <a:spcPts val="0"/>
              </a:spcAft>
              <a:buClr>
                <a:srgbClr val="7F7F7F"/>
              </a:buClr>
              <a:buSzPts val="2000"/>
              <a:buFont typeface="Calibri"/>
              <a:buChar char="•"/>
              <a:defRPr/>
            </a:lvl2pPr>
            <a:lvl3pPr marL="1371600" lvl="2" indent="-342900" algn="l">
              <a:lnSpc>
                <a:spcPct val="90000"/>
              </a:lnSpc>
              <a:spcBef>
                <a:spcPts val="500"/>
              </a:spcBef>
              <a:spcAft>
                <a:spcPts val="0"/>
              </a:spcAft>
              <a:buClr>
                <a:srgbClr val="7F7F7F"/>
              </a:buClr>
              <a:buSzPts val="1800"/>
              <a:buFont typeface="Calibri"/>
              <a:buChar char="•"/>
              <a:defRPr/>
            </a:lvl3pPr>
            <a:lvl4pPr marL="1828800" lvl="3" indent="-330200" algn="l">
              <a:lnSpc>
                <a:spcPct val="90000"/>
              </a:lnSpc>
              <a:spcBef>
                <a:spcPts val="500"/>
              </a:spcBef>
              <a:spcAft>
                <a:spcPts val="0"/>
              </a:spcAft>
              <a:buClr>
                <a:srgbClr val="7F7F7F"/>
              </a:buClr>
              <a:buSzPts val="1600"/>
              <a:buFont typeface="Calibri"/>
              <a:buChar char="•"/>
              <a:defRPr/>
            </a:lvl4pPr>
            <a:lvl5pPr marL="2286000" lvl="4" indent="-330200" algn="l">
              <a:lnSpc>
                <a:spcPct val="90000"/>
              </a:lnSpc>
              <a:spcBef>
                <a:spcPts val="500"/>
              </a:spcBef>
              <a:spcAft>
                <a:spcPts val="0"/>
              </a:spcAft>
              <a:buClr>
                <a:srgbClr val="7F7F7F"/>
              </a:buClr>
              <a:buSzPts val="1600"/>
              <a:buFont typeface="Calibri"/>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700237" y="1891172"/>
            <a:ext cx="6791526" cy="143607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87CB"/>
              </a:buClr>
              <a:buSzPts val="4400"/>
              <a:buFont typeface="Gill Sans"/>
              <a:buNone/>
              <a:defRPr sz="4400" b="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p:nvPr/>
        </p:nvSpPr>
        <p:spPr>
          <a:xfrm>
            <a:off x="10088218" y="171581"/>
            <a:ext cx="2339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rgbClr val="0087CB"/>
                </a:solidFill>
                <a:latin typeface="Calibri"/>
                <a:ea typeface="Calibri"/>
                <a:cs typeface="Calibri"/>
                <a:sym typeface="Calibri"/>
              </a:rPr>
              <a:t>www.on-merrit.eu</a:t>
            </a:r>
            <a:endParaRPr/>
          </a:p>
        </p:txBody>
      </p:sp>
      <p:sp>
        <p:nvSpPr>
          <p:cNvPr id="77" name="Google Shape;77;p15"/>
          <p:cNvSpPr txBox="1">
            <a:spLocks noGrp="1"/>
          </p:cNvSpPr>
          <p:nvPr>
            <p:ph type="subTitle" idx="1"/>
          </p:nvPr>
        </p:nvSpPr>
        <p:spPr>
          <a:xfrm>
            <a:off x="2694040" y="3423887"/>
            <a:ext cx="6823586" cy="215100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7F7F7F"/>
              </a:buClr>
              <a:buSzPts val="2400"/>
              <a:buFont typeface="Calibri"/>
              <a:buNone/>
              <a:defRPr sz="2400" b="1">
                <a:solidFill>
                  <a:srgbClr val="7F7F7F"/>
                </a:solidFill>
                <a:latin typeface="Calibri"/>
                <a:ea typeface="Calibri"/>
                <a:cs typeface="Calibri"/>
                <a:sym typeface="Calibri"/>
              </a:defRPr>
            </a:lvl1pPr>
            <a:lvl2pPr lvl="1" algn="ctr">
              <a:lnSpc>
                <a:spcPct val="90000"/>
              </a:lnSpc>
              <a:spcBef>
                <a:spcPts val="500"/>
              </a:spcBef>
              <a:spcAft>
                <a:spcPts val="0"/>
              </a:spcAft>
              <a:buClr>
                <a:srgbClr val="7F7F7F"/>
              </a:buClr>
              <a:buSzPts val="2000"/>
              <a:buFont typeface="Calibri"/>
              <a:buNone/>
              <a:defRPr sz="2000"/>
            </a:lvl2pPr>
            <a:lvl3pPr lvl="2" algn="ctr">
              <a:lnSpc>
                <a:spcPct val="90000"/>
              </a:lnSpc>
              <a:spcBef>
                <a:spcPts val="500"/>
              </a:spcBef>
              <a:spcAft>
                <a:spcPts val="0"/>
              </a:spcAft>
              <a:buClr>
                <a:srgbClr val="7F7F7F"/>
              </a:buClr>
              <a:buSzPts val="1800"/>
              <a:buFont typeface="Calibri"/>
              <a:buNone/>
              <a:defRPr sz="1800"/>
            </a:lvl3pPr>
            <a:lvl4pPr lvl="3" algn="ctr">
              <a:lnSpc>
                <a:spcPct val="90000"/>
              </a:lnSpc>
              <a:spcBef>
                <a:spcPts val="500"/>
              </a:spcBef>
              <a:spcAft>
                <a:spcPts val="0"/>
              </a:spcAft>
              <a:buClr>
                <a:srgbClr val="7F7F7F"/>
              </a:buClr>
              <a:buSzPts val="1600"/>
              <a:buFont typeface="Calibri"/>
              <a:buNone/>
              <a:defRPr sz="1600"/>
            </a:lvl4pPr>
            <a:lvl5pPr lvl="4" algn="ctr">
              <a:lnSpc>
                <a:spcPct val="90000"/>
              </a:lnSpc>
              <a:spcBef>
                <a:spcPts val="500"/>
              </a:spcBef>
              <a:spcAft>
                <a:spcPts val="0"/>
              </a:spcAft>
              <a:buClr>
                <a:srgbClr val="7F7F7F"/>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8" name="Google Shape;78;p15"/>
          <p:cNvPicPr preferRelativeResize="0"/>
          <p:nvPr/>
        </p:nvPicPr>
        <p:blipFill rotWithShape="1">
          <a:blip r:embed="rId2">
            <a:alphaModFix/>
          </a:blip>
          <a:srcRect/>
          <a:stretch/>
        </p:blipFill>
        <p:spPr>
          <a:xfrm>
            <a:off x="3358663" y="383458"/>
            <a:ext cx="5491660" cy="1451389"/>
          </a:xfrm>
          <a:prstGeom prst="rect">
            <a:avLst/>
          </a:prstGeom>
          <a:noFill/>
          <a:ln>
            <a:noFill/>
          </a:ln>
        </p:spPr>
      </p:pic>
      <p:sp>
        <p:nvSpPr>
          <p:cNvPr id="79" name="Google Shape;79;p15"/>
          <p:cNvSpPr/>
          <p:nvPr/>
        </p:nvSpPr>
        <p:spPr>
          <a:xfrm>
            <a:off x="1798725" y="6302782"/>
            <a:ext cx="5791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7F7F7F"/>
                </a:solidFill>
                <a:latin typeface="Calibri"/>
                <a:ea typeface="Calibri"/>
                <a:cs typeface="Calibri"/>
                <a:sym typeface="Calibri"/>
              </a:rPr>
              <a:t>The research leading to these results has received funding from the European Union’s Horizon 2020 Research and Innovation Programme, under Grant Agreement no 824612.</a:t>
            </a:r>
            <a:endParaRPr sz="1200">
              <a:solidFill>
                <a:srgbClr val="7F7F7F"/>
              </a:solidFill>
              <a:latin typeface="Calibri"/>
              <a:ea typeface="Calibri"/>
              <a:cs typeface="Calibri"/>
              <a:sym typeface="Calibri"/>
            </a:endParaRPr>
          </a:p>
        </p:txBody>
      </p:sp>
      <p:pic>
        <p:nvPicPr>
          <p:cNvPr id="80" name="Google Shape;80;p15" descr="https://tse2.mm.bing.net/th?id=OIP.vjVKxQoufwrExzsATmw1gQHaFe&amp;pid=Api"/>
          <p:cNvPicPr preferRelativeResize="0"/>
          <p:nvPr/>
        </p:nvPicPr>
        <p:blipFill rotWithShape="1">
          <a:blip r:embed="rId3">
            <a:alphaModFix/>
          </a:blip>
          <a:srcRect/>
          <a:stretch/>
        </p:blipFill>
        <p:spPr>
          <a:xfrm>
            <a:off x="155286" y="5810942"/>
            <a:ext cx="1417875" cy="1046954"/>
          </a:xfrm>
          <a:prstGeom prst="rect">
            <a:avLst/>
          </a:prstGeom>
          <a:noFill/>
          <a:ln>
            <a:noFill/>
          </a:ln>
        </p:spPr>
      </p:pic>
      <p:pic>
        <p:nvPicPr>
          <p:cNvPr id="81" name="Google Shape;81;p15" descr="File:Twitter bird logo 2012.svg - Wikipedia"/>
          <p:cNvPicPr preferRelativeResize="0"/>
          <p:nvPr/>
        </p:nvPicPr>
        <p:blipFill rotWithShape="1">
          <a:blip r:embed="rId4">
            <a:alphaModFix/>
          </a:blip>
          <a:srcRect/>
          <a:stretch/>
        </p:blipFill>
        <p:spPr>
          <a:xfrm>
            <a:off x="10278210" y="6376920"/>
            <a:ext cx="422286" cy="343322"/>
          </a:xfrm>
          <a:prstGeom prst="rect">
            <a:avLst/>
          </a:prstGeom>
          <a:noFill/>
          <a:ln>
            <a:noFill/>
          </a:ln>
        </p:spPr>
      </p:pic>
      <p:sp>
        <p:nvSpPr>
          <p:cNvPr id="82" name="Google Shape;82;p15"/>
          <p:cNvSpPr txBox="1"/>
          <p:nvPr/>
        </p:nvSpPr>
        <p:spPr>
          <a:xfrm>
            <a:off x="10712584" y="6353160"/>
            <a:ext cx="134850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a:solidFill>
                  <a:srgbClr val="0087CB"/>
                </a:solidFill>
                <a:latin typeface="Calibri"/>
                <a:ea typeface="Calibri"/>
                <a:cs typeface="Calibri"/>
                <a:sym typeface="Calibri"/>
              </a:rPr>
              <a:t>@onmerrit</a:t>
            </a:r>
            <a:endParaRPr sz="1800" b="0">
              <a:solidFill>
                <a:srgbClr val="0087CB"/>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838200" y="365126"/>
            <a:ext cx="10515600" cy="9324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7CB"/>
              </a:buClr>
              <a:buSzPts val="4400"/>
              <a:buFont typeface="Gill Sans"/>
              <a:buNone/>
              <a:defRPr b="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7"/>
          <p:cNvSpPr txBox="1">
            <a:spLocks noGrp="1"/>
          </p:cNvSpPr>
          <p:nvPr>
            <p:ph type="dt" idx="10"/>
          </p:nvPr>
        </p:nvSpPr>
        <p:spPr>
          <a:xfrm>
            <a:off x="977473" y="6411567"/>
            <a:ext cx="267353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7"/>
          <p:cNvSpPr txBox="1">
            <a:spLocks noGrp="1"/>
          </p:cNvSpPr>
          <p:nvPr>
            <p:ph type="ftr" idx="11"/>
          </p:nvPr>
        </p:nvSpPr>
        <p:spPr>
          <a:xfrm>
            <a:off x="3742508" y="6411748"/>
            <a:ext cx="470698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7"/>
          <p:cNvSpPr txBox="1">
            <a:spLocks noGrp="1"/>
          </p:cNvSpPr>
          <p:nvPr>
            <p:ph type="sldNum" idx="12"/>
          </p:nvPr>
        </p:nvSpPr>
        <p:spPr>
          <a:xfrm>
            <a:off x="8540995" y="6411567"/>
            <a:ext cx="64225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17"/>
          <p:cNvSpPr txBox="1">
            <a:spLocks noGrp="1"/>
          </p:cNvSpPr>
          <p:nvPr>
            <p:ph type="body" idx="1"/>
          </p:nvPr>
        </p:nvSpPr>
        <p:spPr>
          <a:xfrm>
            <a:off x="838200" y="153360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body" idx="2"/>
          </p:nvPr>
        </p:nvSpPr>
        <p:spPr>
          <a:xfrm>
            <a:off x="6172202" y="153360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_with_description" type="title">
  <p:cSld name="Section_with_description">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3261674" y="1122363"/>
            <a:ext cx="792794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87CB"/>
              </a:buClr>
              <a:buSzPts val="6000"/>
              <a:buFont typeface="Gill Sans"/>
              <a:buNone/>
              <a:defRPr sz="6000" b="0" i="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6"/>
          <p:cNvSpPr txBox="1">
            <a:spLocks noGrp="1"/>
          </p:cNvSpPr>
          <p:nvPr>
            <p:ph type="subTitle" idx="1"/>
          </p:nvPr>
        </p:nvSpPr>
        <p:spPr>
          <a:xfrm>
            <a:off x="3261674" y="3602038"/>
            <a:ext cx="792794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7F7F7F"/>
              </a:buClr>
              <a:buSzPts val="3200"/>
              <a:buFont typeface="Calibri"/>
              <a:buNone/>
              <a:defRPr sz="3200" b="1">
                <a:solidFill>
                  <a:srgbClr val="7F7F7F"/>
                </a:solidFill>
                <a:latin typeface="Calibri"/>
                <a:ea typeface="Calibri"/>
                <a:cs typeface="Calibri"/>
                <a:sym typeface="Calibri"/>
              </a:defRPr>
            </a:lvl1pPr>
            <a:lvl2pPr lvl="1" algn="ctr">
              <a:lnSpc>
                <a:spcPct val="90000"/>
              </a:lnSpc>
              <a:spcBef>
                <a:spcPts val="500"/>
              </a:spcBef>
              <a:spcAft>
                <a:spcPts val="0"/>
              </a:spcAft>
              <a:buClr>
                <a:srgbClr val="7F7F7F"/>
              </a:buClr>
              <a:buSzPts val="2000"/>
              <a:buFont typeface="Calibri"/>
              <a:buNone/>
              <a:defRPr sz="2000"/>
            </a:lvl2pPr>
            <a:lvl3pPr lvl="2" algn="ctr">
              <a:lnSpc>
                <a:spcPct val="90000"/>
              </a:lnSpc>
              <a:spcBef>
                <a:spcPts val="500"/>
              </a:spcBef>
              <a:spcAft>
                <a:spcPts val="0"/>
              </a:spcAft>
              <a:buClr>
                <a:srgbClr val="7F7F7F"/>
              </a:buClr>
              <a:buSzPts val="1800"/>
              <a:buFont typeface="Calibri"/>
              <a:buNone/>
              <a:defRPr sz="1800"/>
            </a:lvl3pPr>
            <a:lvl4pPr lvl="3" algn="ctr">
              <a:lnSpc>
                <a:spcPct val="90000"/>
              </a:lnSpc>
              <a:spcBef>
                <a:spcPts val="500"/>
              </a:spcBef>
              <a:spcAft>
                <a:spcPts val="0"/>
              </a:spcAft>
              <a:buClr>
                <a:srgbClr val="7F7F7F"/>
              </a:buClr>
              <a:buSzPts val="1600"/>
              <a:buFont typeface="Calibri"/>
              <a:buNone/>
              <a:defRPr sz="1600"/>
            </a:lvl4pPr>
            <a:lvl5pPr lvl="4" algn="ctr">
              <a:lnSpc>
                <a:spcPct val="90000"/>
              </a:lnSpc>
              <a:spcBef>
                <a:spcPts val="500"/>
              </a:spcBef>
              <a:spcAft>
                <a:spcPts val="0"/>
              </a:spcAft>
              <a:buClr>
                <a:srgbClr val="7F7F7F"/>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6" name="Google Shape;86;p16"/>
          <p:cNvGrpSpPr/>
          <p:nvPr/>
        </p:nvGrpSpPr>
        <p:grpSpPr>
          <a:xfrm rot="2700000">
            <a:off x="795527" y="2571106"/>
            <a:ext cx="1776481" cy="1715787"/>
            <a:chOff x="2219457" y="5627349"/>
            <a:chExt cx="594595" cy="590789"/>
          </a:xfrm>
        </p:grpSpPr>
        <p:sp>
          <p:nvSpPr>
            <p:cNvPr id="87" name="Google Shape;87;p16"/>
            <p:cNvSpPr/>
            <p:nvPr/>
          </p:nvSpPr>
          <p:spPr>
            <a:xfrm>
              <a:off x="2634052" y="5627349"/>
              <a:ext cx="180000" cy="18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6"/>
            <p:cNvSpPr/>
            <p:nvPr/>
          </p:nvSpPr>
          <p:spPr>
            <a:xfrm>
              <a:off x="2634052" y="5832744"/>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6"/>
            <p:cNvSpPr/>
            <p:nvPr/>
          </p:nvSpPr>
          <p:spPr>
            <a:xfrm>
              <a:off x="2426400" y="5832744"/>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6"/>
            <p:cNvSpPr/>
            <p:nvPr/>
          </p:nvSpPr>
          <p:spPr>
            <a:xfrm>
              <a:off x="2426755" y="5627349"/>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6"/>
            <p:cNvSpPr/>
            <p:nvPr/>
          </p:nvSpPr>
          <p:spPr>
            <a:xfrm>
              <a:off x="2219457" y="5627349"/>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6"/>
            <p:cNvSpPr/>
            <p:nvPr/>
          </p:nvSpPr>
          <p:spPr>
            <a:xfrm>
              <a:off x="2634052" y="6038138"/>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3" name="Google Shape;93;p16"/>
          <p:cNvPicPr preferRelativeResize="0"/>
          <p:nvPr/>
        </p:nvPicPr>
        <p:blipFill rotWithShape="1">
          <a:blip r:embed="rId2">
            <a:alphaModFix/>
          </a:blip>
          <a:srcRect r="5081"/>
          <a:stretch/>
        </p:blipFill>
        <p:spPr>
          <a:xfrm>
            <a:off x="759133" y="5588282"/>
            <a:ext cx="3046486" cy="793468"/>
          </a:xfrm>
          <a:prstGeom prst="rect">
            <a:avLst/>
          </a:prstGeom>
          <a:noFill/>
          <a:ln>
            <a:noFill/>
          </a:ln>
        </p:spPr>
      </p:pic>
    </p:spTree>
    <p:extLst>
      <p:ext uri="{BB962C8B-B14F-4D97-AF65-F5344CB8AC3E}">
        <p14:creationId xmlns:p14="http://schemas.microsoft.com/office/powerpoint/2010/main" val="3591198908"/>
      </p:ext>
    </p:extLst>
  </p:cSld>
  <p:clrMapOvr>
    <a:masterClrMapping/>
  </p:clrMapOvr>
  <p:extLst>
    <p:ext uri="{DCECCB84-F9BA-43D5-87BE-67443E8EF086}">
      <p15:sldGuideLst xmlns:p15="http://schemas.microsoft.com/office/powerpoint/2012/main">
        <p15:guide id="1" pos="1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E33C-2515-4791-8466-C0CB14FDD9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FF0CD-8012-491B-8C98-296A496C6B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0FC95-5AC8-4D56-A41E-9E8D2DEDFAB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A52C06B-59D7-4916-BD7A-5E26D1236722}"/>
              </a:ext>
            </a:extLst>
          </p:cNvPr>
          <p:cNvSpPr>
            <a:spLocks noGrp="1"/>
          </p:cNvSpPr>
          <p:nvPr>
            <p:ph type="ftr" sz="quarter" idx="11"/>
          </p:nvPr>
        </p:nvSpPr>
        <p:spPr/>
        <p:txBody>
          <a:bodyPr/>
          <a:lstStyle/>
          <a:p>
            <a:r>
              <a:rPr lang="en-GB"/>
              <a:t>Open Science Conference 2022, 10th March 2022</a:t>
            </a:r>
          </a:p>
        </p:txBody>
      </p:sp>
      <p:sp>
        <p:nvSpPr>
          <p:cNvPr id="6" name="Slide Number Placeholder 5">
            <a:extLst>
              <a:ext uri="{FF2B5EF4-FFF2-40B4-BE49-F238E27FC236}">
                <a16:creationId xmlns:a16="http://schemas.microsoft.com/office/drawing/2014/main" id="{F2B13E43-E9D4-453F-BE72-E2A6E1622F67}"/>
              </a:ext>
            </a:extLst>
          </p:cNvPr>
          <p:cNvSpPr>
            <a:spLocks noGrp="1"/>
          </p:cNvSpPr>
          <p:nvPr>
            <p:ph type="sldNum" sz="quarter" idx="12"/>
          </p:nvPr>
        </p:nvSpPr>
        <p:spPr/>
        <p:txBody>
          <a:bodyPr/>
          <a:lstStyle/>
          <a:p>
            <a:fld id="{42812330-A8C3-476F-BEBE-3B73952412C5}" type="slidenum">
              <a:rPr lang="en-GB" smtClean="0"/>
              <a:t>‹#›</a:t>
            </a:fld>
            <a:endParaRPr lang="en-GB"/>
          </a:p>
        </p:txBody>
      </p:sp>
    </p:spTree>
    <p:extLst>
      <p:ext uri="{BB962C8B-B14F-4D97-AF65-F5344CB8AC3E}">
        <p14:creationId xmlns:p14="http://schemas.microsoft.com/office/powerpoint/2010/main" val="9070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_Title_only">
  <p:cSld name="Section_Title_only">
    <p:spTree>
      <p:nvGrpSpPr>
        <p:cNvPr id="1" name="Shape 53"/>
        <p:cNvGrpSpPr/>
        <p:nvPr/>
      </p:nvGrpSpPr>
      <p:grpSpPr>
        <a:xfrm>
          <a:off x="0" y="0"/>
          <a:ext cx="0" cy="0"/>
          <a:chOff x="0" y="0"/>
          <a:chExt cx="0" cy="0"/>
        </a:xfrm>
      </p:grpSpPr>
      <p:sp>
        <p:nvSpPr>
          <p:cNvPr id="54" name="Google Shape;54;p17"/>
          <p:cNvSpPr txBox="1">
            <a:spLocks noGrp="1"/>
          </p:cNvSpPr>
          <p:nvPr>
            <p:ph type="ctrTitle"/>
          </p:nvPr>
        </p:nvSpPr>
        <p:spPr>
          <a:xfrm>
            <a:off x="3215492" y="2230066"/>
            <a:ext cx="7927942" cy="238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7CB"/>
              </a:buClr>
              <a:buSzPts val="6000"/>
              <a:buFont typeface="Gill Sans"/>
              <a:buNone/>
              <a:defRPr sz="6000" b="0" i="0">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5" name="Google Shape;55;p17"/>
          <p:cNvGrpSpPr/>
          <p:nvPr/>
        </p:nvGrpSpPr>
        <p:grpSpPr>
          <a:xfrm rot="2700000">
            <a:off x="795527" y="2571106"/>
            <a:ext cx="1776481" cy="1715787"/>
            <a:chOff x="2219457" y="5627349"/>
            <a:chExt cx="594595" cy="590789"/>
          </a:xfrm>
        </p:grpSpPr>
        <p:sp>
          <p:nvSpPr>
            <p:cNvPr id="56" name="Google Shape;56;p17"/>
            <p:cNvSpPr/>
            <p:nvPr/>
          </p:nvSpPr>
          <p:spPr>
            <a:xfrm>
              <a:off x="2634052" y="5627349"/>
              <a:ext cx="180000" cy="18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7"/>
            <p:cNvSpPr/>
            <p:nvPr/>
          </p:nvSpPr>
          <p:spPr>
            <a:xfrm>
              <a:off x="2634052" y="5832744"/>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17"/>
            <p:cNvSpPr/>
            <p:nvPr/>
          </p:nvSpPr>
          <p:spPr>
            <a:xfrm>
              <a:off x="2426400" y="5832744"/>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17"/>
            <p:cNvSpPr/>
            <p:nvPr/>
          </p:nvSpPr>
          <p:spPr>
            <a:xfrm>
              <a:off x="2426755" y="5627349"/>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17"/>
            <p:cNvSpPr/>
            <p:nvPr/>
          </p:nvSpPr>
          <p:spPr>
            <a:xfrm>
              <a:off x="2219457" y="5627349"/>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7"/>
            <p:cNvSpPr/>
            <p:nvPr/>
          </p:nvSpPr>
          <p:spPr>
            <a:xfrm>
              <a:off x="2634052" y="6038138"/>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2" name="Google Shape;62;p17"/>
          <p:cNvPicPr preferRelativeResize="0"/>
          <p:nvPr/>
        </p:nvPicPr>
        <p:blipFill rotWithShape="1">
          <a:blip r:embed="rId2">
            <a:alphaModFix/>
          </a:blip>
          <a:srcRect r="5081"/>
          <a:stretch/>
        </p:blipFill>
        <p:spPr>
          <a:xfrm>
            <a:off x="759133" y="5588282"/>
            <a:ext cx="3046486" cy="793468"/>
          </a:xfrm>
          <a:prstGeom prst="rect">
            <a:avLst/>
          </a:prstGeom>
          <a:noFill/>
          <a:ln>
            <a:noFill/>
          </a:ln>
        </p:spPr>
      </p:pic>
    </p:spTree>
    <p:extLst>
      <p:ext uri="{BB962C8B-B14F-4D97-AF65-F5344CB8AC3E}">
        <p14:creationId xmlns:p14="http://schemas.microsoft.com/office/powerpoint/2010/main" val="472368792"/>
      </p:ext>
    </p:extLst>
  </p:cSld>
  <p:clrMapOvr>
    <a:masterClrMapping/>
  </p:clrMapOvr>
  <p:extLst>
    <p:ext uri="{DCECCB84-F9BA-43D5-87BE-67443E8EF086}">
      <p15:sldGuideLst xmlns:p15="http://schemas.microsoft.com/office/powerpoint/2012/main">
        <p15:guide id="1" pos="10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838201" y="6381749"/>
            <a:ext cx="8473439" cy="443523"/>
          </a:xfrm>
          <a:prstGeom prst="rect">
            <a:avLst/>
          </a:prstGeom>
          <a:solidFill>
            <a:srgbClr val="0087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9"/>
          <p:cNvSpPr txBox="1">
            <a:spLocks noGrp="1"/>
          </p:cNvSpPr>
          <p:nvPr>
            <p:ph type="title"/>
          </p:nvPr>
        </p:nvSpPr>
        <p:spPr>
          <a:xfrm>
            <a:off x="838200" y="365126"/>
            <a:ext cx="10515600" cy="9324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7CB"/>
              </a:buClr>
              <a:buSzPts val="4400"/>
              <a:buFont typeface="Gill Sans"/>
              <a:buNone/>
              <a:defRPr sz="4400" b="0" i="0" u="none" strike="noStrike" cap="none">
                <a:solidFill>
                  <a:srgbClr val="0087CB"/>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838200" y="1532709"/>
            <a:ext cx="10515599" cy="4644254"/>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7F7F7F"/>
              </a:buClr>
              <a:buSzPts val="2400"/>
              <a:buFont typeface="Calibri"/>
              <a:buChar char="•"/>
              <a:defRPr sz="2400" b="0" i="0" u="none" strike="noStrike" cap="none">
                <a:solidFill>
                  <a:srgbClr val="7F7F7F"/>
                </a:solidFill>
                <a:latin typeface="Calibri"/>
                <a:ea typeface="Calibri"/>
                <a:cs typeface="Calibri"/>
                <a:sym typeface="Calibri"/>
              </a:defRPr>
            </a:lvl1pPr>
            <a:lvl2pPr marL="914400" marR="0" lvl="1" indent="-355600" algn="l" rtl="0">
              <a:lnSpc>
                <a:spcPct val="90000"/>
              </a:lnSpc>
              <a:spcBef>
                <a:spcPts val="500"/>
              </a:spcBef>
              <a:spcAft>
                <a:spcPts val="0"/>
              </a:spcAft>
              <a:buClr>
                <a:srgbClr val="7F7F7F"/>
              </a:buClr>
              <a:buSzPts val="2000"/>
              <a:buFont typeface="Calibri"/>
              <a:buChar char="•"/>
              <a:defRPr sz="2000" b="0" i="0" u="none" strike="noStrike" cap="none">
                <a:solidFill>
                  <a:srgbClr val="7F7F7F"/>
                </a:solidFill>
                <a:latin typeface="Calibri"/>
                <a:ea typeface="Calibri"/>
                <a:cs typeface="Calibri"/>
                <a:sym typeface="Calibri"/>
              </a:defRPr>
            </a:lvl2pPr>
            <a:lvl3pPr marL="1371600" marR="0" lvl="2" indent="-342900" algn="l" rtl="0">
              <a:lnSpc>
                <a:spcPct val="90000"/>
              </a:lnSpc>
              <a:spcBef>
                <a:spcPts val="500"/>
              </a:spcBef>
              <a:spcAft>
                <a:spcPts val="0"/>
              </a:spcAft>
              <a:buClr>
                <a:srgbClr val="7F7F7F"/>
              </a:buClr>
              <a:buSzPts val="1800"/>
              <a:buFont typeface="Calibri"/>
              <a:buChar char="•"/>
              <a:defRPr sz="1800" b="0" i="0" u="none" strike="noStrike" cap="none">
                <a:solidFill>
                  <a:srgbClr val="7F7F7F"/>
                </a:solidFill>
                <a:latin typeface="Calibri"/>
                <a:ea typeface="Calibri"/>
                <a:cs typeface="Calibri"/>
                <a:sym typeface="Calibri"/>
              </a:defRPr>
            </a:lvl3pPr>
            <a:lvl4pPr marL="1828800" marR="0" lvl="3"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4pPr>
            <a:lvl5pPr marL="2286000" marR="0" lvl="4"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Google Shape;13;p9"/>
          <p:cNvPicPr preferRelativeResize="0"/>
          <p:nvPr/>
        </p:nvPicPr>
        <p:blipFill rotWithShape="1">
          <a:blip r:embed="rId9">
            <a:alphaModFix/>
          </a:blip>
          <a:srcRect r="5081"/>
          <a:stretch/>
        </p:blipFill>
        <p:spPr>
          <a:xfrm>
            <a:off x="9537176" y="6203167"/>
            <a:ext cx="2490209" cy="648585"/>
          </a:xfrm>
          <a:prstGeom prst="rect">
            <a:avLst/>
          </a:prstGeom>
          <a:noFill/>
          <a:ln>
            <a:noFill/>
          </a:ln>
        </p:spPr>
      </p:pic>
      <p:grpSp>
        <p:nvGrpSpPr>
          <p:cNvPr id="14" name="Google Shape;14;p9"/>
          <p:cNvGrpSpPr/>
          <p:nvPr/>
        </p:nvGrpSpPr>
        <p:grpSpPr>
          <a:xfrm rot="2700000">
            <a:off x="235068" y="6444209"/>
            <a:ext cx="318072" cy="300111"/>
            <a:chOff x="2219457" y="5627349"/>
            <a:chExt cx="594595" cy="590789"/>
          </a:xfrm>
        </p:grpSpPr>
        <p:sp>
          <p:nvSpPr>
            <p:cNvPr id="15" name="Google Shape;15;p9"/>
            <p:cNvSpPr/>
            <p:nvPr/>
          </p:nvSpPr>
          <p:spPr>
            <a:xfrm>
              <a:off x="2634052" y="5627349"/>
              <a:ext cx="180000" cy="18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9"/>
            <p:cNvSpPr/>
            <p:nvPr/>
          </p:nvSpPr>
          <p:spPr>
            <a:xfrm>
              <a:off x="2634052" y="5832744"/>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9"/>
            <p:cNvSpPr/>
            <p:nvPr/>
          </p:nvSpPr>
          <p:spPr>
            <a:xfrm>
              <a:off x="2426400" y="5832744"/>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9"/>
            <p:cNvSpPr/>
            <p:nvPr/>
          </p:nvSpPr>
          <p:spPr>
            <a:xfrm>
              <a:off x="2426755" y="5627349"/>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9"/>
            <p:cNvSpPr/>
            <p:nvPr/>
          </p:nvSpPr>
          <p:spPr>
            <a:xfrm>
              <a:off x="2219457" y="5627349"/>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9"/>
            <p:cNvSpPr/>
            <p:nvPr/>
          </p:nvSpPr>
          <p:spPr>
            <a:xfrm>
              <a:off x="2634052" y="6038138"/>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 name="Google Shape;21;p9"/>
          <p:cNvSpPr txBox="1">
            <a:spLocks noGrp="1"/>
          </p:cNvSpPr>
          <p:nvPr>
            <p:ph type="dt" idx="10"/>
          </p:nvPr>
        </p:nvSpPr>
        <p:spPr>
          <a:xfrm>
            <a:off x="977473" y="6411567"/>
            <a:ext cx="267353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9"/>
          <p:cNvSpPr txBox="1">
            <a:spLocks noGrp="1"/>
          </p:cNvSpPr>
          <p:nvPr>
            <p:ph type="ftr" idx="11"/>
          </p:nvPr>
        </p:nvSpPr>
        <p:spPr>
          <a:xfrm>
            <a:off x="3742508" y="6411748"/>
            <a:ext cx="470698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
          <p:cNvSpPr txBox="1">
            <a:spLocks noGrp="1"/>
          </p:cNvSpPr>
          <p:nvPr>
            <p:ph type="sldNum" idx="12"/>
          </p:nvPr>
        </p:nvSpPr>
        <p:spPr>
          <a:xfrm>
            <a:off x="8540995" y="6411567"/>
            <a:ext cx="64225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4" name="Google Shape;24;p9"/>
          <p:cNvGrpSpPr/>
          <p:nvPr/>
        </p:nvGrpSpPr>
        <p:grpSpPr>
          <a:xfrm rot="2700000">
            <a:off x="117009" y="562055"/>
            <a:ext cx="570826" cy="538592"/>
            <a:chOff x="2219457" y="5627349"/>
            <a:chExt cx="594595" cy="590789"/>
          </a:xfrm>
        </p:grpSpPr>
        <p:sp>
          <p:nvSpPr>
            <p:cNvPr id="25" name="Google Shape;25;p9"/>
            <p:cNvSpPr/>
            <p:nvPr/>
          </p:nvSpPr>
          <p:spPr>
            <a:xfrm>
              <a:off x="2634052" y="5627349"/>
              <a:ext cx="180000" cy="18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9"/>
            <p:cNvSpPr/>
            <p:nvPr/>
          </p:nvSpPr>
          <p:spPr>
            <a:xfrm>
              <a:off x="2634052" y="5832744"/>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9"/>
            <p:cNvSpPr/>
            <p:nvPr/>
          </p:nvSpPr>
          <p:spPr>
            <a:xfrm>
              <a:off x="2426400" y="5832744"/>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9"/>
            <p:cNvSpPr/>
            <p:nvPr/>
          </p:nvSpPr>
          <p:spPr>
            <a:xfrm>
              <a:off x="2426755" y="5627349"/>
              <a:ext cx="180000" cy="1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9"/>
            <p:cNvSpPr/>
            <p:nvPr/>
          </p:nvSpPr>
          <p:spPr>
            <a:xfrm>
              <a:off x="2219457" y="5627349"/>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9"/>
            <p:cNvSpPr/>
            <p:nvPr/>
          </p:nvSpPr>
          <p:spPr>
            <a:xfrm>
              <a:off x="2634052" y="6038138"/>
              <a:ext cx="180000" cy="18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6" r:id="rId4"/>
    <p:sldLayoutId id="2147483657"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i.org/10.5281/zenodo.707919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unsplash.com/s/photos/fence?utm_source=unsplash&amp;utm_medium=referral&amp;utm_content=creditCopyText" TargetMode="External"/><Relationship Id="rId4" Type="http://schemas.openxmlformats.org/officeDocument/2006/relationships/hyperlink" Target="https://unsplash.com/@mrthetrain?utm_source=unsplash&amp;utm_medium=referral&amp;utm_content=creditCopyTe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doi.org/10.5281/zenodo.5507619" TargetMode="External"/><Relationship Id="rId3" Type="http://schemas.openxmlformats.org/officeDocument/2006/relationships/hyperlink" Target="https://on-merrit.eu/results/" TargetMode="External"/><Relationship Id="rId7" Type="http://schemas.openxmlformats.org/officeDocument/2006/relationships/hyperlink" Target="https://doi.org/10.5281/zenodo.555052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5281/zenodo.5549761" TargetMode="External"/><Relationship Id="rId5" Type="http://schemas.openxmlformats.org/officeDocument/2006/relationships/hyperlink" Target="https://zenodo.org/record/5552197" TargetMode="External"/><Relationship Id="rId10" Type="http://schemas.openxmlformats.org/officeDocument/2006/relationships/hyperlink" Target="https://doi.org/10.5281/zenodo.6276753" TargetMode="External"/><Relationship Id="rId4" Type="http://schemas.openxmlformats.org/officeDocument/2006/relationships/hyperlink" Target="https://doi.org/10.5281/zenodo.5547286" TargetMode="External"/><Relationship Id="rId9" Type="http://schemas.openxmlformats.org/officeDocument/2006/relationships/hyperlink" Target="https://doi.org/10.5281/zenodo.555053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zenodo.org/record/6276753" TargetMode="External"/><Relationship Id="rId4" Type="http://schemas.openxmlformats.org/officeDocument/2006/relationships/hyperlink" Target="https://on-merrit.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tklebel@know-center.at" TargetMode="External"/><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2.png"/><Relationship Id="rId5" Type="http://schemas.openxmlformats.org/officeDocument/2006/relationships/hyperlink" Target="https://doi.org/10.5281/zenodo.7079196" TargetMode="External"/><Relationship Id="rId10" Type="http://schemas.openxmlformats.org/officeDocument/2006/relationships/image" Target="../media/image9.png"/><Relationship Id="rId4" Type="http://schemas.openxmlformats.org/officeDocument/2006/relationships/hyperlink" Target="https://twitter.com/klebel_t"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on-merrit.eu/"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975029" y="2018454"/>
            <a:ext cx="10241941" cy="26619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7CB"/>
              </a:buClr>
              <a:buSzPts val="5400"/>
              <a:buFont typeface="Gill Sans"/>
              <a:buNone/>
            </a:pPr>
            <a:r>
              <a:rPr lang="en-US" sz="4800" dirty="0"/>
              <a:t>Article Processing Charges and the Stratification of Open Access Publishing</a:t>
            </a:r>
            <a:endParaRPr sz="4800" dirty="0"/>
          </a:p>
        </p:txBody>
      </p:sp>
      <p:sp>
        <p:nvSpPr>
          <p:cNvPr id="106" name="Google Shape;106;p1"/>
          <p:cNvSpPr txBox="1">
            <a:spLocks noGrp="1"/>
          </p:cNvSpPr>
          <p:nvPr>
            <p:ph type="subTitle" idx="1"/>
          </p:nvPr>
        </p:nvSpPr>
        <p:spPr>
          <a:xfrm>
            <a:off x="998005" y="4958080"/>
            <a:ext cx="10230453" cy="122597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7F7F7F"/>
              </a:buClr>
              <a:buSzPts val="2600"/>
              <a:buFont typeface="Calibri"/>
              <a:buNone/>
            </a:pPr>
            <a:r>
              <a:rPr lang="de-AT" sz="2600" dirty="0"/>
              <a:t>Thomas Klebel</a:t>
            </a:r>
            <a:endParaRPr dirty="0"/>
          </a:p>
          <a:p>
            <a:pPr marL="0" lvl="0" indent="0" algn="ctr" rtl="0">
              <a:lnSpc>
                <a:spcPct val="90000"/>
              </a:lnSpc>
              <a:spcBef>
                <a:spcPts val="0"/>
              </a:spcBef>
              <a:spcAft>
                <a:spcPts val="0"/>
              </a:spcAft>
              <a:buClr>
                <a:srgbClr val="7F7F7F"/>
              </a:buClr>
              <a:buSzPts val="2600"/>
              <a:buFont typeface="Calibri"/>
              <a:buNone/>
            </a:pPr>
            <a:r>
              <a:rPr lang="de-AT" sz="2600" dirty="0"/>
              <a:t>PUBMET 2022</a:t>
            </a:r>
            <a:endParaRPr dirty="0"/>
          </a:p>
          <a:p>
            <a:pPr marL="0" lvl="0" indent="0" algn="ctr" rtl="0">
              <a:lnSpc>
                <a:spcPct val="90000"/>
              </a:lnSpc>
              <a:spcBef>
                <a:spcPts val="0"/>
              </a:spcBef>
              <a:spcAft>
                <a:spcPts val="0"/>
              </a:spcAft>
              <a:buClr>
                <a:srgbClr val="7F7F7F"/>
              </a:buClr>
              <a:buSzPts val="2600"/>
              <a:buFont typeface="Calibri"/>
              <a:buNone/>
            </a:pPr>
            <a:r>
              <a:rPr lang="en-GB" sz="2600" dirty="0"/>
              <a:t>15/09/2022</a:t>
            </a:r>
            <a:endParaRPr dirty="0"/>
          </a:p>
        </p:txBody>
      </p:sp>
      <p:sp>
        <p:nvSpPr>
          <p:cNvPr id="3" name="TextBox 2">
            <a:extLst>
              <a:ext uri="{FF2B5EF4-FFF2-40B4-BE49-F238E27FC236}">
                <a16:creationId xmlns:a16="http://schemas.microsoft.com/office/drawing/2014/main" id="{3CE2F1B9-5193-E8EE-4C4F-925DAAB5B20C}"/>
              </a:ext>
            </a:extLst>
          </p:cNvPr>
          <p:cNvSpPr txBox="1"/>
          <p:nvPr/>
        </p:nvSpPr>
        <p:spPr>
          <a:xfrm>
            <a:off x="998005" y="6484618"/>
            <a:ext cx="5419725" cy="307777"/>
          </a:xfrm>
          <a:prstGeom prst="rect">
            <a:avLst/>
          </a:prstGeom>
          <a:noFill/>
        </p:spPr>
        <p:txBody>
          <a:bodyPr wrap="square" rtlCol="0">
            <a:spAutoFit/>
          </a:bodyPr>
          <a:lstStyle/>
          <a:p>
            <a:r>
              <a:rPr lang="en-GB" dirty="0">
                <a:solidFill>
                  <a:schemeClr val="bg1">
                    <a:lumMod val="50000"/>
                  </a:schemeClr>
                </a:solidFill>
                <a:latin typeface="Calibri" panose="020F0502020204030204" pitchFamily="34" charset="0"/>
                <a:cs typeface="Calibri" panose="020F0502020204030204" pitchFamily="34" charset="0"/>
              </a:rPr>
              <a:t>Slides: </a:t>
            </a:r>
            <a:r>
              <a:rPr lang="en-GB" dirty="0">
                <a:solidFill>
                  <a:schemeClr val="accent1"/>
                </a:solidFill>
                <a:latin typeface="Calibri" panose="020F0502020204030204" pitchFamily="34" charset="0"/>
                <a:cs typeface="Calibri" panose="020F0502020204030204" pitchFamily="34" charset="0"/>
                <a:hlinkClick r:id="rId3"/>
              </a:rPr>
              <a:t>https://doi.org/10.5281/zenodo.7079196</a:t>
            </a:r>
            <a:r>
              <a:rPr lang="en-GB" dirty="0">
                <a:solidFill>
                  <a:schemeClr val="accent1"/>
                </a:solidFill>
                <a:latin typeface="Calibri" panose="020F0502020204030204" pitchFamily="34" charset="0"/>
                <a:cs typeface="Calibri" panose="020F050202020403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10515600"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de-AT" dirty="0" err="1"/>
              <a:t>Evidence</a:t>
            </a:r>
            <a:r>
              <a:rPr lang="de-AT" dirty="0"/>
              <a:t> </a:t>
            </a:r>
            <a:r>
              <a:rPr lang="de-AT" dirty="0" err="1"/>
              <a:t>base</a:t>
            </a:r>
            <a:endParaRPr dirty="0"/>
          </a:p>
        </p:txBody>
      </p:sp>
      <p:sp>
        <p:nvSpPr>
          <p:cNvPr id="149" name="Google Shape;149;p5"/>
          <p:cNvSpPr txBox="1">
            <a:spLocks noGrp="1"/>
          </p:cNvSpPr>
          <p:nvPr>
            <p:ph type="body" idx="1"/>
          </p:nvPr>
        </p:nvSpPr>
        <p:spPr>
          <a:xfrm>
            <a:off x="838201" y="1532709"/>
            <a:ext cx="10735681" cy="4644254"/>
          </a:xfrm>
          <a:prstGeom prst="rect">
            <a:avLst/>
          </a:prstGeom>
          <a:noFill/>
          <a:ln>
            <a:noFill/>
          </a:ln>
        </p:spPr>
        <p:txBody>
          <a:bodyPr spcFirstLastPara="1" wrap="square" lIns="91425" tIns="45700" rIns="91425" bIns="45700" anchor="t" anchorCtr="0">
            <a:normAutofit lnSpcReduction="10000"/>
          </a:bodyPr>
          <a:lstStyle/>
          <a:p>
            <a:pPr marL="228600" lvl="0" indent="-76200" algn="l" rtl="0">
              <a:lnSpc>
                <a:spcPct val="90000"/>
              </a:lnSpc>
              <a:spcBef>
                <a:spcPts val="1000"/>
              </a:spcBef>
              <a:spcAft>
                <a:spcPts val="0"/>
              </a:spcAft>
              <a:buClr>
                <a:srgbClr val="7F7F7F"/>
              </a:buClr>
              <a:buSzPts val="2400"/>
              <a:buFont typeface="Calibri"/>
              <a:buNone/>
            </a:pPr>
            <a:r>
              <a:rPr lang="de-AT" dirty="0"/>
              <a:t>Sample: 1.5 </a:t>
            </a:r>
            <a:r>
              <a:rPr lang="en-GB" dirty="0"/>
              <a:t>million</a:t>
            </a:r>
            <a:r>
              <a:rPr lang="de-AT" dirty="0"/>
              <a:t> </a:t>
            </a:r>
            <a:r>
              <a:rPr lang="de-AT" dirty="0" err="1"/>
              <a:t>journal</a:t>
            </a:r>
            <a:r>
              <a:rPr lang="de-AT" dirty="0"/>
              <a:t> </a:t>
            </a:r>
            <a:r>
              <a:rPr lang="en-GB" dirty="0"/>
              <a:t>articles</a:t>
            </a:r>
          </a:p>
          <a:p>
            <a:pPr marL="495300" indent="-342900"/>
            <a:r>
              <a:rPr lang="en-GB" dirty="0"/>
              <a:t>Articles published in journals listed in the </a:t>
            </a:r>
            <a:r>
              <a:rPr lang="en-GB" i="1" dirty="0"/>
              <a:t>Directory of Open Access Journals</a:t>
            </a:r>
          </a:p>
          <a:p>
            <a:pPr marL="495300" indent="-342900"/>
            <a:r>
              <a:rPr lang="en-GB" dirty="0"/>
              <a:t>Timeframe: 2009-2019</a:t>
            </a:r>
          </a:p>
          <a:p>
            <a:pPr marL="495300" indent="-342900"/>
            <a:r>
              <a:rPr lang="en-GB" dirty="0"/>
              <a:t>First and/or last author affiliated with university listed in </a:t>
            </a:r>
            <a:r>
              <a:rPr lang="en-GB" i="1" dirty="0"/>
              <a:t>2021 CWTS Leiden Ranking</a:t>
            </a:r>
          </a:p>
          <a:p>
            <a:pPr marL="495300" indent="-342900"/>
            <a:r>
              <a:rPr lang="en-GB" dirty="0"/>
              <a:t>Data sources: </a:t>
            </a:r>
            <a:r>
              <a:rPr lang="en-GB" i="1" dirty="0"/>
              <a:t>OpenAlex</a:t>
            </a:r>
            <a:r>
              <a:rPr lang="en-GB" dirty="0"/>
              <a:t>, DOAJ, CWTS Leiden Ranking, World Bank</a:t>
            </a:r>
          </a:p>
          <a:p>
            <a:pPr marL="495300" indent="-342900"/>
            <a:endParaRPr lang="de-AT" dirty="0"/>
          </a:p>
          <a:p>
            <a:pPr marL="152400" indent="0">
              <a:buNone/>
            </a:pPr>
            <a:r>
              <a:rPr lang="en-GB" dirty="0"/>
              <a:t>Main indicator: </a:t>
            </a:r>
            <a:r>
              <a:rPr lang="en-GB" b="1" dirty="0" err="1"/>
              <a:t>P</a:t>
            </a:r>
            <a:r>
              <a:rPr lang="en-GB" b="1" baseline="-25000" dirty="0" err="1"/>
              <a:t>top</a:t>
            </a:r>
            <a:r>
              <a:rPr lang="en-GB" b="1" baseline="-25000" dirty="0"/>
              <a:t> 10%</a:t>
            </a:r>
            <a:endParaRPr lang="en-GB" b="1" u="sng" dirty="0"/>
          </a:p>
          <a:p>
            <a:pPr marL="152400" indent="0" algn="ctr">
              <a:buNone/>
            </a:pPr>
            <a:r>
              <a:rPr lang="en-US" dirty="0"/>
              <a:t>“[t]he number [...] of a university’s publications that, compared with other publications in the same field and in the same year, belong to the top 10% most frequently cited.“</a:t>
            </a:r>
            <a:endParaRPr dirty="0"/>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a:t>
            </a:fld>
            <a:endParaRPr lang="en-GB"/>
          </a:p>
        </p:txBody>
      </p:sp>
    </p:spTree>
    <p:extLst>
      <p:ext uri="{BB962C8B-B14F-4D97-AF65-F5344CB8AC3E}">
        <p14:creationId xmlns:p14="http://schemas.microsoft.com/office/powerpoint/2010/main" val="17208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8281979" cy="9324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7CB"/>
              </a:buClr>
              <a:buSzPts val="4400"/>
              <a:buFont typeface="Gill Sans"/>
              <a:buNone/>
            </a:pPr>
            <a:r>
              <a:rPr lang="en-GB" dirty="0"/>
              <a:t>Institutional resources and APCs are linked</a:t>
            </a:r>
            <a:endParaRPr dirty="0"/>
          </a:p>
        </p:txBody>
      </p:sp>
      <p:sp>
        <p:nvSpPr>
          <p:cNvPr id="149" name="Google Shape;149;p5"/>
          <p:cNvSpPr txBox="1">
            <a:spLocks noGrp="1"/>
          </p:cNvSpPr>
          <p:nvPr>
            <p:ph type="body" idx="1"/>
          </p:nvPr>
        </p:nvSpPr>
        <p:spPr>
          <a:xfrm>
            <a:off x="7846523" y="2174614"/>
            <a:ext cx="4055483" cy="3854837"/>
          </a:xfrm>
          <a:prstGeom prst="rect">
            <a:avLst/>
          </a:prstGeom>
          <a:noFill/>
          <a:ln>
            <a:noFill/>
          </a:ln>
        </p:spPr>
        <p:txBody>
          <a:bodyPr spcFirstLastPara="1" wrap="square" lIns="91425" tIns="45700" rIns="91425" bIns="45700" anchor="t" anchorCtr="0">
            <a:normAutofit/>
          </a:bodyPr>
          <a:lstStyle/>
          <a:p>
            <a:pPr marL="152400" indent="0">
              <a:buNone/>
            </a:pPr>
            <a:r>
              <a:rPr lang="en-GB" dirty="0"/>
              <a:t>There is an association between institutional resources and average APCs</a:t>
            </a:r>
          </a:p>
          <a:p>
            <a:pPr marL="152400" indent="0">
              <a:buNone/>
            </a:pPr>
            <a:endParaRPr lang="en-GB" dirty="0"/>
          </a:p>
          <a:p>
            <a:pPr marL="152400" indent="0">
              <a:buNone/>
            </a:pPr>
            <a:r>
              <a:rPr lang="en-GB" dirty="0"/>
              <a:t>Equally strong for first and last authors</a:t>
            </a:r>
          </a:p>
          <a:p>
            <a:pPr marL="152400" indent="0">
              <a:buNone/>
            </a:pPr>
            <a:endParaRPr lang="en-GB" dirty="0"/>
          </a:p>
          <a:p>
            <a:pPr marL="152400" indent="0">
              <a:buNone/>
            </a:pPr>
            <a:r>
              <a:rPr lang="en-GB" dirty="0"/>
              <a:t>Might be explained by other factors (country, field)</a:t>
            </a: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pic>
        <p:nvPicPr>
          <p:cNvPr id="6" name="Picture 5">
            <a:extLst>
              <a:ext uri="{FF2B5EF4-FFF2-40B4-BE49-F238E27FC236}">
                <a16:creationId xmlns:a16="http://schemas.microsoft.com/office/drawing/2014/main" id="{25762313-2B92-980B-A4FF-A2CBA18A0EFB}"/>
              </a:ext>
            </a:extLst>
          </p:cNvPr>
          <p:cNvPicPr>
            <a:picLocks noChangeAspect="1"/>
          </p:cNvPicPr>
          <p:nvPr/>
        </p:nvPicPr>
        <p:blipFill>
          <a:blip r:embed="rId3"/>
          <a:stretch>
            <a:fillRect/>
          </a:stretch>
        </p:blipFill>
        <p:spPr>
          <a:xfrm>
            <a:off x="89250" y="1532709"/>
            <a:ext cx="7315215" cy="4114808"/>
          </a:xfrm>
          <a:prstGeom prst="rect">
            <a:avLst/>
          </a:prstGeom>
        </p:spPr>
      </p:pic>
    </p:spTree>
    <p:extLst>
      <p:ext uri="{BB962C8B-B14F-4D97-AF65-F5344CB8AC3E}">
        <p14:creationId xmlns:p14="http://schemas.microsoft.com/office/powerpoint/2010/main" val="344085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10515600"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dirty="0"/>
              <a:t>Linkage is stable over time</a:t>
            </a:r>
            <a:endParaRPr dirty="0"/>
          </a:p>
        </p:txBody>
      </p:sp>
      <p:sp>
        <p:nvSpPr>
          <p:cNvPr id="149" name="Google Shape;149;p5"/>
          <p:cNvSpPr txBox="1">
            <a:spLocks noGrp="1"/>
          </p:cNvSpPr>
          <p:nvPr>
            <p:ph type="body" idx="1"/>
          </p:nvPr>
        </p:nvSpPr>
        <p:spPr>
          <a:xfrm>
            <a:off x="8093141" y="2117597"/>
            <a:ext cx="3567544" cy="38383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7F7F7F"/>
              </a:buClr>
              <a:buSzPts val="2400"/>
              <a:buFont typeface="Calibri"/>
              <a:buNone/>
            </a:pPr>
            <a:r>
              <a:rPr lang="en-GB" dirty="0"/>
              <a:t>Top quartile has substantially higher APCs</a:t>
            </a:r>
          </a:p>
          <a:p>
            <a:pPr marL="0" lvl="0" indent="0" algn="l" rtl="0">
              <a:lnSpc>
                <a:spcPct val="90000"/>
              </a:lnSpc>
              <a:spcBef>
                <a:spcPts val="1000"/>
              </a:spcBef>
              <a:spcAft>
                <a:spcPts val="0"/>
              </a:spcAft>
              <a:buClr>
                <a:srgbClr val="7F7F7F"/>
              </a:buClr>
              <a:buSzPts val="2400"/>
              <a:buFont typeface="Calibri"/>
              <a:buNone/>
            </a:pPr>
            <a:endParaRPr lang="en-GB" dirty="0"/>
          </a:p>
          <a:p>
            <a:pPr marL="0" lvl="0" indent="0" algn="l" rtl="0">
              <a:lnSpc>
                <a:spcPct val="90000"/>
              </a:lnSpc>
              <a:spcBef>
                <a:spcPts val="1000"/>
              </a:spcBef>
              <a:spcAft>
                <a:spcPts val="0"/>
              </a:spcAft>
              <a:buClr>
                <a:srgbClr val="7F7F7F"/>
              </a:buClr>
              <a:buSzPts val="2400"/>
              <a:buFont typeface="Calibri"/>
              <a:buNone/>
            </a:pPr>
            <a:r>
              <a:rPr lang="en-GB" dirty="0"/>
              <a:t>Stratification (gaps between quartiles) mostly stable</a:t>
            </a:r>
          </a:p>
          <a:p>
            <a:pPr marL="0" lvl="0" indent="0" algn="l" rtl="0">
              <a:lnSpc>
                <a:spcPct val="90000"/>
              </a:lnSpc>
              <a:spcBef>
                <a:spcPts val="1000"/>
              </a:spcBef>
              <a:spcAft>
                <a:spcPts val="0"/>
              </a:spcAft>
              <a:buClr>
                <a:srgbClr val="7F7F7F"/>
              </a:buClr>
              <a:buSzPts val="2400"/>
              <a:buFont typeface="Calibri"/>
              <a:buNone/>
            </a:pPr>
            <a:endParaRPr lang="en-GB" dirty="0"/>
          </a:p>
          <a:p>
            <a:pPr marL="0" indent="0">
              <a:buNone/>
            </a:pPr>
            <a:r>
              <a:rPr lang="en-GB" dirty="0"/>
              <a:t>Average APCs among last authors rising</a:t>
            </a:r>
          </a:p>
          <a:p>
            <a:pPr marL="0" lvl="0" indent="0" algn="l" rtl="0">
              <a:lnSpc>
                <a:spcPct val="90000"/>
              </a:lnSpc>
              <a:spcBef>
                <a:spcPts val="1000"/>
              </a:spcBef>
              <a:spcAft>
                <a:spcPts val="0"/>
              </a:spcAft>
              <a:buClr>
                <a:srgbClr val="7F7F7F"/>
              </a:buClr>
              <a:buSzPts val="2400"/>
              <a:buFont typeface="Calibri"/>
              <a:buNone/>
            </a:pPr>
            <a:endParaRPr lang="en-GB" dirty="0"/>
          </a:p>
        </p:txBody>
      </p:sp>
      <p:sp>
        <p:nvSpPr>
          <p:cNvPr id="150" name="Google Shape;150;p5"/>
          <p:cNvSpPr txBox="1"/>
          <p:nvPr/>
        </p:nvSpPr>
        <p:spPr>
          <a:xfrm>
            <a:off x="618117" y="5219586"/>
            <a:ext cx="10618810" cy="1092314"/>
          </a:xfrm>
          <a:prstGeom prst="rect">
            <a:avLst/>
          </a:prstGeom>
          <a:noFill/>
          <a:ln>
            <a:noFill/>
          </a:ln>
        </p:spPr>
        <p:txBody>
          <a:bodyPr spcFirstLastPara="1" wrap="square" lIns="91425" tIns="45700" rIns="91425" bIns="45700" anchor="t" anchorCtr="0">
            <a:normAutofit/>
          </a:bodyPr>
          <a:lstStyle/>
          <a:p>
            <a:pPr marL="228600" marR="0" lvl="0" indent="-50800" algn="ctr" rtl="0">
              <a:lnSpc>
                <a:spcPct val="100000"/>
              </a:lnSpc>
              <a:spcBef>
                <a:spcPts val="0"/>
              </a:spcBef>
              <a:spcAft>
                <a:spcPts val="0"/>
              </a:spcAft>
              <a:buClr>
                <a:srgbClr val="7F7F7F"/>
              </a:buClr>
              <a:buSzPts val="2800"/>
              <a:buFont typeface="Calibri"/>
              <a:buNone/>
            </a:pPr>
            <a:endParaRPr sz="2800" b="1">
              <a:solidFill>
                <a:srgbClr val="0087CB"/>
              </a:solidFill>
              <a:latin typeface="Calibri"/>
              <a:ea typeface="Calibri"/>
              <a:cs typeface="Calibri"/>
              <a:sym typeface="Calibri"/>
            </a:endParaRP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pic>
        <p:nvPicPr>
          <p:cNvPr id="15" name="Picture 14">
            <a:extLst>
              <a:ext uri="{FF2B5EF4-FFF2-40B4-BE49-F238E27FC236}">
                <a16:creationId xmlns:a16="http://schemas.microsoft.com/office/drawing/2014/main" id="{C67C7481-BCDC-275E-02C8-CEF509DBD4EC}"/>
              </a:ext>
            </a:extLst>
          </p:cNvPr>
          <p:cNvPicPr>
            <a:picLocks noChangeAspect="1"/>
          </p:cNvPicPr>
          <p:nvPr/>
        </p:nvPicPr>
        <p:blipFill>
          <a:blip r:embed="rId3"/>
          <a:stretch>
            <a:fillRect/>
          </a:stretch>
        </p:blipFill>
        <p:spPr>
          <a:xfrm>
            <a:off x="321630" y="1771593"/>
            <a:ext cx="7315215" cy="3657607"/>
          </a:xfrm>
          <a:prstGeom prst="rect">
            <a:avLst/>
          </a:prstGeom>
        </p:spPr>
      </p:pic>
    </p:spTree>
    <p:extLst>
      <p:ext uri="{BB962C8B-B14F-4D97-AF65-F5344CB8AC3E}">
        <p14:creationId xmlns:p14="http://schemas.microsoft.com/office/powerpoint/2010/main" val="151425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8143873" cy="9324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7CB"/>
              </a:buClr>
              <a:buSzPts val="4400"/>
              <a:buFont typeface="Gill Sans"/>
              <a:buNone/>
            </a:pPr>
            <a:r>
              <a:rPr lang="en-US" dirty="0"/>
              <a:t>Heterogeneous dynamics on country level</a:t>
            </a:r>
          </a:p>
        </p:txBody>
      </p:sp>
      <p:sp>
        <p:nvSpPr>
          <p:cNvPr id="149" name="Google Shape;149;p5"/>
          <p:cNvSpPr txBox="1">
            <a:spLocks noGrp="1"/>
          </p:cNvSpPr>
          <p:nvPr>
            <p:ph type="body" idx="1"/>
          </p:nvPr>
        </p:nvSpPr>
        <p:spPr>
          <a:xfrm>
            <a:off x="8022801" y="1532709"/>
            <a:ext cx="3848099" cy="4644254"/>
          </a:xfrm>
          <a:prstGeom prst="rect">
            <a:avLst/>
          </a:prstGeom>
          <a:noFill/>
          <a:ln>
            <a:noFill/>
          </a:ln>
        </p:spPr>
        <p:txBody>
          <a:bodyPr spcFirstLastPara="1" wrap="square" lIns="91425" tIns="45700" rIns="91425" bIns="45700" anchor="ctr" anchorCtr="0">
            <a:normAutofit/>
          </a:bodyPr>
          <a:lstStyle/>
          <a:p>
            <a:pPr marL="228600" lvl="0" indent="-76200" algn="l" rtl="0">
              <a:lnSpc>
                <a:spcPct val="90000"/>
              </a:lnSpc>
              <a:spcBef>
                <a:spcPts val="1000"/>
              </a:spcBef>
              <a:spcAft>
                <a:spcPts val="0"/>
              </a:spcAft>
              <a:buClr>
                <a:srgbClr val="7F7F7F"/>
              </a:buClr>
              <a:buSzPts val="2400"/>
              <a:buFont typeface="Calibri"/>
              <a:buNone/>
            </a:pPr>
            <a:r>
              <a:rPr lang="de-AT" dirty="0"/>
              <a:t>High APCs in countries </a:t>
            </a:r>
            <a:r>
              <a:rPr lang="de-AT" dirty="0" err="1"/>
              <a:t>with</a:t>
            </a:r>
            <a:r>
              <a:rPr lang="de-AT" dirty="0"/>
              <a:t> &gt; $30,000 GDP p. </a:t>
            </a:r>
            <a:r>
              <a:rPr lang="de-AT" dirty="0" err="1"/>
              <a:t>cap</a:t>
            </a:r>
            <a:r>
              <a:rPr lang="de-AT" dirty="0"/>
              <a:t>.</a:t>
            </a:r>
          </a:p>
          <a:p>
            <a:pPr marL="228600" lvl="0" indent="-76200" algn="l" rtl="0">
              <a:lnSpc>
                <a:spcPct val="90000"/>
              </a:lnSpc>
              <a:spcBef>
                <a:spcPts val="1000"/>
              </a:spcBef>
              <a:spcAft>
                <a:spcPts val="0"/>
              </a:spcAft>
              <a:buClr>
                <a:srgbClr val="7F7F7F"/>
              </a:buClr>
              <a:buSzPts val="2400"/>
              <a:buFont typeface="Calibri"/>
              <a:buNone/>
            </a:pPr>
            <a:endParaRPr lang="de-AT" dirty="0"/>
          </a:p>
          <a:p>
            <a:pPr marL="228600" lvl="0" indent="-76200" algn="l" rtl="0">
              <a:lnSpc>
                <a:spcPct val="90000"/>
              </a:lnSpc>
              <a:spcBef>
                <a:spcPts val="1000"/>
              </a:spcBef>
              <a:spcAft>
                <a:spcPts val="0"/>
              </a:spcAft>
              <a:buClr>
                <a:srgbClr val="7F7F7F"/>
              </a:buClr>
              <a:buSzPts val="2400"/>
              <a:buFont typeface="Calibri"/>
              <a:buNone/>
            </a:pPr>
            <a:r>
              <a:rPr lang="de-AT" dirty="0"/>
              <a:t>High </a:t>
            </a:r>
            <a:r>
              <a:rPr lang="de-AT" dirty="0" err="1"/>
              <a:t>variability</a:t>
            </a:r>
            <a:r>
              <a:rPr lang="de-AT" dirty="0"/>
              <a:t> </a:t>
            </a:r>
            <a:r>
              <a:rPr lang="de-AT" dirty="0" err="1"/>
              <a:t>for</a:t>
            </a:r>
            <a:r>
              <a:rPr lang="de-AT" dirty="0"/>
              <a:t> countries &lt; $30,000 GDP p. </a:t>
            </a:r>
            <a:r>
              <a:rPr lang="de-AT" dirty="0" err="1"/>
              <a:t>cap</a:t>
            </a:r>
            <a:endParaRPr lang="de-AT" dirty="0"/>
          </a:p>
          <a:p>
            <a:pPr marL="228600" lvl="0" indent="-76200" algn="l" rtl="0">
              <a:lnSpc>
                <a:spcPct val="90000"/>
              </a:lnSpc>
              <a:spcBef>
                <a:spcPts val="1000"/>
              </a:spcBef>
              <a:spcAft>
                <a:spcPts val="0"/>
              </a:spcAft>
              <a:buClr>
                <a:srgbClr val="7F7F7F"/>
              </a:buClr>
              <a:buSzPts val="2400"/>
              <a:buFont typeface="Calibri"/>
              <a:buNone/>
            </a:pPr>
            <a:endParaRPr lang="de-AT" dirty="0"/>
          </a:p>
          <a:p>
            <a:pPr marL="228600" lvl="0" indent="-76200" algn="l" rtl="0">
              <a:lnSpc>
                <a:spcPct val="90000"/>
              </a:lnSpc>
              <a:spcBef>
                <a:spcPts val="1000"/>
              </a:spcBef>
              <a:spcAft>
                <a:spcPts val="0"/>
              </a:spcAft>
              <a:buClr>
                <a:srgbClr val="7F7F7F"/>
              </a:buClr>
              <a:buSzPts val="2400"/>
              <a:buFont typeface="Calibri"/>
              <a:buNone/>
            </a:pPr>
            <a:endParaRPr lang="de-AT" dirty="0"/>
          </a:p>
        </p:txBody>
      </p:sp>
      <p:sp>
        <p:nvSpPr>
          <p:cNvPr id="150" name="Google Shape;150;p5"/>
          <p:cNvSpPr txBox="1"/>
          <p:nvPr/>
        </p:nvSpPr>
        <p:spPr>
          <a:xfrm>
            <a:off x="618117" y="5219586"/>
            <a:ext cx="10618810" cy="1092314"/>
          </a:xfrm>
          <a:prstGeom prst="rect">
            <a:avLst/>
          </a:prstGeom>
          <a:noFill/>
          <a:ln>
            <a:noFill/>
          </a:ln>
        </p:spPr>
        <p:txBody>
          <a:bodyPr spcFirstLastPara="1" wrap="square" lIns="91425" tIns="45700" rIns="91425" bIns="45700" anchor="t" anchorCtr="0">
            <a:normAutofit/>
          </a:bodyPr>
          <a:lstStyle/>
          <a:p>
            <a:pPr marL="228600" marR="0" lvl="0" indent="-50800" algn="ctr" rtl="0">
              <a:lnSpc>
                <a:spcPct val="100000"/>
              </a:lnSpc>
              <a:spcBef>
                <a:spcPts val="0"/>
              </a:spcBef>
              <a:spcAft>
                <a:spcPts val="0"/>
              </a:spcAft>
              <a:buClr>
                <a:srgbClr val="7F7F7F"/>
              </a:buClr>
              <a:buSzPts val="2800"/>
              <a:buFont typeface="Calibri"/>
              <a:buNone/>
            </a:pPr>
            <a:endParaRPr sz="2800" b="1">
              <a:solidFill>
                <a:srgbClr val="0087CB"/>
              </a:solidFill>
              <a:latin typeface="Calibri"/>
              <a:ea typeface="Calibri"/>
              <a:cs typeface="Calibri"/>
              <a:sym typeface="Calibri"/>
            </a:endParaRP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13</a:t>
            </a:fld>
            <a:endParaRPr lang="en-GB"/>
          </a:p>
        </p:txBody>
      </p:sp>
      <p:pic>
        <p:nvPicPr>
          <p:cNvPr id="4" name="Picture 3">
            <a:extLst>
              <a:ext uri="{FF2B5EF4-FFF2-40B4-BE49-F238E27FC236}">
                <a16:creationId xmlns:a16="http://schemas.microsoft.com/office/drawing/2014/main" id="{B1CDD257-7A5A-2588-18B9-A2105735CC0C}"/>
              </a:ext>
            </a:extLst>
          </p:cNvPr>
          <p:cNvPicPr>
            <a:picLocks noChangeAspect="1"/>
          </p:cNvPicPr>
          <p:nvPr/>
        </p:nvPicPr>
        <p:blipFill>
          <a:blip r:embed="rId3"/>
          <a:stretch>
            <a:fillRect/>
          </a:stretch>
        </p:blipFill>
        <p:spPr>
          <a:xfrm>
            <a:off x="224382" y="1371845"/>
            <a:ext cx="7315215" cy="4572009"/>
          </a:xfrm>
          <a:prstGeom prst="rect">
            <a:avLst/>
          </a:prstGeom>
        </p:spPr>
      </p:pic>
    </p:spTree>
    <p:extLst>
      <p:ext uri="{BB962C8B-B14F-4D97-AF65-F5344CB8AC3E}">
        <p14:creationId xmlns:p14="http://schemas.microsoft.com/office/powerpoint/2010/main" val="378614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6351582" cy="9324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7CB"/>
              </a:buClr>
              <a:buSzPts val="4400"/>
              <a:buFont typeface="Gill Sans"/>
              <a:buNone/>
            </a:pPr>
            <a:r>
              <a:rPr lang="en-GB" dirty="0"/>
              <a:t>Multilevel mixing: fields differ</a:t>
            </a:r>
            <a:endParaRPr dirty="0"/>
          </a:p>
        </p:txBody>
      </p:sp>
      <p:sp>
        <p:nvSpPr>
          <p:cNvPr id="149" name="Google Shape;149;p5"/>
          <p:cNvSpPr txBox="1">
            <a:spLocks noGrp="1"/>
          </p:cNvSpPr>
          <p:nvPr>
            <p:ph type="body" idx="1"/>
          </p:nvPr>
        </p:nvSpPr>
        <p:spPr>
          <a:xfrm>
            <a:off x="838201" y="1532709"/>
            <a:ext cx="6414654" cy="46442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7F7F7F"/>
              </a:buClr>
              <a:buSzPts val="2400"/>
              <a:buFont typeface="Calibri"/>
              <a:buNone/>
            </a:pPr>
            <a:r>
              <a:rPr lang="en-GB" dirty="0"/>
              <a:t>Bayesian multilevel hurdle model to control for field and country effects.</a:t>
            </a:r>
          </a:p>
          <a:p>
            <a:pPr marL="0" lvl="0" indent="0" algn="l" rtl="0">
              <a:lnSpc>
                <a:spcPct val="90000"/>
              </a:lnSpc>
              <a:spcBef>
                <a:spcPts val="1000"/>
              </a:spcBef>
              <a:spcAft>
                <a:spcPts val="0"/>
              </a:spcAft>
              <a:buClr>
                <a:srgbClr val="7F7F7F"/>
              </a:buClr>
              <a:buSzPts val="2400"/>
              <a:buFont typeface="Calibri"/>
              <a:buNone/>
            </a:pPr>
            <a:endParaRPr lang="en-GB" dirty="0"/>
          </a:p>
          <a:p>
            <a:pPr marL="0" lvl="0" indent="0" algn="l" rtl="0">
              <a:lnSpc>
                <a:spcPct val="90000"/>
              </a:lnSpc>
              <a:spcBef>
                <a:spcPts val="1000"/>
              </a:spcBef>
              <a:spcAft>
                <a:spcPts val="0"/>
              </a:spcAft>
              <a:buClr>
                <a:srgbClr val="7F7F7F"/>
              </a:buClr>
              <a:buSzPts val="2400"/>
              <a:buFont typeface="Calibri"/>
              <a:buNone/>
            </a:pPr>
            <a:r>
              <a:rPr lang="en-GB" dirty="0"/>
              <a:t>We find:</a:t>
            </a:r>
          </a:p>
          <a:p>
            <a:pPr marL="342900" indent="-342900"/>
            <a:r>
              <a:rPr lang="en-GB" dirty="0"/>
              <a:t>Small to moderate effect of institutional resources on APCs in most fields</a:t>
            </a:r>
          </a:p>
          <a:p>
            <a:pPr marL="342900" indent="-342900"/>
            <a:r>
              <a:rPr lang="en-GB" dirty="0"/>
              <a:t>Strongest effects in social sciences</a:t>
            </a:r>
          </a:p>
          <a:p>
            <a:pPr marL="342900" indent="-342900"/>
            <a:r>
              <a:rPr lang="en-GB" dirty="0"/>
              <a:t>Inverse effect in „Mathematics“ and „Physics“: better resourced institutions publish more in OA journals with </a:t>
            </a:r>
            <a:r>
              <a:rPr lang="en-GB" i="1" dirty="0"/>
              <a:t>no APC</a:t>
            </a: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14</a:t>
            </a:fld>
            <a:endParaRPr lang="en-GB"/>
          </a:p>
        </p:txBody>
      </p:sp>
      <p:pic>
        <p:nvPicPr>
          <p:cNvPr id="4" name="Picture 3">
            <a:extLst>
              <a:ext uri="{FF2B5EF4-FFF2-40B4-BE49-F238E27FC236}">
                <a16:creationId xmlns:a16="http://schemas.microsoft.com/office/drawing/2014/main" id="{B5197660-4302-5CE9-04E5-0ECFCBA9CAF1}"/>
              </a:ext>
            </a:extLst>
          </p:cNvPr>
          <p:cNvPicPr>
            <a:picLocks noChangeAspect="1"/>
          </p:cNvPicPr>
          <p:nvPr/>
        </p:nvPicPr>
        <p:blipFill>
          <a:blip r:embed="rId3"/>
          <a:stretch>
            <a:fillRect/>
          </a:stretch>
        </p:blipFill>
        <p:spPr>
          <a:xfrm>
            <a:off x="6985400" y="29672"/>
            <a:ext cx="5206600" cy="6828328"/>
          </a:xfrm>
          <a:prstGeom prst="rect">
            <a:avLst/>
          </a:prstGeom>
        </p:spPr>
      </p:pic>
    </p:spTree>
    <p:extLst>
      <p:ext uri="{BB962C8B-B14F-4D97-AF65-F5344CB8AC3E}">
        <p14:creationId xmlns:p14="http://schemas.microsoft.com/office/powerpoint/2010/main" val="40354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6" name="Picture 5">
            <a:extLst>
              <a:ext uri="{FF2B5EF4-FFF2-40B4-BE49-F238E27FC236}">
                <a16:creationId xmlns:a16="http://schemas.microsoft.com/office/drawing/2014/main" id="{E214C8A1-86FC-9575-0310-2BFF5809B91D}"/>
              </a:ext>
            </a:extLst>
          </p:cNvPr>
          <p:cNvPicPr>
            <a:picLocks noChangeAspect="1"/>
          </p:cNvPicPr>
          <p:nvPr/>
        </p:nvPicPr>
        <p:blipFill>
          <a:blip r:embed="rId3"/>
          <a:stretch>
            <a:fillRect/>
          </a:stretch>
        </p:blipFill>
        <p:spPr>
          <a:xfrm>
            <a:off x="733408" y="954593"/>
            <a:ext cx="7223567" cy="5417675"/>
          </a:xfrm>
          <a:prstGeom prst="rect">
            <a:avLst/>
          </a:prstGeom>
        </p:spPr>
      </p:pic>
      <p:sp>
        <p:nvSpPr>
          <p:cNvPr id="147" name="Google Shape;147;p5"/>
          <p:cNvSpPr txBox="1">
            <a:spLocks noGrp="1"/>
          </p:cNvSpPr>
          <p:nvPr>
            <p:ph type="title"/>
          </p:nvPr>
        </p:nvSpPr>
        <p:spPr>
          <a:xfrm>
            <a:off x="901273" y="339726"/>
            <a:ext cx="4896854"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dirty="0"/>
              <a:t>Countries as well</a:t>
            </a:r>
            <a:endParaRPr dirty="0"/>
          </a:p>
        </p:txBody>
      </p:sp>
      <p:sp>
        <p:nvSpPr>
          <p:cNvPr id="149" name="Google Shape;149;p5"/>
          <p:cNvSpPr txBox="1">
            <a:spLocks noGrp="1"/>
          </p:cNvSpPr>
          <p:nvPr>
            <p:ph type="body" idx="1"/>
          </p:nvPr>
        </p:nvSpPr>
        <p:spPr>
          <a:xfrm>
            <a:off x="8324247" y="2290592"/>
            <a:ext cx="3494808" cy="35582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7F7F7F"/>
              </a:buClr>
              <a:buSzPts val="2400"/>
              <a:buFont typeface="Calibri"/>
              <a:buNone/>
            </a:pPr>
            <a:r>
              <a:rPr lang="en-ZA" dirty="0"/>
              <a:t>Effect of levels of resourcing on APCs low in high-GDP countries</a:t>
            </a:r>
          </a:p>
          <a:p>
            <a:pPr marL="0" lvl="0" indent="0" algn="l" rtl="0">
              <a:lnSpc>
                <a:spcPct val="90000"/>
              </a:lnSpc>
              <a:spcBef>
                <a:spcPts val="1000"/>
              </a:spcBef>
              <a:spcAft>
                <a:spcPts val="0"/>
              </a:spcAft>
              <a:buClr>
                <a:srgbClr val="7F7F7F"/>
              </a:buClr>
              <a:buSzPts val="2400"/>
              <a:buFont typeface="Calibri"/>
              <a:buNone/>
            </a:pPr>
            <a:endParaRPr lang="en-ZA" dirty="0"/>
          </a:p>
          <a:p>
            <a:pPr marL="0" lvl="0" indent="0" algn="l" rtl="0">
              <a:lnSpc>
                <a:spcPct val="90000"/>
              </a:lnSpc>
              <a:spcBef>
                <a:spcPts val="1000"/>
              </a:spcBef>
              <a:spcAft>
                <a:spcPts val="0"/>
              </a:spcAft>
              <a:buClr>
                <a:srgbClr val="7F7F7F"/>
              </a:buClr>
              <a:buSzPts val="2400"/>
              <a:buFont typeface="Calibri"/>
              <a:buNone/>
            </a:pPr>
            <a:r>
              <a:rPr lang="en-ZA" dirty="0"/>
              <a:t>High variability in low-GDP countries, but tendency for moderate effects (important exception: China)</a:t>
            </a: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spTree>
    <p:extLst>
      <p:ext uri="{BB962C8B-B14F-4D97-AF65-F5344CB8AC3E}">
        <p14:creationId xmlns:p14="http://schemas.microsoft.com/office/powerpoint/2010/main" val="926499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2" y="339726"/>
            <a:ext cx="7639723" cy="9324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7CB"/>
              </a:buClr>
              <a:buSzPts val="4400"/>
              <a:buFont typeface="Gill Sans"/>
              <a:buNone/>
            </a:pPr>
            <a:r>
              <a:rPr lang="en-GB" dirty="0"/>
              <a:t>Summary: Stratification in APC-based OA</a:t>
            </a:r>
            <a:endParaRPr dirty="0"/>
          </a:p>
        </p:txBody>
      </p:sp>
      <p:sp>
        <p:nvSpPr>
          <p:cNvPr id="149" name="Google Shape;149;p5"/>
          <p:cNvSpPr txBox="1">
            <a:spLocks noGrp="1"/>
          </p:cNvSpPr>
          <p:nvPr>
            <p:ph type="body" idx="1"/>
          </p:nvPr>
        </p:nvSpPr>
        <p:spPr>
          <a:xfrm>
            <a:off x="838201" y="1532709"/>
            <a:ext cx="7946165" cy="1115241"/>
          </a:xfrm>
          <a:prstGeom prst="rect">
            <a:avLst/>
          </a:prstGeom>
          <a:noFill/>
          <a:ln>
            <a:noFill/>
          </a:ln>
        </p:spPr>
        <p:txBody>
          <a:bodyPr spcFirstLastPara="1" wrap="square" lIns="91425" tIns="45700" rIns="91425" bIns="45700" anchor="t" anchorCtr="0">
            <a:normAutofit/>
          </a:bodyPr>
          <a:lstStyle/>
          <a:p>
            <a:pPr marL="0" lvl="0" indent="0">
              <a:lnSpc>
                <a:spcPct val="110000"/>
              </a:lnSpc>
              <a:buNone/>
            </a:pPr>
            <a:r>
              <a:rPr lang="en-GB" dirty="0">
                <a:solidFill>
                  <a:schemeClr val="bg1">
                    <a:lumMod val="50000"/>
                  </a:schemeClr>
                </a:solidFill>
              </a:rPr>
              <a:t>Higher-ranked (better resourced) institutions publish more APC-based OA and pay higher APCs</a:t>
            </a:r>
            <a:endParaRPr lang="en-GB" dirty="0"/>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
        <p:nvSpPr>
          <p:cNvPr id="3" name="Google Shape;149;p5">
            <a:extLst>
              <a:ext uri="{FF2B5EF4-FFF2-40B4-BE49-F238E27FC236}">
                <a16:creationId xmlns:a16="http://schemas.microsoft.com/office/drawing/2014/main" id="{A11F538C-0653-684C-C822-43820CB8235C}"/>
              </a:ext>
            </a:extLst>
          </p:cNvPr>
          <p:cNvSpPr txBox="1">
            <a:spLocks/>
          </p:cNvSpPr>
          <p:nvPr/>
        </p:nvSpPr>
        <p:spPr>
          <a:xfrm>
            <a:off x="901273" y="4210051"/>
            <a:ext cx="10618810" cy="2201516"/>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7F7F7F"/>
              </a:buClr>
              <a:buSzPts val="2400"/>
              <a:buFont typeface="Calibri"/>
              <a:buChar char="•"/>
              <a:defRPr sz="2400" b="0" i="0" u="none" strike="noStrike" cap="none">
                <a:solidFill>
                  <a:srgbClr val="7F7F7F"/>
                </a:solidFill>
                <a:latin typeface="Calibri"/>
                <a:ea typeface="Calibri"/>
                <a:cs typeface="Calibri"/>
                <a:sym typeface="Calibri"/>
              </a:defRPr>
            </a:lvl1pPr>
            <a:lvl2pPr marL="914400" marR="0" lvl="1" indent="-355600" algn="l" rtl="0">
              <a:lnSpc>
                <a:spcPct val="90000"/>
              </a:lnSpc>
              <a:spcBef>
                <a:spcPts val="500"/>
              </a:spcBef>
              <a:spcAft>
                <a:spcPts val="0"/>
              </a:spcAft>
              <a:buClr>
                <a:srgbClr val="7F7F7F"/>
              </a:buClr>
              <a:buSzPts val="2000"/>
              <a:buFont typeface="Calibri"/>
              <a:buChar char="•"/>
              <a:defRPr sz="2000" b="0" i="0" u="none" strike="noStrike" cap="none">
                <a:solidFill>
                  <a:srgbClr val="7F7F7F"/>
                </a:solidFill>
                <a:latin typeface="Calibri"/>
                <a:ea typeface="Calibri"/>
                <a:cs typeface="Calibri"/>
                <a:sym typeface="Calibri"/>
              </a:defRPr>
            </a:lvl2pPr>
            <a:lvl3pPr marL="1371600" marR="0" lvl="2" indent="-342900" algn="l" rtl="0">
              <a:lnSpc>
                <a:spcPct val="90000"/>
              </a:lnSpc>
              <a:spcBef>
                <a:spcPts val="500"/>
              </a:spcBef>
              <a:spcAft>
                <a:spcPts val="0"/>
              </a:spcAft>
              <a:buClr>
                <a:srgbClr val="7F7F7F"/>
              </a:buClr>
              <a:buSzPts val="1800"/>
              <a:buFont typeface="Calibri"/>
              <a:buChar char="•"/>
              <a:defRPr sz="1800" b="0" i="0" u="none" strike="noStrike" cap="none">
                <a:solidFill>
                  <a:srgbClr val="7F7F7F"/>
                </a:solidFill>
                <a:latin typeface="Calibri"/>
                <a:ea typeface="Calibri"/>
                <a:cs typeface="Calibri"/>
                <a:sym typeface="Calibri"/>
              </a:defRPr>
            </a:lvl3pPr>
            <a:lvl4pPr marL="1828800" marR="0" lvl="3"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4pPr>
            <a:lvl5pPr marL="2286000" marR="0" lvl="4"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0000"/>
              </a:lnSpc>
              <a:buFont typeface="Calibri"/>
              <a:buNone/>
            </a:pPr>
            <a:r>
              <a:rPr lang="en-GB" dirty="0">
                <a:solidFill>
                  <a:schemeClr val="accent2"/>
                </a:solidFill>
              </a:rPr>
              <a:t>Implications</a:t>
            </a:r>
          </a:p>
          <a:p>
            <a:pPr marL="342900" indent="-342900">
              <a:lnSpc>
                <a:spcPct val="110000"/>
              </a:lnSpc>
            </a:pPr>
            <a:r>
              <a:rPr lang="en-GB" dirty="0"/>
              <a:t>Voices from societies and communities less embedded in global science are further marginalised</a:t>
            </a:r>
          </a:p>
          <a:p>
            <a:pPr marL="342900" indent="-342900">
              <a:lnSpc>
                <a:spcPct val="110000"/>
              </a:lnSpc>
            </a:pPr>
            <a:r>
              <a:rPr lang="en-GB" dirty="0"/>
              <a:t>Global issues need global perspectives, APC-OA is leading to the opposite</a:t>
            </a:r>
          </a:p>
          <a:p>
            <a:pPr marL="342900" indent="-342900">
              <a:lnSpc>
                <a:spcPct val="110000"/>
              </a:lnSpc>
            </a:pPr>
            <a:r>
              <a:rPr lang="en-GB" dirty="0"/>
              <a:t>Existing inequities are amplified (citation advantage, future reward structures)</a:t>
            </a:r>
          </a:p>
          <a:p>
            <a:pPr marL="342900" indent="-342900"/>
            <a:endParaRPr lang="en-GB" dirty="0"/>
          </a:p>
        </p:txBody>
      </p:sp>
      <p:sp>
        <p:nvSpPr>
          <p:cNvPr id="4" name="Google Shape;149;p5">
            <a:extLst>
              <a:ext uri="{FF2B5EF4-FFF2-40B4-BE49-F238E27FC236}">
                <a16:creationId xmlns:a16="http://schemas.microsoft.com/office/drawing/2014/main" id="{A1F82752-4796-5401-1EB5-1C571E1EF6BB}"/>
              </a:ext>
            </a:extLst>
          </p:cNvPr>
          <p:cNvSpPr txBox="1">
            <a:spLocks/>
          </p:cNvSpPr>
          <p:nvPr/>
        </p:nvSpPr>
        <p:spPr>
          <a:xfrm>
            <a:off x="901273" y="2924175"/>
            <a:ext cx="5361370" cy="1009650"/>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7F7F7F"/>
              </a:buClr>
              <a:buSzPts val="2400"/>
              <a:buFont typeface="Calibri"/>
              <a:buChar char="•"/>
              <a:defRPr sz="2400" b="0" i="0" u="none" strike="noStrike" cap="none">
                <a:solidFill>
                  <a:srgbClr val="7F7F7F"/>
                </a:solidFill>
                <a:latin typeface="Calibri"/>
                <a:ea typeface="Calibri"/>
                <a:cs typeface="Calibri"/>
                <a:sym typeface="Calibri"/>
              </a:defRPr>
            </a:lvl1pPr>
            <a:lvl2pPr marL="914400" marR="0" lvl="1" indent="-355600" algn="l" rtl="0">
              <a:lnSpc>
                <a:spcPct val="90000"/>
              </a:lnSpc>
              <a:spcBef>
                <a:spcPts val="500"/>
              </a:spcBef>
              <a:spcAft>
                <a:spcPts val="0"/>
              </a:spcAft>
              <a:buClr>
                <a:srgbClr val="7F7F7F"/>
              </a:buClr>
              <a:buSzPts val="2000"/>
              <a:buFont typeface="Calibri"/>
              <a:buChar char="•"/>
              <a:defRPr sz="2000" b="0" i="0" u="none" strike="noStrike" cap="none">
                <a:solidFill>
                  <a:srgbClr val="7F7F7F"/>
                </a:solidFill>
                <a:latin typeface="Calibri"/>
                <a:ea typeface="Calibri"/>
                <a:cs typeface="Calibri"/>
                <a:sym typeface="Calibri"/>
              </a:defRPr>
            </a:lvl2pPr>
            <a:lvl3pPr marL="1371600" marR="0" lvl="2" indent="-342900" algn="l" rtl="0">
              <a:lnSpc>
                <a:spcPct val="90000"/>
              </a:lnSpc>
              <a:spcBef>
                <a:spcPts val="500"/>
              </a:spcBef>
              <a:spcAft>
                <a:spcPts val="0"/>
              </a:spcAft>
              <a:buClr>
                <a:srgbClr val="7F7F7F"/>
              </a:buClr>
              <a:buSzPts val="1800"/>
              <a:buFont typeface="Calibri"/>
              <a:buChar char="•"/>
              <a:defRPr sz="1800" b="0" i="0" u="none" strike="noStrike" cap="none">
                <a:solidFill>
                  <a:srgbClr val="7F7F7F"/>
                </a:solidFill>
                <a:latin typeface="Calibri"/>
                <a:ea typeface="Calibri"/>
                <a:cs typeface="Calibri"/>
                <a:sym typeface="Calibri"/>
              </a:defRPr>
            </a:lvl3pPr>
            <a:lvl4pPr marL="1828800" marR="0" lvl="3"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4pPr>
            <a:lvl5pPr marL="2286000" marR="0" lvl="4"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10000"/>
              </a:lnSpc>
              <a:buFont typeface="Calibri"/>
              <a:buNone/>
            </a:pPr>
            <a:r>
              <a:rPr lang="en-GB" sz="2800" dirty="0">
                <a:solidFill>
                  <a:schemeClr val="accent4"/>
                </a:solidFill>
              </a:rPr>
              <a:t>OA publishing involving APCs is creating a new barrier for who can publish where</a:t>
            </a:r>
          </a:p>
        </p:txBody>
      </p:sp>
      <p:pic>
        <p:nvPicPr>
          <p:cNvPr id="12" name="Picture 11">
            <a:extLst>
              <a:ext uri="{FF2B5EF4-FFF2-40B4-BE49-F238E27FC236}">
                <a16:creationId xmlns:a16="http://schemas.microsoft.com/office/drawing/2014/main" id="{4DA7FEF4-D461-F871-30BC-0F81A35F786F}"/>
              </a:ext>
            </a:extLst>
          </p:cNvPr>
          <p:cNvPicPr>
            <a:picLocks noChangeAspect="1"/>
          </p:cNvPicPr>
          <p:nvPr/>
        </p:nvPicPr>
        <p:blipFill rotWithShape="1">
          <a:blip r:embed="rId3"/>
          <a:srcRect b="28762"/>
          <a:stretch/>
        </p:blipFill>
        <p:spPr>
          <a:xfrm>
            <a:off x="6812840" y="2185319"/>
            <a:ext cx="5102935" cy="2423253"/>
          </a:xfrm>
          <a:prstGeom prst="rect">
            <a:avLst/>
          </a:prstGeom>
        </p:spPr>
      </p:pic>
      <p:sp>
        <p:nvSpPr>
          <p:cNvPr id="6" name="TextBox 5">
            <a:extLst>
              <a:ext uri="{FF2B5EF4-FFF2-40B4-BE49-F238E27FC236}">
                <a16:creationId xmlns:a16="http://schemas.microsoft.com/office/drawing/2014/main" id="{853BCB90-C7AA-75BC-A3D4-AFD158027D3B}"/>
              </a:ext>
            </a:extLst>
          </p:cNvPr>
          <p:cNvSpPr txBox="1"/>
          <p:nvPr/>
        </p:nvSpPr>
        <p:spPr>
          <a:xfrm>
            <a:off x="10036190" y="4608572"/>
            <a:ext cx="1948992" cy="215444"/>
          </a:xfrm>
          <a:prstGeom prst="rect">
            <a:avLst/>
          </a:prstGeom>
          <a:noFill/>
        </p:spPr>
        <p:txBody>
          <a:bodyPr wrap="square">
            <a:spAutoFit/>
          </a:bodyPr>
          <a:lstStyle/>
          <a:p>
            <a:pPr marL="0" lvl="0" indent="0" algn="l" rtl="0">
              <a:spcBef>
                <a:spcPts val="0"/>
              </a:spcBef>
              <a:spcAft>
                <a:spcPts val="0"/>
              </a:spcAft>
              <a:buNone/>
            </a:pPr>
            <a:r>
              <a:rPr lang="en-US" sz="800" dirty="0">
                <a:solidFill>
                  <a:schemeClr val="bg1">
                    <a:lumMod val="75000"/>
                  </a:schemeClr>
                </a:solidFill>
              </a:rPr>
              <a:t>Photo by </a:t>
            </a:r>
            <a:r>
              <a:rPr lang="en-US" sz="800" dirty="0">
                <a:solidFill>
                  <a:schemeClr val="bg1">
                    <a:lumMod val="75000"/>
                  </a:schemeClr>
                </a:solidFill>
                <a:hlinkClick r:id="rId4">
                  <a:extLst>
                    <a:ext uri="{A12FA001-AC4F-418D-AE19-62706E023703}">
                      <ahyp:hlinkClr xmlns:ahyp="http://schemas.microsoft.com/office/drawing/2018/hyperlinkcolor" val="tx"/>
                    </a:ext>
                  </a:extLst>
                </a:hlinkClick>
              </a:rPr>
              <a:t>Joshua </a:t>
            </a:r>
            <a:r>
              <a:rPr lang="en-US" sz="800" dirty="0" err="1">
                <a:solidFill>
                  <a:schemeClr val="bg1">
                    <a:lumMod val="75000"/>
                  </a:schemeClr>
                </a:solidFill>
                <a:hlinkClick r:id="rId4">
                  <a:extLst>
                    <a:ext uri="{A12FA001-AC4F-418D-AE19-62706E023703}">
                      <ahyp:hlinkClr xmlns:ahyp="http://schemas.microsoft.com/office/drawing/2018/hyperlinkcolor" val="tx"/>
                    </a:ext>
                  </a:extLst>
                </a:hlinkClick>
              </a:rPr>
              <a:t>Hoehne</a:t>
            </a:r>
            <a:r>
              <a:rPr lang="en-US" sz="800" dirty="0">
                <a:solidFill>
                  <a:schemeClr val="bg1">
                    <a:lumMod val="75000"/>
                  </a:schemeClr>
                </a:solidFill>
              </a:rPr>
              <a:t> on </a:t>
            </a:r>
            <a:r>
              <a:rPr lang="en-US" sz="800" dirty="0" err="1">
                <a:solidFill>
                  <a:schemeClr val="bg1">
                    <a:lumMod val="75000"/>
                  </a:schemeClr>
                </a:solidFill>
                <a:hlinkClick r:id="rId5">
                  <a:extLst>
                    <a:ext uri="{A12FA001-AC4F-418D-AE19-62706E023703}">
                      <ahyp:hlinkClr xmlns:ahyp="http://schemas.microsoft.com/office/drawing/2018/hyperlinkcolor" val="tx"/>
                    </a:ext>
                  </a:extLst>
                </a:hlinkClick>
              </a:rPr>
              <a:t>Unsplash</a:t>
            </a:r>
            <a:endParaRPr lang="en-US" sz="800" dirty="0">
              <a:solidFill>
                <a:schemeClr val="bg1">
                  <a:lumMod val="75000"/>
                </a:schemeClr>
              </a:solidFill>
            </a:endParaRPr>
          </a:p>
        </p:txBody>
      </p:sp>
    </p:spTree>
    <p:extLst>
      <p:ext uri="{BB962C8B-B14F-4D97-AF65-F5344CB8AC3E}">
        <p14:creationId xmlns:p14="http://schemas.microsoft.com/office/powerpoint/2010/main" val="35474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1653-BB89-18E6-0CA0-FAADE228CFA8}"/>
              </a:ext>
            </a:extLst>
          </p:cNvPr>
          <p:cNvSpPr>
            <a:spLocks noGrp="1"/>
          </p:cNvSpPr>
          <p:nvPr>
            <p:ph type="title"/>
          </p:nvPr>
        </p:nvSpPr>
        <p:spPr/>
        <p:txBody>
          <a:bodyPr/>
          <a:lstStyle/>
          <a:p>
            <a:r>
              <a:rPr lang="en-GB" dirty="0"/>
              <a:t>Contributing factors</a:t>
            </a:r>
          </a:p>
        </p:txBody>
      </p:sp>
      <p:sp>
        <p:nvSpPr>
          <p:cNvPr id="3" name="Slide Number Placeholder 2">
            <a:extLst>
              <a:ext uri="{FF2B5EF4-FFF2-40B4-BE49-F238E27FC236}">
                <a16:creationId xmlns:a16="http://schemas.microsoft.com/office/drawing/2014/main" id="{99BDB204-D06A-4E44-D9B8-1D67003DD5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4" name="Text Placeholder 3">
            <a:extLst>
              <a:ext uri="{FF2B5EF4-FFF2-40B4-BE49-F238E27FC236}">
                <a16:creationId xmlns:a16="http://schemas.microsoft.com/office/drawing/2014/main" id="{72EF9414-197C-35A6-23A9-C9FEE7250392}"/>
              </a:ext>
            </a:extLst>
          </p:cNvPr>
          <p:cNvSpPr>
            <a:spLocks noGrp="1"/>
          </p:cNvSpPr>
          <p:nvPr>
            <p:ph type="body" idx="1"/>
          </p:nvPr>
        </p:nvSpPr>
        <p:spPr>
          <a:xfrm>
            <a:off x="838200" y="2175260"/>
            <a:ext cx="10515599" cy="2207269"/>
          </a:xfrm>
        </p:spPr>
        <p:txBody>
          <a:bodyPr/>
          <a:lstStyle/>
          <a:p>
            <a:pPr marL="342900" indent="-342900"/>
            <a:r>
              <a:rPr lang="en-GB" dirty="0"/>
              <a:t>Potential effect of institutional resources on research quality</a:t>
            </a:r>
          </a:p>
          <a:p>
            <a:pPr marL="342900" indent="-342900"/>
            <a:r>
              <a:rPr lang="en-GB" dirty="0"/>
              <a:t>Association between institutional resources and grant funding (policies)</a:t>
            </a:r>
          </a:p>
          <a:p>
            <a:pPr marL="342900" indent="-342900"/>
            <a:r>
              <a:rPr lang="en-GB" dirty="0"/>
              <a:t>Agreements between publishers and universities in higher-income countries</a:t>
            </a:r>
          </a:p>
          <a:p>
            <a:pPr marL="342900" indent="-342900"/>
            <a:r>
              <a:rPr lang="en-GB" dirty="0"/>
              <a:t>Waivers and discounts</a:t>
            </a:r>
          </a:p>
          <a:p>
            <a:endParaRPr lang="en-GB" dirty="0"/>
          </a:p>
        </p:txBody>
      </p:sp>
      <p:sp>
        <p:nvSpPr>
          <p:cNvPr id="5" name="Google Shape;152;p5">
            <a:extLst>
              <a:ext uri="{FF2B5EF4-FFF2-40B4-BE49-F238E27FC236}">
                <a16:creationId xmlns:a16="http://schemas.microsoft.com/office/drawing/2014/main" id="{0201ECDC-33C1-CC81-D102-DE2CEC47F122}"/>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extLst>
      <p:ext uri="{BB962C8B-B14F-4D97-AF65-F5344CB8AC3E}">
        <p14:creationId xmlns:p14="http://schemas.microsoft.com/office/powerpoint/2010/main" val="416149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C7FD-D723-944E-8F6C-C295C0953E6C}"/>
              </a:ext>
            </a:extLst>
          </p:cNvPr>
          <p:cNvSpPr>
            <a:spLocks noGrp="1"/>
          </p:cNvSpPr>
          <p:nvPr>
            <p:ph type="ctrTitle"/>
          </p:nvPr>
        </p:nvSpPr>
        <p:spPr/>
        <p:txBody>
          <a:bodyPr/>
          <a:lstStyle/>
          <a:p>
            <a:r>
              <a:rPr lang="en-GB" dirty="0"/>
              <a:t>How can we improve?</a:t>
            </a:r>
          </a:p>
        </p:txBody>
      </p:sp>
    </p:spTree>
    <p:extLst>
      <p:ext uri="{BB962C8B-B14F-4D97-AF65-F5344CB8AC3E}">
        <p14:creationId xmlns:p14="http://schemas.microsoft.com/office/powerpoint/2010/main" val="352570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90147-6721-429C-969B-619BE99A1183}"/>
              </a:ext>
            </a:extLst>
          </p:cNvPr>
          <p:cNvSpPr>
            <a:spLocks noGrp="1"/>
          </p:cNvSpPr>
          <p:nvPr>
            <p:ph type="title"/>
          </p:nvPr>
        </p:nvSpPr>
        <p:spPr/>
        <p:txBody>
          <a:bodyPr/>
          <a:lstStyle/>
          <a:p>
            <a:r>
              <a:rPr lang="en-GB" dirty="0">
                <a:hlinkClick r:id="rId3"/>
              </a:rPr>
              <a:t>https://on-merrit.eu/results/</a:t>
            </a:r>
            <a:r>
              <a:rPr lang="en-GB" dirty="0"/>
              <a:t> </a:t>
            </a:r>
          </a:p>
        </p:txBody>
      </p:sp>
      <p:sp>
        <p:nvSpPr>
          <p:cNvPr id="3" name="Text Placeholder 2">
            <a:extLst>
              <a:ext uri="{FF2B5EF4-FFF2-40B4-BE49-F238E27FC236}">
                <a16:creationId xmlns:a16="http://schemas.microsoft.com/office/drawing/2014/main" id="{79146F43-6881-40E8-919C-2C8A5C9986FE}"/>
              </a:ext>
            </a:extLst>
          </p:cNvPr>
          <p:cNvSpPr>
            <a:spLocks noGrp="1"/>
          </p:cNvSpPr>
          <p:nvPr>
            <p:ph type="body" idx="1"/>
          </p:nvPr>
        </p:nvSpPr>
        <p:spPr/>
        <p:txBody>
          <a:bodyPr>
            <a:normAutofit fontScale="77500" lnSpcReduction="20000"/>
          </a:bodyPr>
          <a:lstStyle/>
          <a:p>
            <a:pPr marL="76200" indent="0">
              <a:buNone/>
            </a:pPr>
            <a:r>
              <a:rPr lang="en-US" sz="3200" b="1" dirty="0"/>
              <a:t>Hundreds of pages of primary research:</a:t>
            </a:r>
          </a:p>
          <a:p>
            <a:pPr>
              <a:lnSpc>
                <a:spcPct val="120000"/>
              </a:lnSpc>
            </a:pPr>
            <a:r>
              <a:rPr lang="en-GB" b="1" i="0" strike="noStrike" dirty="0">
                <a:solidFill>
                  <a:srgbClr val="0773AD"/>
                </a:solidFill>
                <a:effectLst/>
                <a:latin typeface="Calibri" panose="020F0502020204030204" pitchFamily="34" charset="0"/>
                <a:cs typeface="Calibri" panose="020F0502020204030204" pitchFamily="34" charset="0"/>
                <a:hlinkClick r:id="rId4"/>
              </a:rPr>
              <a:t>Cumulative Advantage in Open Science </a:t>
            </a:r>
            <a:r>
              <a:rPr lang="en-GB" i="0" strike="noStrike" dirty="0">
                <a:solidFill>
                  <a:srgbClr val="0773AD"/>
                </a:solidFill>
                <a:effectLst/>
                <a:latin typeface="Calibri" panose="020F0502020204030204" pitchFamily="34" charset="0"/>
                <a:cs typeface="Calibri" panose="020F0502020204030204" pitchFamily="34" charset="0"/>
                <a:hlinkClick r:id="rId4"/>
              </a:rPr>
              <a:t>and RRI: A Large-Scale Quantitative Study</a:t>
            </a:r>
            <a:r>
              <a:rPr lang="en-GB" i="0" strike="noStrike" dirty="0">
                <a:solidFill>
                  <a:srgbClr val="0773AD"/>
                </a:solidFill>
                <a:effectLst/>
                <a:latin typeface="Calibri" panose="020F0502020204030204" pitchFamily="34" charset="0"/>
                <a:cs typeface="Calibri" panose="020F0502020204030204" pitchFamily="34" charset="0"/>
              </a:rPr>
              <a:t> </a:t>
            </a:r>
          </a:p>
          <a:p>
            <a:pPr>
              <a:lnSpc>
                <a:spcPct val="120000"/>
              </a:lnSpc>
            </a:pPr>
            <a:r>
              <a:rPr lang="en-GB" dirty="0">
                <a:solidFill>
                  <a:srgbClr val="0773AD"/>
                </a:solidFill>
                <a:latin typeface="Calibri" panose="020F0502020204030204" pitchFamily="34" charset="0"/>
                <a:cs typeface="Calibri" panose="020F0502020204030204" pitchFamily="34" charset="0"/>
                <a:hlinkClick r:id="rId5"/>
              </a:rPr>
              <a:t>Investigating </a:t>
            </a:r>
            <a:r>
              <a:rPr lang="en-GB" b="1" dirty="0">
                <a:solidFill>
                  <a:srgbClr val="0773AD"/>
                </a:solidFill>
                <a:latin typeface="Calibri" panose="020F0502020204030204" pitchFamily="34" charset="0"/>
                <a:cs typeface="Calibri" panose="020F0502020204030204" pitchFamily="34" charset="0"/>
                <a:hlinkClick r:id="rId5"/>
              </a:rPr>
              <a:t>Institutional Structures of Reward &amp; Recognition </a:t>
            </a:r>
            <a:r>
              <a:rPr lang="en-GB" dirty="0">
                <a:solidFill>
                  <a:srgbClr val="0773AD"/>
                </a:solidFill>
                <a:latin typeface="Calibri" panose="020F0502020204030204" pitchFamily="34" charset="0"/>
                <a:cs typeface="Calibri" panose="020F0502020204030204" pitchFamily="34" charset="0"/>
                <a:hlinkClick r:id="rId5"/>
              </a:rPr>
              <a:t>in Open Science &amp; RRI </a:t>
            </a:r>
            <a:endParaRPr lang="en-GB" dirty="0">
              <a:solidFill>
                <a:srgbClr val="0773AD"/>
              </a:solidFill>
              <a:latin typeface="Calibri" panose="020F0502020204030204" pitchFamily="34" charset="0"/>
              <a:cs typeface="Calibri" panose="020F0502020204030204" pitchFamily="34" charset="0"/>
            </a:endParaRPr>
          </a:p>
          <a:p>
            <a:pPr>
              <a:lnSpc>
                <a:spcPct val="120000"/>
              </a:lnSpc>
            </a:pPr>
            <a:r>
              <a:rPr lang="en-GB" i="0" strike="noStrike" dirty="0">
                <a:solidFill>
                  <a:srgbClr val="0886C9"/>
                </a:solidFill>
                <a:effectLst/>
                <a:latin typeface="Calibri" panose="020F0502020204030204" pitchFamily="34" charset="0"/>
                <a:cs typeface="Calibri" panose="020F0502020204030204" pitchFamily="34" charset="0"/>
                <a:hlinkClick r:id="rId6"/>
              </a:rPr>
              <a:t>Drivers and barriers to </a:t>
            </a:r>
            <a:r>
              <a:rPr lang="en-GB" b="1" i="0" strike="noStrike" dirty="0">
                <a:solidFill>
                  <a:srgbClr val="0886C9"/>
                </a:solidFill>
                <a:effectLst/>
                <a:latin typeface="Calibri" panose="020F0502020204030204" pitchFamily="34" charset="0"/>
                <a:cs typeface="Calibri" panose="020F0502020204030204" pitchFamily="34" charset="0"/>
                <a:hlinkClick r:id="rId6"/>
              </a:rPr>
              <a:t>uptake of Open Science resources in industry</a:t>
            </a:r>
            <a:r>
              <a:rPr lang="en-GB" i="0" strike="noStrike" dirty="0">
                <a:solidFill>
                  <a:srgbClr val="0886C9"/>
                </a:solidFill>
                <a:effectLst/>
                <a:latin typeface="Calibri" panose="020F0502020204030204" pitchFamily="34" charset="0"/>
                <a:cs typeface="Calibri" panose="020F0502020204030204" pitchFamily="34" charset="0"/>
              </a:rPr>
              <a:t> </a:t>
            </a:r>
            <a:endParaRPr lang="en-GB" dirty="0">
              <a:solidFill>
                <a:srgbClr val="0886C9"/>
              </a:solidFill>
              <a:latin typeface="Calibri" panose="020F0502020204030204" pitchFamily="34" charset="0"/>
              <a:cs typeface="Calibri" panose="020F0502020204030204" pitchFamily="34" charset="0"/>
            </a:endParaRPr>
          </a:p>
          <a:p>
            <a:pPr>
              <a:lnSpc>
                <a:spcPct val="120000"/>
              </a:lnSpc>
            </a:pPr>
            <a:r>
              <a:rPr lang="en-GB" i="0" strike="noStrike" dirty="0">
                <a:solidFill>
                  <a:srgbClr val="0773AD"/>
                </a:solidFill>
                <a:effectLst/>
                <a:latin typeface="Calibri" panose="020F0502020204030204" pitchFamily="34" charset="0"/>
                <a:cs typeface="Calibri" panose="020F0502020204030204" pitchFamily="34" charset="0"/>
                <a:hlinkClick r:id="rId7"/>
              </a:rPr>
              <a:t>Quantifying the </a:t>
            </a:r>
            <a:r>
              <a:rPr lang="en-GB" b="1" i="0" strike="noStrike" dirty="0">
                <a:solidFill>
                  <a:srgbClr val="0773AD"/>
                </a:solidFill>
                <a:effectLst/>
                <a:latin typeface="Calibri" panose="020F0502020204030204" pitchFamily="34" charset="0"/>
                <a:cs typeface="Calibri" panose="020F0502020204030204" pitchFamily="34" charset="0"/>
                <a:hlinkClick r:id="rId7"/>
              </a:rPr>
              <a:t>influence of Open Access on innovation and patents</a:t>
            </a:r>
            <a:endParaRPr lang="en-GB" b="1" i="0" strike="noStrike" dirty="0">
              <a:solidFill>
                <a:srgbClr val="0773AD"/>
              </a:solidFill>
              <a:effectLst/>
              <a:latin typeface="Calibri" panose="020F0502020204030204" pitchFamily="34" charset="0"/>
              <a:cs typeface="Calibri" panose="020F0502020204030204" pitchFamily="34" charset="0"/>
            </a:endParaRPr>
          </a:p>
          <a:p>
            <a:pPr>
              <a:lnSpc>
                <a:spcPct val="120000"/>
              </a:lnSpc>
            </a:pPr>
            <a:r>
              <a:rPr lang="en-GB" i="0" strike="noStrike" dirty="0">
                <a:solidFill>
                  <a:srgbClr val="0773AD"/>
                </a:solidFill>
                <a:effectLst/>
                <a:latin typeface="Calibri" panose="020F0502020204030204" pitchFamily="34" charset="0"/>
                <a:cs typeface="Calibri" panose="020F0502020204030204" pitchFamily="34" charset="0"/>
                <a:hlinkClick r:id="rId8"/>
              </a:rPr>
              <a:t>Results of a survey on the uptake of </a:t>
            </a:r>
            <a:r>
              <a:rPr lang="en-GB" b="1" i="0" strike="noStrike" dirty="0">
                <a:solidFill>
                  <a:srgbClr val="0773AD"/>
                </a:solidFill>
                <a:effectLst/>
                <a:latin typeface="Calibri" panose="020F0502020204030204" pitchFamily="34" charset="0"/>
                <a:cs typeface="Calibri" panose="020F0502020204030204" pitchFamily="34" charset="0"/>
                <a:hlinkClick r:id="rId8"/>
              </a:rPr>
              <a:t>Open Science in information seeking practices in policymaking</a:t>
            </a:r>
            <a:r>
              <a:rPr lang="en-GB" b="1" i="0" strike="noStrike" dirty="0">
                <a:solidFill>
                  <a:srgbClr val="0773AD"/>
                </a:solidFill>
                <a:effectLst/>
                <a:latin typeface="Calibri" panose="020F0502020204030204" pitchFamily="34" charset="0"/>
                <a:cs typeface="Calibri" panose="020F0502020204030204" pitchFamily="34" charset="0"/>
              </a:rPr>
              <a:t> </a:t>
            </a:r>
            <a:endParaRPr lang="en-GB" b="1" i="0" dirty="0">
              <a:solidFill>
                <a:srgbClr val="0A0A0A"/>
              </a:solidFill>
              <a:effectLst/>
              <a:latin typeface="Calibri" panose="020F0502020204030204" pitchFamily="34" charset="0"/>
              <a:cs typeface="Calibri" panose="020F0502020204030204" pitchFamily="34" charset="0"/>
            </a:endParaRPr>
          </a:p>
          <a:p>
            <a:pPr>
              <a:lnSpc>
                <a:spcPct val="120000"/>
              </a:lnSpc>
            </a:pPr>
            <a:r>
              <a:rPr lang="en-GB" b="1" i="0" strike="noStrike" dirty="0">
                <a:solidFill>
                  <a:srgbClr val="0773AD"/>
                </a:solidFill>
                <a:effectLst/>
                <a:latin typeface="Calibri" panose="020F0502020204030204" pitchFamily="34" charset="0"/>
                <a:cs typeface="Calibri" panose="020F0502020204030204" pitchFamily="34" charset="0"/>
                <a:hlinkClick r:id="rId9"/>
              </a:rPr>
              <a:t>Networks of engagement in deliberative policymaking</a:t>
            </a:r>
            <a:r>
              <a:rPr lang="en-GB" i="0" strike="noStrike" dirty="0">
                <a:solidFill>
                  <a:srgbClr val="0773AD"/>
                </a:solidFill>
                <a:effectLst/>
                <a:latin typeface="Calibri" panose="020F0502020204030204" pitchFamily="34" charset="0"/>
                <a:cs typeface="Calibri" panose="020F0502020204030204" pitchFamily="34" charset="0"/>
                <a:hlinkClick r:id="rId9"/>
              </a:rPr>
              <a:t>: Expert reflections on barriers to participation</a:t>
            </a:r>
            <a:r>
              <a:rPr lang="en-GB" i="0" strike="noStrike" dirty="0">
                <a:solidFill>
                  <a:srgbClr val="0773AD"/>
                </a:solidFill>
                <a:effectLst/>
                <a:latin typeface="Calibri" panose="020F0502020204030204" pitchFamily="34" charset="0"/>
                <a:cs typeface="Calibri" panose="020F0502020204030204" pitchFamily="34" charset="0"/>
              </a:rPr>
              <a:t> </a:t>
            </a:r>
          </a:p>
          <a:p>
            <a:pPr marL="76200" indent="0">
              <a:lnSpc>
                <a:spcPct val="120000"/>
              </a:lnSpc>
              <a:buNone/>
            </a:pPr>
            <a:r>
              <a:rPr lang="en-GB" sz="3200" b="1" dirty="0"/>
              <a:t>Leading into our recommendations:</a:t>
            </a:r>
          </a:p>
          <a:p>
            <a:pPr marL="76200" indent="0">
              <a:lnSpc>
                <a:spcPct val="120000"/>
              </a:lnSpc>
              <a:buNone/>
            </a:pPr>
            <a:r>
              <a:rPr lang="en-US" b="1" dirty="0">
                <a:hlinkClick r:id="rId10"/>
              </a:rPr>
              <a:t>Global Thinking. ON-MERRIT recommendations for </a:t>
            </a:r>
            <a:r>
              <a:rPr lang="en-US" b="1" dirty="0" err="1">
                <a:hlinkClick r:id="rId10"/>
              </a:rPr>
              <a:t>maximising</a:t>
            </a:r>
            <a:r>
              <a:rPr lang="en-US" b="1" dirty="0">
                <a:hlinkClick r:id="rId10"/>
              </a:rPr>
              <a:t> equity in open and responsible research</a:t>
            </a:r>
            <a:endParaRPr lang="en-GB" b="0" i="0" dirty="0">
              <a:solidFill>
                <a:srgbClr val="0A0A0A"/>
              </a:solidFill>
              <a:effectLst/>
              <a:latin typeface="-apple-system"/>
            </a:endParaRPr>
          </a:p>
        </p:txBody>
      </p:sp>
      <p:sp>
        <p:nvSpPr>
          <p:cNvPr id="4" name="Google Shape;152;p5">
            <a:extLst>
              <a:ext uri="{FF2B5EF4-FFF2-40B4-BE49-F238E27FC236}">
                <a16:creationId xmlns:a16="http://schemas.microsoft.com/office/drawing/2014/main" id="{DBDAA9CF-40D4-12C5-77C4-C9F973AF3CB5}"/>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extLst>
      <p:ext uri="{BB962C8B-B14F-4D97-AF65-F5344CB8AC3E}">
        <p14:creationId xmlns:p14="http://schemas.microsoft.com/office/powerpoint/2010/main" val="41330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3FCE-FAB6-2814-C408-47AFF15E16E0}"/>
              </a:ext>
            </a:extLst>
          </p:cNvPr>
          <p:cNvSpPr>
            <a:spLocks noGrp="1"/>
          </p:cNvSpPr>
          <p:nvPr>
            <p:ph type="ctrTitle"/>
          </p:nvPr>
        </p:nvSpPr>
        <p:spPr>
          <a:xfrm>
            <a:off x="3315462" y="2852877"/>
            <a:ext cx="7927942" cy="1152245"/>
          </a:xfrm>
        </p:spPr>
        <p:txBody>
          <a:bodyPr anchor="ctr">
            <a:normAutofit/>
          </a:bodyPr>
          <a:lstStyle/>
          <a:p>
            <a:r>
              <a:rPr lang="en-GB" dirty="0"/>
              <a:t>Open Science </a:t>
            </a:r>
            <a:r>
              <a:rPr lang="de-AT" dirty="0"/>
              <a:t>→</a:t>
            </a:r>
            <a:r>
              <a:rPr lang="en-GB" dirty="0">
                <a:sym typeface="Wingdings" panose="05000000000000000000" pitchFamily="2" charset="2"/>
              </a:rPr>
              <a:t> Equity</a:t>
            </a:r>
            <a:r>
              <a:rPr lang="en-GB" dirty="0"/>
              <a:t>?</a:t>
            </a:r>
          </a:p>
        </p:txBody>
      </p:sp>
    </p:spTree>
    <p:extLst>
      <p:ext uri="{BB962C8B-B14F-4D97-AF65-F5344CB8AC3E}">
        <p14:creationId xmlns:p14="http://schemas.microsoft.com/office/powerpoint/2010/main" val="140328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1dc781c2b7_0_378"/>
          <p:cNvSpPr txBox="1">
            <a:spLocks noGrp="1"/>
          </p:cNvSpPr>
          <p:nvPr>
            <p:ph type="title"/>
          </p:nvPr>
        </p:nvSpPr>
        <p:spPr>
          <a:xfrm>
            <a:off x="838200" y="365126"/>
            <a:ext cx="10515600" cy="93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Co-Creating Recommendations</a:t>
            </a:r>
            <a:endParaRPr/>
          </a:p>
        </p:txBody>
      </p:sp>
      <p:sp>
        <p:nvSpPr>
          <p:cNvPr id="132" name="Google Shape;132;g11dc781c2b7_0_378"/>
          <p:cNvSpPr txBox="1">
            <a:spLocks noGrp="1"/>
          </p:cNvSpPr>
          <p:nvPr>
            <p:ph type="sldNum" idx="12"/>
          </p:nvPr>
        </p:nvSpPr>
        <p:spPr>
          <a:xfrm>
            <a:off x="8540995" y="6411567"/>
            <a:ext cx="642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grpSp>
        <p:nvGrpSpPr>
          <p:cNvPr id="4" name="Group 3">
            <a:extLst>
              <a:ext uri="{FF2B5EF4-FFF2-40B4-BE49-F238E27FC236}">
                <a16:creationId xmlns:a16="http://schemas.microsoft.com/office/drawing/2014/main" id="{0162F60F-107A-B74A-A615-92D1AEB2FAD2}"/>
              </a:ext>
            </a:extLst>
          </p:cNvPr>
          <p:cNvGrpSpPr/>
          <p:nvPr/>
        </p:nvGrpSpPr>
        <p:grpSpPr>
          <a:xfrm>
            <a:off x="611816" y="1370028"/>
            <a:ext cx="9867549" cy="4868398"/>
            <a:chOff x="1748648" y="1370028"/>
            <a:chExt cx="9867549" cy="4868398"/>
          </a:xfrm>
        </p:grpSpPr>
        <p:pic>
          <p:nvPicPr>
            <p:cNvPr id="133" name="Google Shape;133;g11dc781c2b7_0_378"/>
            <p:cNvPicPr preferRelativeResize="0"/>
            <p:nvPr/>
          </p:nvPicPr>
          <p:blipFill>
            <a:blip r:embed="rId3">
              <a:alphaModFix/>
            </a:blip>
            <a:stretch>
              <a:fillRect/>
            </a:stretch>
          </p:blipFill>
          <p:spPr>
            <a:xfrm>
              <a:off x="8448497" y="2741950"/>
              <a:ext cx="3167700" cy="2803500"/>
            </a:xfrm>
            <a:prstGeom prst="rect">
              <a:avLst/>
            </a:prstGeom>
            <a:noFill/>
            <a:ln>
              <a:noFill/>
            </a:ln>
          </p:spPr>
        </p:pic>
        <p:sp>
          <p:nvSpPr>
            <p:cNvPr id="134" name="Google Shape;134;g11dc781c2b7_0_378"/>
            <p:cNvSpPr/>
            <p:nvPr/>
          </p:nvSpPr>
          <p:spPr>
            <a:xfrm>
              <a:off x="4396667" y="1554322"/>
              <a:ext cx="3386700" cy="3386700"/>
            </a:xfrm>
            <a:prstGeom prst="donut">
              <a:avLst>
                <a:gd name="adj" fmla="val 16067"/>
              </a:avLst>
            </a:prstGeom>
            <a:solidFill>
              <a:srgbClr val="000000">
                <a:alpha val="10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5" name="Google Shape;135;g11dc781c2b7_0_378"/>
            <p:cNvGrpSpPr/>
            <p:nvPr/>
          </p:nvGrpSpPr>
          <p:grpSpPr>
            <a:xfrm>
              <a:off x="1748648" y="1753450"/>
              <a:ext cx="3067857" cy="892778"/>
              <a:chOff x="1311519" y="1315120"/>
              <a:chExt cx="2300950" cy="669600"/>
            </a:xfrm>
          </p:grpSpPr>
          <p:cxnSp>
            <p:nvCxnSpPr>
              <p:cNvPr id="136" name="Google Shape;136;g11dc781c2b7_0_378"/>
              <p:cNvCxnSpPr/>
              <p:nvPr/>
            </p:nvCxnSpPr>
            <p:spPr>
              <a:xfrm>
                <a:off x="3178969" y="1638300"/>
                <a:ext cx="433500" cy="252300"/>
              </a:xfrm>
              <a:prstGeom prst="straightConnector1">
                <a:avLst/>
              </a:prstGeom>
              <a:noFill/>
              <a:ln w="19050" cap="flat" cmpd="sng">
                <a:solidFill>
                  <a:srgbClr val="65F0AD"/>
                </a:solidFill>
                <a:prstDash val="solid"/>
                <a:round/>
                <a:headEnd type="oval" w="med" len="med"/>
                <a:tailEnd type="none" w="sm" len="sm"/>
              </a:ln>
            </p:spPr>
          </p:cxnSp>
          <p:sp>
            <p:nvSpPr>
              <p:cNvPr id="137" name="Google Shape;137;g11dc781c2b7_0_378"/>
              <p:cNvSpPr txBox="1"/>
              <p:nvPr/>
            </p:nvSpPr>
            <p:spPr>
              <a:xfrm>
                <a:off x="1311519" y="1315120"/>
                <a:ext cx="1864500" cy="6696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0"/>
                  </a:spcAft>
                  <a:buNone/>
                </a:pPr>
                <a:r>
                  <a:rPr lang="en-GB" sz="2000" dirty="0">
                    <a:latin typeface="Gill Sans"/>
                    <a:ea typeface="Gill Sans"/>
                    <a:cs typeface="Gill Sans"/>
                    <a:sym typeface="Gill Sans"/>
                  </a:rPr>
                  <a:t>Internal revisions</a:t>
                </a:r>
                <a:endParaRPr sz="2000" dirty="0">
                  <a:latin typeface="Gill Sans"/>
                  <a:ea typeface="Gill Sans"/>
                  <a:cs typeface="Gill Sans"/>
                  <a:sym typeface="Gill Sans"/>
                </a:endParaRPr>
              </a:p>
              <a:p>
                <a:pPr marL="0" lvl="0" indent="0" algn="l" rtl="0">
                  <a:lnSpc>
                    <a:spcPct val="115000"/>
                  </a:lnSpc>
                  <a:spcBef>
                    <a:spcPts val="0"/>
                  </a:spcBef>
                  <a:spcAft>
                    <a:spcPts val="0"/>
                  </a:spcAft>
                  <a:buNone/>
                </a:pPr>
                <a:endParaRPr sz="1100" b="1" dirty="0">
                  <a:latin typeface="Roboto"/>
                  <a:ea typeface="Roboto"/>
                  <a:cs typeface="Roboto"/>
                  <a:sym typeface="Roboto"/>
                </a:endParaRPr>
              </a:p>
            </p:txBody>
          </p:sp>
        </p:grpSp>
        <p:grpSp>
          <p:nvGrpSpPr>
            <p:cNvPr id="138" name="Google Shape;138;g11dc781c2b7_0_378"/>
            <p:cNvGrpSpPr/>
            <p:nvPr/>
          </p:nvGrpSpPr>
          <p:grpSpPr>
            <a:xfrm>
              <a:off x="7356241" y="1753450"/>
              <a:ext cx="3084996" cy="892778"/>
              <a:chOff x="5517319" y="1315120"/>
              <a:chExt cx="2313805" cy="669600"/>
            </a:xfrm>
          </p:grpSpPr>
          <p:cxnSp>
            <p:nvCxnSpPr>
              <p:cNvPr id="139" name="Google Shape;139;g11dc781c2b7_0_378"/>
              <p:cNvCxnSpPr/>
              <p:nvPr/>
            </p:nvCxnSpPr>
            <p:spPr>
              <a:xfrm flipH="1">
                <a:off x="5517319" y="1638300"/>
                <a:ext cx="433500" cy="252300"/>
              </a:xfrm>
              <a:prstGeom prst="straightConnector1">
                <a:avLst/>
              </a:prstGeom>
              <a:noFill/>
              <a:ln w="19050" cap="flat" cmpd="sng">
                <a:solidFill>
                  <a:srgbClr val="085631"/>
                </a:solidFill>
                <a:prstDash val="solid"/>
                <a:round/>
                <a:headEnd type="oval" w="med" len="med"/>
                <a:tailEnd type="none" w="sm" len="sm"/>
              </a:ln>
            </p:spPr>
          </p:cxnSp>
          <p:sp>
            <p:nvSpPr>
              <p:cNvPr id="140" name="Google Shape;140;g11dc781c2b7_0_378"/>
              <p:cNvSpPr txBox="1"/>
              <p:nvPr/>
            </p:nvSpPr>
            <p:spPr>
              <a:xfrm>
                <a:off x="5962124" y="1315120"/>
                <a:ext cx="1869000" cy="6696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None/>
                </a:pPr>
                <a:r>
                  <a:rPr lang="en-GB" sz="2000" dirty="0">
                    <a:latin typeface="Gill Sans"/>
                    <a:ea typeface="Gill Sans"/>
                    <a:cs typeface="Gill Sans"/>
                    <a:sym typeface="Gill Sans"/>
                  </a:rPr>
                  <a:t>Present recommendations</a:t>
                </a:r>
                <a:endParaRPr sz="2000" b="1" dirty="0">
                  <a:latin typeface="Gill Sans"/>
                  <a:ea typeface="Gill Sans"/>
                  <a:cs typeface="Gill Sans"/>
                  <a:sym typeface="Gill Sans"/>
                </a:endParaRPr>
              </a:p>
            </p:txBody>
          </p:sp>
        </p:grpSp>
        <p:grpSp>
          <p:nvGrpSpPr>
            <p:cNvPr id="141" name="Google Shape;141;g11dc781c2b7_0_378"/>
            <p:cNvGrpSpPr/>
            <p:nvPr/>
          </p:nvGrpSpPr>
          <p:grpSpPr>
            <a:xfrm>
              <a:off x="5077508" y="4713403"/>
              <a:ext cx="1993550" cy="1525023"/>
              <a:chOff x="3808226" y="3535140"/>
              <a:chExt cx="1495200" cy="1143796"/>
            </a:xfrm>
          </p:grpSpPr>
          <p:cxnSp>
            <p:nvCxnSpPr>
              <p:cNvPr id="142" name="Google Shape;142;g11dc781c2b7_0_378"/>
              <p:cNvCxnSpPr/>
              <p:nvPr/>
            </p:nvCxnSpPr>
            <p:spPr>
              <a:xfrm rot="10800000">
                <a:off x="4556399" y="3535140"/>
                <a:ext cx="0" cy="460500"/>
              </a:xfrm>
              <a:prstGeom prst="straightConnector1">
                <a:avLst/>
              </a:prstGeom>
              <a:noFill/>
              <a:ln w="19050" cap="flat" cmpd="sng">
                <a:solidFill>
                  <a:srgbClr val="0E9453"/>
                </a:solidFill>
                <a:prstDash val="solid"/>
                <a:round/>
                <a:headEnd type="oval" w="med" len="med"/>
                <a:tailEnd type="none" w="sm" len="sm"/>
              </a:ln>
            </p:spPr>
          </p:cxnSp>
          <p:sp>
            <p:nvSpPr>
              <p:cNvPr id="143" name="Google Shape;143;g11dc781c2b7_0_378"/>
              <p:cNvSpPr txBox="1"/>
              <p:nvPr/>
            </p:nvSpPr>
            <p:spPr>
              <a:xfrm>
                <a:off x="3808226" y="4009336"/>
                <a:ext cx="1495200" cy="6696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GB" sz="2000">
                    <a:latin typeface="Gill Sans"/>
                    <a:ea typeface="Gill Sans"/>
                    <a:cs typeface="Gill Sans"/>
                    <a:sym typeface="Gill Sans"/>
                  </a:rPr>
                  <a:t>Discuss and debate</a:t>
                </a:r>
                <a:endParaRPr sz="2000">
                  <a:latin typeface="Gill Sans"/>
                  <a:ea typeface="Gill Sans"/>
                  <a:cs typeface="Gill Sans"/>
                  <a:sym typeface="Gill Sans"/>
                </a:endParaRPr>
              </a:p>
              <a:p>
                <a:pPr marL="0" lvl="0" indent="0" algn="l" rtl="0">
                  <a:lnSpc>
                    <a:spcPct val="115000"/>
                  </a:lnSpc>
                  <a:spcBef>
                    <a:spcPts val="0"/>
                  </a:spcBef>
                  <a:spcAft>
                    <a:spcPts val="0"/>
                  </a:spcAft>
                  <a:buNone/>
                </a:pPr>
                <a:endParaRPr sz="1100" b="1">
                  <a:latin typeface="Roboto"/>
                  <a:ea typeface="Roboto"/>
                  <a:cs typeface="Roboto"/>
                  <a:sym typeface="Roboto"/>
                </a:endParaRPr>
              </a:p>
            </p:txBody>
          </p:sp>
        </p:grpSp>
        <p:sp>
          <p:nvSpPr>
            <p:cNvPr id="144" name="Google Shape;144;g11dc781c2b7_0_378"/>
            <p:cNvSpPr txBox="1"/>
            <p:nvPr/>
          </p:nvSpPr>
          <p:spPr>
            <a:xfrm>
              <a:off x="5127711" y="2741947"/>
              <a:ext cx="1924800" cy="10725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GB" sz="1600" b="1" dirty="0">
                  <a:latin typeface="Gill Sans"/>
                  <a:ea typeface="Gill Sans"/>
                  <a:cs typeface="Gill Sans"/>
                  <a:sym typeface="Gill Sans"/>
                </a:rPr>
                <a:t>Co-creation Process</a:t>
              </a:r>
              <a:endParaRPr sz="1600" dirty="0">
                <a:latin typeface="Gill Sans"/>
                <a:ea typeface="Gill Sans"/>
                <a:cs typeface="Gill Sans"/>
                <a:sym typeface="Gill Sans"/>
              </a:endParaRPr>
            </a:p>
          </p:txBody>
        </p:sp>
        <p:sp>
          <p:nvSpPr>
            <p:cNvPr id="145" name="Google Shape;145;g11dc781c2b7_0_378"/>
            <p:cNvSpPr/>
            <p:nvPr/>
          </p:nvSpPr>
          <p:spPr>
            <a:xfrm rot="1800095">
              <a:off x="4293117" y="1448572"/>
              <a:ext cx="3587828" cy="3587828"/>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 name="Google Shape;146;g11dc781c2b7_0_378"/>
            <p:cNvSpPr/>
            <p:nvPr/>
          </p:nvSpPr>
          <p:spPr>
            <a:xfrm rot="-1800095" flipH="1">
              <a:off x="4296034" y="1448572"/>
              <a:ext cx="3587828" cy="3587828"/>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 name="Google Shape;147;g11dc781c2b7_0_378"/>
            <p:cNvSpPr/>
            <p:nvPr/>
          </p:nvSpPr>
          <p:spPr>
            <a:xfrm rot="-8100000">
              <a:off x="5843691" y="1370028"/>
              <a:ext cx="484085" cy="484085"/>
            </a:xfrm>
            <a:prstGeom prst="rtTriangle">
              <a:avLst/>
            </a:prstGeom>
            <a:solidFill>
              <a:srgbClr val="65F0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g11dc781c2b7_0_378"/>
            <p:cNvSpPr/>
            <p:nvPr/>
          </p:nvSpPr>
          <p:spPr>
            <a:xfrm rot="-9000757" flipH="1">
              <a:off x="4294605" y="1446411"/>
              <a:ext cx="3586968" cy="3586968"/>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g11dc781c2b7_0_378"/>
            <p:cNvSpPr/>
            <p:nvPr/>
          </p:nvSpPr>
          <p:spPr>
            <a:xfrm rot="-1027073">
              <a:off x="7314463" y="3799841"/>
              <a:ext cx="416867" cy="416867"/>
            </a:xfrm>
            <a:prstGeom prst="rtTriangle">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11dc781c2b7_0_378"/>
            <p:cNvSpPr/>
            <p:nvPr/>
          </p:nvSpPr>
          <p:spPr>
            <a:xfrm rot="6359354">
              <a:off x="4421229" y="3797077"/>
              <a:ext cx="484649" cy="484649"/>
            </a:xfrm>
            <a:prstGeom prst="rtTriangle">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g11dc781c2b7_0_378"/>
            <p:cNvSpPr/>
            <p:nvPr/>
          </p:nvSpPr>
          <p:spPr>
            <a:xfrm>
              <a:off x="4396667" y="1554322"/>
              <a:ext cx="3386700" cy="3386700"/>
            </a:xfrm>
            <a:prstGeom prst="donut">
              <a:avLst>
                <a:gd name="adj" fmla="val 16067"/>
              </a:avLst>
            </a:prstGeom>
            <a:solidFill>
              <a:srgbClr val="000000">
                <a:alpha val="107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g11dc781c2b7_0_378"/>
            <p:cNvSpPr/>
            <p:nvPr/>
          </p:nvSpPr>
          <p:spPr>
            <a:xfrm rot="1800095">
              <a:off x="4293117" y="1448572"/>
              <a:ext cx="3587828" cy="3587828"/>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g11dc781c2b7_0_378"/>
            <p:cNvSpPr/>
            <p:nvPr/>
          </p:nvSpPr>
          <p:spPr>
            <a:xfrm rot="-1800095" flipH="1">
              <a:off x="4296034" y="1448572"/>
              <a:ext cx="3587828" cy="3587828"/>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g11dc781c2b7_0_378"/>
            <p:cNvSpPr/>
            <p:nvPr/>
          </p:nvSpPr>
          <p:spPr>
            <a:xfrm rot="-8100000">
              <a:off x="5843691" y="1370028"/>
              <a:ext cx="484085" cy="484085"/>
            </a:xfrm>
            <a:prstGeom prst="rtTriangle">
              <a:avLst/>
            </a:prstGeom>
            <a:solidFill>
              <a:srgbClr val="A1C3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11dc781c2b7_0_378"/>
            <p:cNvSpPr/>
            <p:nvPr/>
          </p:nvSpPr>
          <p:spPr>
            <a:xfrm rot="-9000757" flipH="1">
              <a:off x="4294605" y="1446411"/>
              <a:ext cx="3586968" cy="3586968"/>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11dc781c2b7_0_378"/>
            <p:cNvSpPr/>
            <p:nvPr/>
          </p:nvSpPr>
          <p:spPr>
            <a:xfrm rot="-1027073">
              <a:off x="7314463" y="3799841"/>
              <a:ext cx="416867" cy="416867"/>
            </a:xfrm>
            <a:prstGeom prst="rtTriangle">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g11dc781c2b7_0_378"/>
            <p:cNvSpPr/>
            <p:nvPr/>
          </p:nvSpPr>
          <p:spPr>
            <a:xfrm rot="6359354">
              <a:off x="4421229" y="3797077"/>
              <a:ext cx="484649" cy="484649"/>
            </a:xfrm>
            <a:prstGeom prst="rtTriangle">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 name="Google Shape;152;p5">
            <a:extLst>
              <a:ext uri="{FF2B5EF4-FFF2-40B4-BE49-F238E27FC236}">
                <a16:creationId xmlns:a16="http://schemas.microsoft.com/office/drawing/2014/main" id="{ECD108DE-5196-233E-75F9-3D34F7EC83B1}"/>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g1192d4632bb_0_8"/>
          <p:cNvSpPr txBox="1">
            <a:spLocks noGrp="1"/>
          </p:cNvSpPr>
          <p:nvPr>
            <p:ph type="sldNum" idx="12"/>
          </p:nvPr>
        </p:nvSpPr>
        <p:spPr>
          <a:xfrm>
            <a:off x="8540995" y="6411567"/>
            <a:ext cx="642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pic>
        <p:nvPicPr>
          <p:cNvPr id="164" name="Google Shape;164;g1192d4632bb_0_8"/>
          <p:cNvPicPr preferRelativeResize="0"/>
          <p:nvPr/>
        </p:nvPicPr>
        <p:blipFill>
          <a:blip r:embed="rId3">
            <a:alphaModFix/>
          </a:blip>
          <a:stretch>
            <a:fillRect/>
          </a:stretch>
        </p:blipFill>
        <p:spPr>
          <a:xfrm>
            <a:off x="1368825" y="618900"/>
            <a:ext cx="5745974" cy="4538550"/>
          </a:xfrm>
          <a:prstGeom prst="rect">
            <a:avLst/>
          </a:prstGeom>
          <a:noFill/>
          <a:ln>
            <a:noFill/>
          </a:ln>
        </p:spPr>
      </p:pic>
      <p:sp>
        <p:nvSpPr>
          <p:cNvPr id="165" name="Google Shape;165;g1192d4632bb_0_8"/>
          <p:cNvSpPr txBox="1"/>
          <p:nvPr/>
        </p:nvSpPr>
        <p:spPr>
          <a:xfrm>
            <a:off x="1368825" y="5322813"/>
            <a:ext cx="9237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GB" sz="2400" dirty="0">
                <a:solidFill>
                  <a:srgbClr val="7F7F7F"/>
                </a:solidFill>
                <a:latin typeface="Calibri"/>
                <a:ea typeface="Calibri"/>
                <a:cs typeface="Calibri"/>
                <a:sym typeface="Calibri"/>
              </a:rPr>
              <a:t>Find it on our website </a:t>
            </a:r>
            <a:r>
              <a:rPr lang="en-GB" sz="2400" u="sng" dirty="0">
                <a:solidFill>
                  <a:schemeClr val="hlink"/>
                </a:solidFill>
                <a:latin typeface="Calibri"/>
                <a:ea typeface="Calibri"/>
                <a:cs typeface="Calibri"/>
                <a:sym typeface="Calibri"/>
                <a:hlinkClick r:id="rId4"/>
              </a:rPr>
              <a:t>https://on-merrit.eu/</a:t>
            </a:r>
            <a:r>
              <a:rPr lang="en-GB" sz="2400" dirty="0">
                <a:solidFill>
                  <a:srgbClr val="7F7F7F"/>
                </a:solidFill>
                <a:latin typeface="Calibri"/>
                <a:ea typeface="Calibri"/>
                <a:cs typeface="Calibri"/>
                <a:sym typeface="Calibri"/>
              </a:rPr>
              <a:t> under Results, listed as D6.4, and at this link </a:t>
            </a:r>
            <a:r>
              <a:rPr lang="en-GB" sz="2400" u="sng" dirty="0">
                <a:solidFill>
                  <a:schemeClr val="hlink"/>
                </a:solidFill>
                <a:latin typeface="Calibri"/>
                <a:ea typeface="Calibri"/>
                <a:cs typeface="Calibri"/>
                <a:sym typeface="Calibri"/>
                <a:hlinkClick r:id="rId5"/>
              </a:rPr>
              <a:t>https://zenodo.org/record/6276753</a:t>
            </a:r>
            <a:endParaRPr dirty="0">
              <a:latin typeface="Calibri"/>
              <a:ea typeface="Calibri"/>
              <a:cs typeface="Calibri"/>
              <a:sym typeface="Calibri"/>
            </a:endParaRPr>
          </a:p>
        </p:txBody>
      </p:sp>
      <p:pic>
        <p:nvPicPr>
          <p:cNvPr id="166" name="Google Shape;166;g1192d4632bb_0_8"/>
          <p:cNvPicPr preferRelativeResize="0"/>
          <p:nvPr/>
        </p:nvPicPr>
        <p:blipFill>
          <a:blip r:embed="rId6">
            <a:alphaModFix/>
          </a:blip>
          <a:stretch>
            <a:fillRect/>
          </a:stretch>
        </p:blipFill>
        <p:spPr>
          <a:xfrm>
            <a:off x="8076247" y="1890081"/>
            <a:ext cx="3167700" cy="2803500"/>
          </a:xfrm>
          <a:prstGeom prst="rect">
            <a:avLst/>
          </a:prstGeom>
          <a:noFill/>
          <a:ln>
            <a:noFill/>
          </a:ln>
        </p:spPr>
      </p:pic>
      <p:sp>
        <p:nvSpPr>
          <p:cNvPr id="2" name="Google Shape;152;p5">
            <a:extLst>
              <a:ext uri="{FF2B5EF4-FFF2-40B4-BE49-F238E27FC236}">
                <a16:creationId xmlns:a16="http://schemas.microsoft.com/office/drawing/2014/main" id="{0A24895B-B5E9-38E0-96B5-1D13D9C8A610}"/>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6" name="Picture 5">
            <a:extLst>
              <a:ext uri="{FF2B5EF4-FFF2-40B4-BE49-F238E27FC236}">
                <a16:creationId xmlns:a16="http://schemas.microsoft.com/office/drawing/2014/main" id="{07675AB5-0D07-5BE5-55CA-040C21A9FF35}"/>
              </a:ext>
            </a:extLst>
          </p:cNvPr>
          <p:cNvPicPr>
            <a:picLocks noChangeAspect="1"/>
          </p:cNvPicPr>
          <p:nvPr/>
        </p:nvPicPr>
        <p:blipFill>
          <a:blip r:embed="rId3"/>
          <a:stretch>
            <a:fillRect/>
          </a:stretch>
        </p:blipFill>
        <p:spPr>
          <a:xfrm>
            <a:off x="4588289" y="333933"/>
            <a:ext cx="7625603" cy="5960241"/>
          </a:xfrm>
          <a:prstGeom prst="rect">
            <a:avLst/>
          </a:prstGeom>
        </p:spPr>
      </p:pic>
      <p:sp>
        <p:nvSpPr>
          <p:cNvPr id="147" name="Google Shape;147;p5"/>
          <p:cNvSpPr txBox="1">
            <a:spLocks noGrp="1"/>
          </p:cNvSpPr>
          <p:nvPr>
            <p:ph type="title"/>
          </p:nvPr>
        </p:nvSpPr>
        <p:spPr>
          <a:xfrm>
            <a:off x="901273" y="339726"/>
            <a:ext cx="4132740"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dirty="0"/>
              <a:t>Four focus areas</a:t>
            </a:r>
            <a:endParaRPr dirty="0"/>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pic>
        <p:nvPicPr>
          <p:cNvPr id="11" name="Google Shape;125;gf3a4ebac7c_0_25">
            <a:extLst>
              <a:ext uri="{FF2B5EF4-FFF2-40B4-BE49-F238E27FC236}">
                <a16:creationId xmlns:a16="http://schemas.microsoft.com/office/drawing/2014/main" id="{5F351CD8-DBBD-92CC-6496-A69462154371}"/>
              </a:ext>
            </a:extLst>
          </p:cNvPr>
          <p:cNvPicPr preferRelativeResize="0"/>
          <p:nvPr/>
        </p:nvPicPr>
        <p:blipFill>
          <a:blip r:embed="rId4">
            <a:alphaModFix/>
          </a:blip>
          <a:stretch>
            <a:fillRect/>
          </a:stretch>
        </p:blipFill>
        <p:spPr>
          <a:xfrm>
            <a:off x="923732" y="2027250"/>
            <a:ext cx="3167700" cy="2803500"/>
          </a:xfrm>
          <a:prstGeom prst="rect">
            <a:avLst/>
          </a:prstGeom>
          <a:noFill/>
          <a:ln>
            <a:noFill/>
          </a:ln>
        </p:spPr>
      </p:pic>
    </p:spTree>
    <p:extLst>
      <p:ext uri="{BB962C8B-B14F-4D97-AF65-F5344CB8AC3E}">
        <p14:creationId xmlns:p14="http://schemas.microsoft.com/office/powerpoint/2010/main" val="331943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8127397" cy="9324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7CB"/>
              </a:buClr>
              <a:buSzPts val="4400"/>
              <a:buFont typeface="Gill Sans"/>
              <a:buNone/>
            </a:pPr>
            <a:r>
              <a:rPr lang="en-GB" dirty="0"/>
              <a:t>How to reduce stratification in OA publishing?</a:t>
            </a:r>
            <a:endParaRPr dirty="0"/>
          </a:p>
        </p:txBody>
      </p:sp>
      <p:sp>
        <p:nvSpPr>
          <p:cNvPr id="149" name="Google Shape;149;p5"/>
          <p:cNvSpPr txBox="1">
            <a:spLocks noGrp="1"/>
          </p:cNvSpPr>
          <p:nvPr>
            <p:ph type="body" idx="1"/>
          </p:nvPr>
        </p:nvSpPr>
        <p:spPr>
          <a:xfrm>
            <a:off x="838201" y="1659939"/>
            <a:ext cx="10618810" cy="4633772"/>
          </a:xfrm>
          <a:prstGeom prst="rect">
            <a:avLst/>
          </a:prstGeom>
          <a:noFill/>
          <a:ln>
            <a:noFill/>
          </a:ln>
        </p:spPr>
        <p:txBody>
          <a:bodyPr spcFirstLastPara="1" wrap="square" lIns="91425" tIns="45700" rIns="91425" bIns="45700" anchor="t" anchorCtr="0">
            <a:normAutofit fontScale="92500" lnSpcReduction="10000"/>
          </a:bodyPr>
          <a:lstStyle/>
          <a:p>
            <a:pPr marL="533400" indent="-457200">
              <a:buFont typeface="+mj-lt"/>
              <a:buAutoNum type="arabicPeriod"/>
            </a:pPr>
            <a:r>
              <a:rPr lang="en-US" dirty="0"/>
              <a:t>Funders, institutions and researchers should collectively demand </a:t>
            </a:r>
            <a:r>
              <a:rPr lang="en-US" dirty="0">
                <a:solidFill>
                  <a:schemeClr val="accent1"/>
                </a:solidFill>
              </a:rPr>
              <a:t>greater transparency from publishers on publication costs</a:t>
            </a:r>
            <a:r>
              <a:rPr lang="en-US" dirty="0"/>
              <a:t>, regarding prices and services, and (where possible) support open infrastructures to collect this information.</a:t>
            </a:r>
          </a:p>
          <a:p>
            <a:pPr marL="533400" indent="-457200">
              <a:buFont typeface="+mj-lt"/>
              <a:buAutoNum type="arabicPeriod"/>
            </a:pPr>
            <a:r>
              <a:rPr lang="en-US" dirty="0"/>
              <a:t>Funders, institutions and researchers should support </a:t>
            </a:r>
            <a:r>
              <a:rPr lang="en-US" dirty="0">
                <a:solidFill>
                  <a:schemeClr val="accent4"/>
                </a:solidFill>
              </a:rPr>
              <a:t>alternative publishing models where those show potential to be more inclusive</a:t>
            </a:r>
            <a:r>
              <a:rPr lang="en-US" dirty="0"/>
              <a:t>, </a:t>
            </a:r>
            <a:r>
              <a:rPr lang="en-US" dirty="0">
                <a:solidFill>
                  <a:schemeClr val="accent1"/>
                </a:solidFill>
              </a:rPr>
              <a:t>including </a:t>
            </a:r>
            <a:r>
              <a:rPr lang="en-US" dirty="0" err="1">
                <a:solidFill>
                  <a:schemeClr val="accent1"/>
                </a:solidFill>
              </a:rPr>
              <a:t>consortial</a:t>
            </a:r>
            <a:r>
              <a:rPr lang="en-US" dirty="0">
                <a:solidFill>
                  <a:schemeClr val="accent1"/>
                </a:solidFill>
              </a:rPr>
              <a:t> funding models </a:t>
            </a:r>
            <a:r>
              <a:rPr lang="en-US" dirty="0"/>
              <a:t>for open publishing infrastructures which support Open Access publishing with no </a:t>
            </a:r>
            <a:r>
              <a:rPr lang="en-GB" dirty="0"/>
              <a:t>author-facing charges.</a:t>
            </a:r>
            <a:endParaRPr lang="en-US" dirty="0">
              <a:latin typeface="Calibri" panose="020F0502020204030204" pitchFamily="34" charset="0"/>
              <a:cs typeface="Calibri" panose="020F0502020204030204" pitchFamily="34" charset="0"/>
            </a:endParaRPr>
          </a:p>
          <a:p>
            <a:pPr marL="533400" indent="-457200">
              <a:buFont typeface="+mj-lt"/>
              <a:buAutoNum type="arabicPeriod"/>
            </a:pPr>
            <a:r>
              <a:rPr lang="en-US" dirty="0"/>
              <a:t>Funders, institutions and researchers should encourage and support the use and maintenance of </a:t>
            </a:r>
            <a:r>
              <a:rPr lang="en-US" dirty="0">
                <a:solidFill>
                  <a:schemeClr val="accent1"/>
                </a:solidFill>
              </a:rPr>
              <a:t>sustainable, shared and open source publishing infrastructure</a:t>
            </a:r>
            <a:r>
              <a:rPr lang="en-US" dirty="0"/>
              <a:t>, to reduce costs and promote open standards.</a:t>
            </a:r>
          </a:p>
          <a:p>
            <a:pPr marL="533400" indent="-457200">
              <a:buFont typeface="+mj-lt"/>
              <a:buAutoNum type="arabicPeriod"/>
            </a:pPr>
            <a:r>
              <a:rPr lang="en-US" dirty="0"/>
              <a:t>Institutions and researchers should ensure the </a:t>
            </a:r>
            <a:r>
              <a:rPr lang="en-US" dirty="0">
                <a:solidFill>
                  <a:schemeClr val="accent1"/>
                </a:solidFill>
              </a:rPr>
              <a:t>accepted version </a:t>
            </a:r>
            <a:r>
              <a:rPr lang="en-US" dirty="0"/>
              <a:t>(or later) of peer-reviewed works are </a:t>
            </a:r>
            <a:r>
              <a:rPr lang="en-US" dirty="0">
                <a:solidFill>
                  <a:schemeClr val="accent1"/>
                </a:solidFill>
              </a:rPr>
              <a:t>deposited in an open repository</a:t>
            </a:r>
            <a:r>
              <a:rPr lang="en-US" dirty="0"/>
              <a:t>.</a:t>
            </a:r>
          </a:p>
          <a:p>
            <a:pPr marL="533400" indent="-457200">
              <a:buFont typeface="+mj-lt"/>
              <a:buAutoNum type="arabicPeriod"/>
            </a:pPr>
            <a:r>
              <a:rPr lang="en-US" dirty="0"/>
              <a:t>Funders and institutions should consider supporting authors' right to self-archive publications by implementing </a:t>
            </a:r>
            <a:r>
              <a:rPr lang="en-US" dirty="0">
                <a:solidFill>
                  <a:schemeClr val="accent1"/>
                </a:solidFill>
              </a:rPr>
              <a:t>rights retention strategies</a:t>
            </a:r>
            <a:r>
              <a:rPr lang="en-US" dirty="0"/>
              <a:t>.</a:t>
            </a:r>
            <a:endParaRPr lang="en-US" dirty="0">
              <a:latin typeface="Calibri" panose="020F0502020204030204" pitchFamily="34" charset="0"/>
              <a:cs typeface="Calibri" panose="020F0502020204030204" pitchFamily="34" charset="0"/>
            </a:endParaRPr>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spTree>
    <p:extLst>
      <p:ext uri="{BB962C8B-B14F-4D97-AF65-F5344CB8AC3E}">
        <p14:creationId xmlns:p14="http://schemas.microsoft.com/office/powerpoint/2010/main" val="202855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1481460" y="2093101"/>
            <a:ext cx="9248775" cy="10564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7CB"/>
              </a:buClr>
              <a:buSzPts val="4400"/>
              <a:buFont typeface="Gill Sans"/>
              <a:buNone/>
            </a:pPr>
            <a:r>
              <a:rPr lang="de-AT" sz="3600" dirty="0" err="1"/>
              <a:t>Thank</a:t>
            </a:r>
            <a:r>
              <a:rPr lang="de-AT" sz="3600" dirty="0"/>
              <a:t> </a:t>
            </a:r>
            <a:r>
              <a:rPr lang="de-AT" sz="3600" dirty="0" err="1"/>
              <a:t>you</a:t>
            </a:r>
            <a:r>
              <a:rPr lang="de-AT" sz="3600" dirty="0"/>
              <a:t>!</a:t>
            </a:r>
            <a:endParaRPr sz="3600" dirty="0"/>
          </a:p>
        </p:txBody>
      </p:sp>
      <p:sp>
        <p:nvSpPr>
          <p:cNvPr id="192" name="Google Shape;192;p8"/>
          <p:cNvSpPr txBox="1">
            <a:spLocks noGrp="1"/>
          </p:cNvSpPr>
          <p:nvPr>
            <p:ph type="subTitle" idx="1"/>
          </p:nvPr>
        </p:nvSpPr>
        <p:spPr>
          <a:xfrm>
            <a:off x="2684207" y="3429000"/>
            <a:ext cx="6823586" cy="1801535"/>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30000"/>
              </a:lnSpc>
              <a:spcBef>
                <a:spcPts val="0"/>
              </a:spcBef>
              <a:spcAft>
                <a:spcPts val="0"/>
              </a:spcAft>
              <a:buClr>
                <a:srgbClr val="7F7F7F"/>
              </a:buClr>
              <a:buSzPts val="2400"/>
              <a:buFont typeface="Calibri"/>
              <a:buNone/>
            </a:pPr>
            <a:r>
              <a:rPr lang="en-GB" b="0" dirty="0">
                <a:solidFill>
                  <a:srgbClr val="0087CB"/>
                </a:solidFill>
                <a:latin typeface="Gill Sans"/>
                <a:sym typeface="Gill Sans"/>
              </a:rPr>
              <a:t>Thomas Klebel</a:t>
            </a:r>
            <a:endParaRPr lang="en-GB" dirty="0"/>
          </a:p>
          <a:p>
            <a:pPr marL="0" lvl="0" indent="0" algn="ctr" rtl="0">
              <a:lnSpc>
                <a:spcPct val="130000"/>
              </a:lnSpc>
              <a:spcBef>
                <a:spcPts val="0"/>
              </a:spcBef>
              <a:spcAft>
                <a:spcPts val="0"/>
              </a:spcAft>
              <a:buClr>
                <a:srgbClr val="7F7F7F"/>
              </a:buClr>
              <a:buSzPts val="2400"/>
              <a:buFont typeface="Calibri"/>
              <a:buNone/>
            </a:pPr>
            <a:r>
              <a:rPr lang="en-GB" b="0" dirty="0">
                <a:hlinkClick r:id="rId3"/>
              </a:rPr>
              <a:t>tklebel@know-center.at</a:t>
            </a:r>
            <a:endParaRPr lang="en-GB" b="0" dirty="0"/>
          </a:p>
          <a:p>
            <a:pPr marL="0" lvl="0" indent="0" algn="ctr" rtl="0">
              <a:lnSpc>
                <a:spcPct val="130000"/>
              </a:lnSpc>
              <a:spcBef>
                <a:spcPts val="0"/>
              </a:spcBef>
              <a:spcAft>
                <a:spcPts val="0"/>
              </a:spcAft>
              <a:buClr>
                <a:srgbClr val="7F7F7F"/>
              </a:buClr>
              <a:buSzPts val="2400"/>
              <a:buFont typeface="Calibri"/>
              <a:buNone/>
            </a:pPr>
            <a:r>
              <a:rPr lang="en-GB" b="0" dirty="0">
                <a:hlinkClick r:id="rId4"/>
              </a:rPr>
              <a:t>https://twitter.com/klebel_t</a:t>
            </a:r>
            <a:endParaRPr lang="en-GB" b="0" dirty="0"/>
          </a:p>
          <a:p>
            <a:pPr marL="0" indent="0">
              <a:lnSpc>
                <a:spcPct val="130000"/>
              </a:lnSpc>
            </a:pPr>
            <a:r>
              <a:rPr lang="en-GB" b="0" dirty="0">
                <a:solidFill>
                  <a:schemeClr val="bg1">
                    <a:lumMod val="50000"/>
                  </a:schemeClr>
                </a:solidFill>
              </a:rPr>
              <a:t>Slides: </a:t>
            </a:r>
            <a:r>
              <a:rPr lang="en-GB" b="0" dirty="0">
                <a:solidFill>
                  <a:schemeClr val="accent1"/>
                </a:solidFill>
                <a:latin typeface="Calibri" panose="020F0502020204030204" pitchFamily="34" charset="0"/>
                <a:cs typeface="Calibri" panose="020F0502020204030204" pitchFamily="34" charset="0"/>
                <a:hlinkClick r:id="rId5"/>
              </a:rPr>
              <a:t>https://doi.org/10.5281/zenodo.7079196</a:t>
            </a:r>
            <a:endParaRPr lang="en-GB" b="0" dirty="0">
              <a:solidFill>
                <a:schemeClr val="accent1"/>
              </a:solidFill>
              <a:latin typeface="Calibri" panose="020F0502020204030204" pitchFamily="34" charset="0"/>
              <a:cs typeface="Calibri" panose="020F0502020204030204" pitchFamily="34" charset="0"/>
            </a:endParaRPr>
          </a:p>
          <a:p>
            <a:pPr marL="0" lvl="0" indent="0" algn="ctr" rtl="0">
              <a:lnSpc>
                <a:spcPct val="130000"/>
              </a:lnSpc>
              <a:spcBef>
                <a:spcPts val="0"/>
              </a:spcBef>
              <a:spcAft>
                <a:spcPts val="0"/>
              </a:spcAft>
              <a:buClr>
                <a:srgbClr val="7F7F7F"/>
              </a:buClr>
              <a:buSzPts val="2400"/>
              <a:buFont typeface="Calibri"/>
              <a:buNone/>
            </a:pPr>
            <a:endParaRPr lang="en-GB" b="0" dirty="0">
              <a:solidFill>
                <a:srgbClr val="FF0000"/>
              </a:solidFill>
            </a:endParaRPr>
          </a:p>
        </p:txBody>
      </p:sp>
      <p:pic>
        <p:nvPicPr>
          <p:cNvPr id="193" name="Google Shape;193;p8" descr="Ein Bild, das Objekt enthält.&#10;&#10;Automatisch generierte Beschreibung"/>
          <p:cNvPicPr preferRelativeResize="0">
            <a:picLocks noChangeAspect="1"/>
          </p:cNvPicPr>
          <p:nvPr/>
        </p:nvPicPr>
        <p:blipFill rotWithShape="1">
          <a:blip r:embed="rId6">
            <a:alphaModFix/>
          </a:blip>
          <a:srcRect/>
          <a:stretch/>
        </p:blipFill>
        <p:spPr>
          <a:xfrm>
            <a:off x="4704461" y="5647923"/>
            <a:ext cx="2505964" cy="477791"/>
          </a:xfrm>
          <a:prstGeom prst="rect">
            <a:avLst/>
          </a:prstGeom>
          <a:noFill/>
          <a:ln>
            <a:noFill/>
          </a:ln>
        </p:spPr>
      </p:pic>
      <p:pic>
        <p:nvPicPr>
          <p:cNvPr id="194" name="Google Shape;194;p8"/>
          <p:cNvPicPr preferRelativeResize="0">
            <a:picLocks noChangeAspect="1"/>
          </p:cNvPicPr>
          <p:nvPr/>
        </p:nvPicPr>
        <p:blipFill rotWithShape="1">
          <a:blip r:embed="rId7">
            <a:alphaModFix/>
          </a:blip>
          <a:srcRect/>
          <a:stretch/>
        </p:blipFill>
        <p:spPr>
          <a:xfrm>
            <a:off x="7868028" y="5326183"/>
            <a:ext cx="1490527" cy="979336"/>
          </a:xfrm>
          <a:prstGeom prst="rect">
            <a:avLst/>
          </a:prstGeom>
          <a:noFill/>
          <a:ln>
            <a:noFill/>
          </a:ln>
        </p:spPr>
      </p:pic>
      <p:pic>
        <p:nvPicPr>
          <p:cNvPr id="195" name="Google Shape;195;p8"/>
          <p:cNvPicPr preferRelativeResize="0">
            <a:picLocks noChangeAspect="1"/>
          </p:cNvPicPr>
          <p:nvPr/>
        </p:nvPicPr>
        <p:blipFill rotWithShape="1">
          <a:blip r:embed="rId8">
            <a:alphaModFix/>
          </a:blip>
          <a:srcRect/>
          <a:stretch/>
        </p:blipFill>
        <p:spPr>
          <a:xfrm>
            <a:off x="3213305" y="5510422"/>
            <a:ext cx="816029" cy="752795"/>
          </a:xfrm>
          <a:prstGeom prst="rect">
            <a:avLst/>
          </a:prstGeom>
          <a:noFill/>
          <a:ln>
            <a:noFill/>
          </a:ln>
        </p:spPr>
      </p:pic>
      <p:pic>
        <p:nvPicPr>
          <p:cNvPr id="196" name="Google Shape;196;p8"/>
          <p:cNvPicPr preferRelativeResize="0">
            <a:picLocks noChangeAspect="1"/>
          </p:cNvPicPr>
          <p:nvPr/>
        </p:nvPicPr>
        <p:blipFill rotWithShape="1">
          <a:blip r:embed="rId9">
            <a:alphaModFix/>
          </a:blip>
          <a:srcRect/>
          <a:stretch/>
        </p:blipFill>
        <p:spPr>
          <a:xfrm>
            <a:off x="1403240" y="5510422"/>
            <a:ext cx="1043383" cy="440017"/>
          </a:xfrm>
          <a:prstGeom prst="rect">
            <a:avLst/>
          </a:prstGeom>
          <a:noFill/>
          <a:ln>
            <a:noFill/>
          </a:ln>
        </p:spPr>
      </p:pic>
      <p:grpSp>
        <p:nvGrpSpPr>
          <p:cNvPr id="197" name="Google Shape;197;p8"/>
          <p:cNvGrpSpPr>
            <a:grpSpLocks noChangeAspect="1"/>
          </p:cNvGrpSpPr>
          <p:nvPr/>
        </p:nvGrpSpPr>
        <p:grpSpPr>
          <a:xfrm>
            <a:off x="9928725" y="5230535"/>
            <a:ext cx="1583323" cy="836528"/>
            <a:chOff x="151186" y="3585224"/>
            <a:chExt cx="2177630" cy="1150522"/>
          </a:xfrm>
        </p:grpSpPr>
        <p:sp>
          <p:nvSpPr>
            <p:cNvPr id="198" name="Google Shape;198;p8"/>
            <p:cNvSpPr txBox="1"/>
            <p:nvPr/>
          </p:nvSpPr>
          <p:spPr>
            <a:xfrm>
              <a:off x="319307" y="4427969"/>
              <a:ext cx="18684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err="1">
                  <a:solidFill>
                    <a:schemeClr val="dk1"/>
                  </a:solidFill>
                  <a:latin typeface="Calibri"/>
                  <a:ea typeface="Calibri"/>
                  <a:cs typeface="Calibri"/>
                  <a:sym typeface="Calibri"/>
                </a:rPr>
                <a:t>Universidade</a:t>
              </a:r>
              <a:r>
                <a:rPr lang="en-GB" sz="1400" b="1" dirty="0">
                  <a:solidFill>
                    <a:schemeClr val="dk1"/>
                  </a:solidFill>
                  <a:latin typeface="Calibri"/>
                  <a:ea typeface="Calibri"/>
                  <a:cs typeface="Calibri"/>
                  <a:sym typeface="Calibri"/>
                </a:rPr>
                <a:t> do Minho</a:t>
              </a:r>
              <a:endParaRPr sz="1400" b="1" dirty="0">
                <a:solidFill>
                  <a:schemeClr val="dk1"/>
                </a:solidFill>
                <a:latin typeface="Calibri"/>
                <a:ea typeface="Calibri"/>
                <a:cs typeface="Calibri"/>
                <a:sym typeface="Calibri"/>
              </a:endParaRPr>
            </a:p>
          </p:txBody>
        </p:sp>
        <p:pic>
          <p:nvPicPr>
            <p:cNvPr id="199" name="Google Shape;199;p8"/>
            <p:cNvPicPr preferRelativeResize="0"/>
            <p:nvPr/>
          </p:nvPicPr>
          <p:blipFill rotWithShape="1">
            <a:blip r:embed="rId10">
              <a:alphaModFix/>
            </a:blip>
            <a:srcRect b="28312"/>
            <a:stretch/>
          </p:blipFill>
          <p:spPr>
            <a:xfrm>
              <a:off x="151186" y="3585224"/>
              <a:ext cx="2177630" cy="892048"/>
            </a:xfrm>
            <a:prstGeom prst="rect">
              <a:avLst/>
            </a:prstGeom>
            <a:noFill/>
            <a:ln>
              <a:noFill/>
            </a:ln>
          </p:spPr>
        </p:pic>
      </p:grpSp>
      <p:pic>
        <p:nvPicPr>
          <p:cNvPr id="2" name="Picture 1" descr="Arbeitsmaterialien hochladen - Hamburger Bildungsserver">
            <a:extLst>
              <a:ext uri="{FF2B5EF4-FFF2-40B4-BE49-F238E27FC236}">
                <a16:creationId xmlns:a16="http://schemas.microsoft.com/office/drawing/2014/main" id="{AEE7800C-8635-42D8-AB19-EF2FF5ECC1C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613" t="-870" r="8750" b="870"/>
          <a:stretch/>
        </p:blipFill>
        <p:spPr bwMode="auto">
          <a:xfrm>
            <a:off x="0" y="0"/>
            <a:ext cx="2584131" cy="139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CDD7-FA0A-467C-AD1F-3B7C666C42F5}"/>
              </a:ext>
            </a:extLst>
          </p:cNvPr>
          <p:cNvSpPr>
            <a:spLocks noGrp="1"/>
          </p:cNvSpPr>
          <p:nvPr>
            <p:ph type="title"/>
          </p:nvPr>
        </p:nvSpPr>
        <p:spPr>
          <a:xfrm>
            <a:off x="838200" y="365126"/>
            <a:ext cx="8717692" cy="932452"/>
          </a:xfrm>
        </p:spPr>
        <p:txBody>
          <a:bodyPr>
            <a:normAutofit fontScale="90000"/>
          </a:bodyPr>
          <a:lstStyle/>
          <a:p>
            <a:r>
              <a:rPr lang="en-US" dirty="0"/>
              <a:t>Stating the obvious: Academia is unequal</a:t>
            </a:r>
            <a:endParaRPr lang="en-GB" dirty="0"/>
          </a:p>
        </p:txBody>
      </p:sp>
      <p:sp>
        <p:nvSpPr>
          <p:cNvPr id="3" name="Content Placeholder 2">
            <a:extLst>
              <a:ext uri="{FF2B5EF4-FFF2-40B4-BE49-F238E27FC236}">
                <a16:creationId xmlns:a16="http://schemas.microsoft.com/office/drawing/2014/main" id="{C51B4BA9-0ACE-4D87-8FFF-F926E3A97627}"/>
              </a:ext>
            </a:extLst>
          </p:cNvPr>
          <p:cNvSpPr>
            <a:spLocks noGrp="1"/>
          </p:cNvSpPr>
          <p:nvPr>
            <p:ph idx="1"/>
          </p:nvPr>
        </p:nvSpPr>
        <p:spPr>
          <a:xfrm>
            <a:off x="838200" y="1671939"/>
            <a:ext cx="10677211" cy="4135736"/>
          </a:xfrm>
        </p:spPr>
        <p:txBody>
          <a:bodyPr>
            <a:normAutofit/>
          </a:bodyPr>
          <a:lstStyle/>
          <a:p>
            <a:pPr marL="0" indent="0">
              <a:buNone/>
            </a:pPr>
            <a:r>
              <a:rPr lang="en-US" sz="3200" dirty="0">
                <a:solidFill>
                  <a:schemeClr val="accent1"/>
                </a:solidFill>
              </a:rPr>
              <a:t>Structural inequalities </a:t>
            </a:r>
            <a:r>
              <a:rPr lang="en-US" sz="3200" dirty="0"/>
              <a:t>persist across regions and demographics</a:t>
            </a:r>
          </a:p>
          <a:p>
            <a:pPr marL="0" indent="0">
              <a:spcBef>
                <a:spcPts val="1200"/>
              </a:spcBef>
              <a:buNone/>
            </a:pPr>
            <a:r>
              <a:rPr lang="en-GB" dirty="0"/>
              <a:t>For example:</a:t>
            </a:r>
          </a:p>
          <a:p>
            <a:pPr marL="342900" indent="-342900">
              <a:spcBef>
                <a:spcPts val="1200"/>
              </a:spcBef>
            </a:pPr>
            <a:r>
              <a:rPr lang="en-GB" dirty="0"/>
              <a:t>Global North dominates, pushing Global South research to the periphery</a:t>
            </a:r>
          </a:p>
          <a:p>
            <a:pPr marL="342900" indent="-342900">
              <a:spcBef>
                <a:spcPts val="1200"/>
              </a:spcBef>
            </a:pPr>
            <a:r>
              <a:rPr lang="en-GB" dirty="0"/>
              <a:t>Even within richer regions, a fetish for the poorly-defined goal of “excellence” breeds cumulative advantage in funding allocation for the highest-funded institutions</a:t>
            </a:r>
          </a:p>
          <a:p>
            <a:pPr marL="342900" indent="-342900">
              <a:spcBef>
                <a:spcPts val="1200"/>
              </a:spcBef>
            </a:pPr>
            <a:r>
              <a:rPr lang="en-GB" dirty="0"/>
              <a:t>Women occupy relatively fewer higher positions, tend to achieve senior positions at a later age, are awarded less grant funding and have fewer publications</a:t>
            </a:r>
          </a:p>
          <a:p>
            <a:pPr marL="342900" indent="-342900">
              <a:spcBef>
                <a:spcPts val="1200"/>
              </a:spcBef>
            </a:pPr>
            <a:r>
              <a:rPr lang="en-GB" dirty="0"/>
              <a:t>STEM privileged over SSH</a:t>
            </a:r>
          </a:p>
          <a:p>
            <a:pPr marL="342900" indent="-342900">
              <a:spcBef>
                <a:spcPts val="1200"/>
              </a:spcBef>
            </a:pPr>
            <a:endParaRPr lang="en-GB" dirty="0"/>
          </a:p>
        </p:txBody>
      </p:sp>
      <p:sp>
        <p:nvSpPr>
          <p:cNvPr id="4" name="Slide Number Placeholder 3">
            <a:extLst>
              <a:ext uri="{FF2B5EF4-FFF2-40B4-BE49-F238E27FC236}">
                <a16:creationId xmlns:a16="http://schemas.microsoft.com/office/drawing/2014/main" id="{F6112B1A-025C-485E-8BEB-3CBF9965993E}"/>
              </a:ext>
            </a:extLst>
          </p:cNvPr>
          <p:cNvSpPr>
            <a:spLocks noGrp="1"/>
          </p:cNvSpPr>
          <p:nvPr>
            <p:ph type="sldNum" sz="quarter" idx="12"/>
          </p:nvPr>
        </p:nvSpPr>
        <p:spPr/>
        <p:txBody>
          <a:bodyPr/>
          <a:lstStyle/>
          <a:p>
            <a:fld id="{42812330-A8C3-476F-BEBE-3B73952412C5}" type="slidenum">
              <a:rPr lang="en-GB" smtClean="0"/>
              <a:t>3</a:t>
            </a:fld>
            <a:endParaRPr lang="en-GB"/>
          </a:p>
        </p:txBody>
      </p:sp>
      <p:sp>
        <p:nvSpPr>
          <p:cNvPr id="6" name="Google Shape;152;p5">
            <a:extLst>
              <a:ext uri="{FF2B5EF4-FFF2-40B4-BE49-F238E27FC236}">
                <a16:creationId xmlns:a16="http://schemas.microsoft.com/office/drawing/2014/main" id="{A967DC1C-4482-5599-B2A9-30C6BC03988C}"/>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extLst>
      <p:ext uri="{BB962C8B-B14F-4D97-AF65-F5344CB8AC3E}">
        <p14:creationId xmlns:p14="http://schemas.microsoft.com/office/powerpoint/2010/main" val="226170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1AFD-1B23-4428-96B7-0CE2EC7CE409}"/>
              </a:ext>
            </a:extLst>
          </p:cNvPr>
          <p:cNvSpPr>
            <a:spLocks noGrp="1"/>
          </p:cNvSpPr>
          <p:nvPr>
            <p:ph type="title"/>
          </p:nvPr>
        </p:nvSpPr>
        <p:spPr/>
        <p:txBody>
          <a:bodyPr>
            <a:normAutofit/>
          </a:bodyPr>
          <a:lstStyle/>
          <a:p>
            <a:r>
              <a:rPr lang="en-US" dirty="0"/>
              <a:t>Open Science and Equity</a:t>
            </a:r>
            <a:endParaRPr lang="en-GB" dirty="0"/>
          </a:p>
        </p:txBody>
      </p:sp>
      <p:sp>
        <p:nvSpPr>
          <p:cNvPr id="3" name="Content Placeholder 2">
            <a:extLst>
              <a:ext uri="{FF2B5EF4-FFF2-40B4-BE49-F238E27FC236}">
                <a16:creationId xmlns:a16="http://schemas.microsoft.com/office/drawing/2014/main" id="{5FDB66D2-957C-4C79-9384-A437D3FA96CE}"/>
              </a:ext>
            </a:extLst>
          </p:cNvPr>
          <p:cNvSpPr>
            <a:spLocks noGrp="1"/>
          </p:cNvSpPr>
          <p:nvPr>
            <p:ph idx="1"/>
          </p:nvPr>
        </p:nvSpPr>
        <p:spPr>
          <a:xfrm>
            <a:off x="838200" y="1901825"/>
            <a:ext cx="10515599" cy="3416796"/>
          </a:xfrm>
        </p:spPr>
        <p:txBody>
          <a:bodyPr/>
          <a:lstStyle/>
          <a:p>
            <a:pPr marL="76200" indent="0">
              <a:buNone/>
            </a:pPr>
            <a:r>
              <a:rPr lang="en-GB" dirty="0"/>
              <a:t>The </a:t>
            </a:r>
            <a:r>
              <a:rPr lang="en-GB" dirty="0">
                <a:solidFill>
                  <a:schemeClr val="accent1"/>
                </a:solidFill>
              </a:rPr>
              <a:t>Budapest Open Access Initiative </a:t>
            </a:r>
            <a:r>
              <a:rPr lang="en-GB" dirty="0"/>
              <a:t>claimed Open Access could share learning between rich and poor and “lay the foundation for uniting humanity in a common intellectual conversation and quest for knowledge” (Chan et al. 2002). </a:t>
            </a:r>
            <a:endParaRPr lang="en-GB" dirty="0">
              <a:solidFill>
                <a:schemeClr val="accent1"/>
              </a:solidFill>
            </a:endParaRPr>
          </a:p>
          <a:p>
            <a:pPr marL="76200" indent="0">
              <a:buNone/>
            </a:pPr>
            <a:endParaRPr lang="en-GB" dirty="0">
              <a:solidFill>
                <a:schemeClr val="accent1"/>
              </a:solidFill>
            </a:endParaRPr>
          </a:p>
          <a:p>
            <a:pPr marL="76200" indent="0">
              <a:buNone/>
            </a:pPr>
            <a:r>
              <a:rPr lang="en-GB" dirty="0">
                <a:solidFill>
                  <a:schemeClr val="accent4"/>
                </a:solidFill>
              </a:rPr>
              <a:t>But:</a:t>
            </a:r>
            <a:r>
              <a:rPr lang="en-GB" dirty="0"/>
              <a:t> open practices alone do not necessarily lead to more equity and diversity</a:t>
            </a:r>
          </a:p>
          <a:p>
            <a:pPr marL="76200" indent="0">
              <a:buNone/>
            </a:pPr>
            <a:endParaRPr lang="en-GB" dirty="0"/>
          </a:p>
          <a:p>
            <a:pPr marL="76200" indent="0">
              <a:buNone/>
            </a:pPr>
            <a:r>
              <a:rPr lang="en-US" dirty="0"/>
              <a:t>Factors like region, gender, discipline and access to resources will continue to shape the possibilities of participation in an Open Science world</a:t>
            </a:r>
          </a:p>
          <a:p>
            <a:pPr marL="76200" indent="0">
              <a:buNone/>
            </a:pPr>
            <a:endParaRPr lang="en-GB" dirty="0"/>
          </a:p>
        </p:txBody>
      </p:sp>
      <p:sp>
        <p:nvSpPr>
          <p:cNvPr id="4" name="Slide Number Placeholder 3">
            <a:extLst>
              <a:ext uri="{FF2B5EF4-FFF2-40B4-BE49-F238E27FC236}">
                <a16:creationId xmlns:a16="http://schemas.microsoft.com/office/drawing/2014/main" id="{8B671DA6-4DFA-4320-982A-E61ADF2BA0D6}"/>
              </a:ext>
            </a:extLst>
          </p:cNvPr>
          <p:cNvSpPr>
            <a:spLocks noGrp="1"/>
          </p:cNvSpPr>
          <p:nvPr>
            <p:ph type="sldNum" sz="quarter" idx="12"/>
          </p:nvPr>
        </p:nvSpPr>
        <p:spPr/>
        <p:txBody>
          <a:bodyPr/>
          <a:lstStyle/>
          <a:p>
            <a:fld id="{42812330-A8C3-476F-BEBE-3B73952412C5}" type="slidenum">
              <a:rPr lang="en-GB" smtClean="0"/>
              <a:t>4</a:t>
            </a:fld>
            <a:endParaRPr lang="en-GB"/>
          </a:p>
        </p:txBody>
      </p:sp>
      <p:sp>
        <p:nvSpPr>
          <p:cNvPr id="6" name="Google Shape;152;p5">
            <a:extLst>
              <a:ext uri="{FF2B5EF4-FFF2-40B4-BE49-F238E27FC236}">
                <a16:creationId xmlns:a16="http://schemas.microsoft.com/office/drawing/2014/main" id="{DF05CC72-D0F6-C907-E3FA-168945CD96AD}"/>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Tree>
    <p:extLst>
      <p:ext uri="{BB962C8B-B14F-4D97-AF65-F5344CB8AC3E}">
        <p14:creationId xmlns:p14="http://schemas.microsoft.com/office/powerpoint/2010/main" val="417926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73D844-B091-459C-8827-3985E1CC01AF}"/>
              </a:ext>
            </a:extLst>
          </p:cNvPr>
          <p:cNvSpPr>
            <a:spLocks noGrp="1"/>
          </p:cNvSpPr>
          <p:nvPr>
            <p:ph type="ctrTitle"/>
          </p:nvPr>
        </p:nvSpPr>
        <p:spPr>
          <a:xfrm>
            <a:off x="3391786" y="2230065"/>
            <a:ext cx="7751648" cy="2671543"/>
          </a:xfrm>
        </p:spPr>
        <p:txBody>
          <a:bodyPr>
            <a:normAutofit fontScale="90000"/>
          </a:bodyPr>
          <a:lstStyle/>
          <a:p>
            <a:r>
              <a:rPr lang="en-GB" sz="5300" dirty="0">
                <a:solidFill>
                  <a:srgbClr val="0087CB"/>
                </a:solidFill>
                <a:latin typeface="Gill Sans" panose="020B0604020202020204" charset="0"/>
                <a:ea typeface="Calibri"/>
                <a:cs typeface="Calibri"/>
                <a:sym typeface="Calibri"/>
              </a:rPr>
              <a:t>Might Open Science </a:t>
            </a:r>
            <a:r>
              <a:rPr lang="en-GB" sz="5300" dirty="0">
                <a:latin typeface="Gill Sans" panose="020B0604020202020204" charset="0"/>
                <a:ea typeface="Calibri"/>
                <a:cs typeface="Calibri"/>
                <a:sym typeface="Calibri"/>
              </a:rPr>
              <a:t>be at risk</a:t>
            </a:r>
            <a:r>
              <a:rPr lang="en-GB" sz="5300" dirty="0">
                <a:solidFill>
                  <a:srgbClr val="0087CB"/>
                </a:solidFill>
                <a:latin typeface="Gill Sans" panose="020B0604020202020204" charset="0"/>
                <a:ea typeface="Calibri"/>
                <a:cs typeface="Calibri"/>
                <a:sym typeface="Calibri"/>
              </a:rPr>
              <a:t> of reinforcing existing privileges or creating new ones?</a:t>
            </a:r>
            <a:endParaRPr lang="en-GB" dirty="0"/>
          </a:p>
        </p:txBody>
      </p:sp>
      <p:sp>
        <p:nvSpPr>
          <p:cNvPr id="3" name="Footer Placeholder 2">
            <a:extLst>
              <a:ext uri="{FF2B5EF4-FFF2-40B4-BE49-F238E27FC236}">
                <a16:creationId xmlns:a16="http://schemas.microsoft.com/office/drawing/2014/main" id="{0A7BF304-7F38-4720-AC76-D4786C1C3A28}"/>
              </a:ext>
            </a:extLst>
          </p:cNvPr>
          <p:cNvSpPr>
            <a:spLocks noGrp="1"/>
          </p:cNvSpPr>
          <p:nvPr>
            <p:ph type="ftr" idx="4294967295"/>
          </p:nvPr>
        </p:nvSpPr>
        <p:spPr>
          <a:xfrm>
            <a:off x="0" y="6411913"/>
            <a:ext cx="6596063" cy="365125"/>
          </a:xfrm>
        </p:spPr>
        <p:txBody>
          <a:bodyPr/>
          <a:lstStyle/>
          <a:p>
            <a:r>
              <a:rPr lang="en-GB"/>
              <a:t>Open Science Conference 2022, 10th March 2022</a:t>
            </a:r>
          </a:p>
        </p:txBody>
      </p:sp>
    </p:spTree>
    <p:extLst>
      <p:ext uri="{BB962C8B-B14F-4D97-AF65-F5344CB8AC3E}">
        <p14:creationId xmlns:p14="http://schemas.microsoft.com/office/powerpoint/2010/main" val="383713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9" name="Google Shape;237;p12">
            <a:extLst>
              <a:ext uri="{FF2B5EF4-FFF2-40B4-BE49-F238E27FC236}">
                <a16:creationId xmlns:a16="http://schemas.microsoft.com/office/drawing/2014/main" id="{2A19F7C8-8E9A-4EAC-B75C-F50FB8F85C43}"/>
              </a:ext>
            </a:extLst>
          </p:cNvPr>
          <p:cNvPicPr preferRelativeResize="0"/>
          <p:nvPr/>
        </p:nvPicPr>
        <p:blipFill rotWithShape="1">
          <a:blip r:embed="rId3">
            <a:alphaModFix/>
          </a:blip>
          <a:srcRect/>
          <a:stretch/>
        </p:blipFill>
        <p:spPr>
          <a:xfrm>
            <a:off x="8939729" y="1958723"/>
            <a:ext cx="1538048" cy="971702"/>
          </a:xfrm>
          <a:prstGeom prst="rect">
            <a:avLst/>
          </a:prstGeom>
          <a:noFill/>
          <a:ln>
            <a:noFill/>
          </a:ln>
        </p:spPr>
      </p:pic>
      <p:sp>
        <p:nvSpPr>
          <p:cNvPr id="147" name="Google Shape;147;p5"/>
          <p:cNvSpPr txBox="1">
            <a:spLocks noGrp="1"/>
          </p:cNvSpPr>
          <p:nvPr>
            <p:ph type="title"/>
          </p:nvPr>
        </p:nvSpPr>
        <p:spPr>
          <a:xfrm>
            <a:off x="901273" y="339726"/>
            <a:ext cx="10515600"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dirty="0"/>
              <a:t>The ON-MERRIT project</a:t>
            </a:r>
            <a:endParaRPr dirty="0"/>
          </a:p>
        </p:txBody>
      </p:sp>
      <p:sp>
        <p:nvSpPr>
          <p:cNvPr id="149" name="Google Shape;149;p5"/>
          <p:cNvSpPr txBox="1">
            <a:spLocks noGrp="1"/>
          </p:cNvSpPr>
          <p:nvPr>
            <p:ph type="body" idx="1"/>
          </p:nvPr>
        </p:nvSpPr>
        <p:spPr>
          <a:xfrm>
            <a:off x="838201" y="1532709"/>
            <a:ext cx="5753985" cy="46442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7F7F7F"/>
              </a:buClr>
              <a:buSzPts val="2400"/>
              <a:buFont typeface="Calibri"/>
              <a:buChar char="•"/>
            </a:pPr>
            <a:r>
              <a:rPr lang="en-GB" dirty="0"/>
              <a:t>H2020 project: October 2019 - March 2022</a:t>
            </a:r>
            <a:endParaRPr dirty="0"/>
          </a:p>
          <a:p>
            <a:pPr marL="228600" lvl="0" indent="-228600" algn="l" rtl="0">
              <a:lnSpc>
                <a:spcPct val="90000"/>
              </a:lnSpc>
              <a:spcBef>
                <a:spcPts val="1000"/>
              </a:spcBef>
              <a:spcAft>
                <a:spcPts val="0"/>
              </a:spcAft>
              <a:buClr>
                <a:srgbClr val="7F7F7F"/>
              </a:buClr>
              <a:buSzPts val="2400"/>
              <a:buFont typeface="Calibri"/>
              <a:buChar char="•"/>
            </a:pPr>
            <a:r>
              <a:rPr lang="en-GB" dirty="0"/>
              <a:t>Methods: Sociological, bibliometric and computational approaches</a:t>
            </a:r>
          </a:p>
          <a:p>
            <a:pPr marL="228600" indent="-228600"/>
            <a:r>
              <a:rPr lang="de-AT" sz="2400" dirty="0">
                <a:solidFill>
                  <a:schemeClr val="accent2"/>
                </a:solidFill>
                <a:latin typeface="Gill Sans" panose="020B0604020202020204" charset="0"/>
                <a:ea typeface="Calibri"/>
                <a:cs typeface="Calibri"/>
                <a:sym typeface="Calibri"/>
                <a:hlinkClick r:id="rId4">
                  <a:extLst>
                    <a:ext uri="{A12FA001-AC4F-418D-AE19-62706E023703}">
                      <ahyp:hlinkClr xmlns:ahyp="http://schemas.microsoft.com/office/drawing/2018/hyperlinkcolor" val="tx"/>
                    </a:ext>
                  </a:extLst>
                </a:hlinkClick>
              </a:rPr>
              <a:t>https://on-merrit.eu</a:t>
            </a:r>
            <a:r>
              <a:rPr lang="de-AT" sz="2400" dirty="0">
                <a:solidFill>
                  <a:schemeClr val="accent2"/>
                </a:solidFill>
                <a:latin typeface="Gill Sans" panose="020B0604020202020204" charset="0"/>
                <a:ea typeface="Calibri"/>
                <a:cs typeface="Calibri"/>
                <a:sym typeface="Calibri"/>
              </a:rPr>
              <a:t> </a:t>
            </a:r>
            <a:endParaRPr lang="de-AT" dirty="0"/>
          </a:p>
          <a:p>
            <a:pPr marL="0" lvl="0" indent="0" algn="l" rtl="0">
              <a:lnSpc>
                <a:spcPct val="90000"/>
              </a:lnSpc>
              <a:spcBef>
                <a:spcPts val="1000"/>
              </a:spcBef>
              <a:spcAft>
                <a:spcPts val="0"/>
              </a:spcAft>
              <a:buClr>
                <a:srgbClr val="7F7F7F"/>
              </a:buClr>
              <a:buSzPts val="2400"/>
              <a:buFont typeface="Calibri"/>
              <a:buNone/>
            </a:pPr>
            <a:endParaRPr dirty="0"/>
          </a:p>
          <a:p>
            <a:pPr marL="0" lvl="0" indent="0" algn="l" rtl="0">
              <a:lnSpc>
                <a:spcPct val="90000"/>
              </a:lnSpc>
              <a:spcBef>
                <a:spcPts val="1000"/>
              </a:spcBef>
              <a:spcAft>
                <a:spcPts val="0"/>
              </a:spcAft>
              <a:buClr>
                <a:srgbClr val="0087CB"/>
              </a:buClr>
              <a:buSzPts val="2400"/>
              <a:buFont typeface="Calibri"/>
              <a:buNone/>
            </a:pPr>
            <a:r>
              <a:rPr lang="en-GB" b="1" dirty="0">
                <a:solidFill>
                  <a:srgbClr val="0087CB"/>
                </a:solidFill>
              </a:rPr>
              <a:t>Objectives</a:t>
            </a:r>
            <a:endParaRPr dirty="0"/>
          </a:p>
          <a:p>
            <a:pPr marL="228600" lvl="0" indent="-228600" algn="l" rtl="0">
              <a:lnSpc>
                <a:spcPct val="90000"/>
              </a:lnSpc>
              <a:spcBef>
                <a:spcPts val="1000"/>
              </a:spcBef>
              <a:spcAft>
                <a:spcPts val="0"/>
              </a:spcAft>
              <a:buClr>
                <a:srgbClr val="7F7F7F"/>
              </a:buClr>
              <a:buSzPts val="2400"/>
              <a:buFont typeface="Calibri"/>
              <a:buChar char="•"/>
            </a:pPr>
            <a:r>
              <a:rPr lang="en-GB" dirty="0"/>
              <a:t>Ensure that Open Science &amp; RRI interventions contribute to a more equitable scientific system</a:t>
            </a:r>
            <a:endParaRPr dirty="0"/>
          </a:p>
          <a:p>
            <a:pPr marL="228600" lvl="0" indent="-228600" algn="l" rtl="0">
              <a:lnSpc>
                <a:spcPct val="90000"/>
              </a:lnSpc>
              <a:spcBef>
                <a:spcPts val="1000"/>
              </a:spcBef>
              <a:spcAft>
                <a:spcPts val="0"/>
              </a:spcAft>
              <a:buClr>
                <a:srgbClr val="7F7F7F"/>
              </a:buClr>
              <a:buSzPts val="2400"/>
              <a:buFont typeface="Calibri"/>
              <a:buChar char="•"/>
            </a:pPr>
            <a:r>
              <a:rPr lang="en-GB" dirty="0"/>
              <a:t>Distribution of rewards based on merit rather than privilege</a:t>
            </a:r>
            <a:endParaRPr dirty="0"/>
          </a:p>
          <a:p>
            <a:pPr marL="228600" lvl="0" indent="-76200" algn="l" rtl="0">
              <a:lnSpc>
                <a:spcPct val="90000"/>
              </a:lnSpc>
              <a:spcBef>
                <a:spcPts val="1000"/>
              </a:spcBef>
              <a:spcAft>
                <a:spcPts val="0"/>
              </a:spcAft>
              <a:buClr>
                <a:srgbClr val="7F7F7F"/>
              </a:buClr>
              <a:buSzPts val="2400"/>
              <a:buFont typeface="Calibri"/>
              <a:buNone/>
            </a:pPr>
            <a:endParaRPr dirty="0"/>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pic>
        <p:nvPicPr>
          <p:cNvPr id="8" name="Google Shape;236;p12" descr="Ein Bild, das Objekt enthält.&#10;&#10;Automatisch generierte Beschreibung">
            <a:extLst>
              <a:ext uri="{FF2B5EF4-FFF2-40B4-BE49-F238E27FC236}">
                <a16:creationId xmlns:a16="http://schemas.microsoft.com/office/drawing/2014/main" id="{EED9F729-6174-4ADF-88DF-5457D2E76BC1}"/>
              </a:ext>
            </a:extLst>
          </p:cNvPr>
          <p:cNvPicPr preferRelativeResize="0"/>
          <p:nvPr/>
        </p:nvPicPr>
        <p:blipFill rotWithShape="1">
          <a:blip r:embed="rId5">
            <a:alphaModFix/>
          </a:blip>
          <a:srcRect/>
          <a:stretch/>
        </p:blipFill>
        <p:spPr>
          <a:xfrm>
            <a:off x="8261297" y="2847872"/>
            <a:ext cx="2526120" cy="472118"/>
          </a:xfrm>
          <a:prstGeom prst="rect">
            <a:avLst/>
          </a:prstGeom>
          <a:noFill/>
          <a:ln>
            <a:noFill/>
          </a:ln>
        </p:spPr>
      </p:pic>
      <p:pic>
        <p:nvPicPr>
          <p:cNvPr id="10" name="Google Shape;238;p12">
            <a:extLst>
              <a:ext uri="{FF2B5EF4-FFF2-40B4-BE49-F238E27FC236}">
                <a16:creationId xmlns:a16="http://schemas.microsoft.com/office/drawing/2014/main" id="{233C8649-3CA5-4B24-A297-8488F3A0A548}"/>
              </a:ext>
            </a:extLst>
          </p:cNvPr>
          <p:cNvPicPr preferRelativeResize="0"/>
          <p:nvPr/>
        </p:nvPicPr>
        <p:blipFill rotWithShape="1">
          <a:blip r:embed="rId6">
            <a:alphaModFix/>
          </a:blip>
          <a:srcRect/>
          <a:stretch/>
        </p:blipFill>
        <p:spPr>
          <a:xfrm>
            <a:off x="7089577" y="2398122"/>
            <a:ext cx="995226" cy="1009309"/>
          </a:xfrm>
          <a:prstGeom prst="rect">
            <a:avLst/>
          </a:prstGeom>
          <a:noFill/>
          <a:ln>
            <a:noFill/>
          </a:ln>
        </p:spPr>
      </p:pic>
      <p:grpSp>
        <p:nvGrpSpPr>
          <p:cNvPr id="11" name="Google Shape;240;p12">
            <a:extLst>
              <a:ext uri="{FF2B5EF4-FFF2-40B4-BE49-F238E27FC236}">
                <a16:creationId xmlns:a16="http://schemas.microsoft.com/office/drawing/2014/main" id="{5F35AC6B-EE7B-4274-9BD2-FBFD520C855B}"/>
              </a:ext>
            </a:extLst>
          </p:cNvPr>
          <p:cNvGrpSpPr/>
          <p:nvPr/>
        </p:nvGrpSpPr>
        <p:grpSpPr>
          <a:xfrm>
            <a:off x="10654271" y="2398122"/>
            <a:ext cx="1538048" cy="741583"/>
            <a:chOff x="151186" y="3585224"/>
            <a:chExt cx="2177630" cy="1150522"/>
          </a:xfrm>
        </p:grpSpPr>
        <p:sp>
          <p:nvSpPr>
            <p:cNvPr id="12" name="Google Shape;241;p12">
              <a:extLst>
                <a:ext uri="{FF2B5EF4-FFF2-40B4-BE49-F238E27FC236}">
                  <a16:creationId xmlns:a16="http://schemas.microsoft.com/office/drawing/2014/main" id="{273591D1-98DE-4D75-915A-13B7283625C4}"/>
                </a:ext>
              </a:extLst>
            </p:cNvPr>
            <p:cNvSpPr txBox="1"/>
            <p:nvPr/>
          </p:nvSpPr>
          <p:spPr>
            <a:xfrm>
              <a:off x="319307" y="4427969"/>
              <a:ext cx="186848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Calibri"/>
                  <a:ea typeface="Calibri"/>
                  <a:cs typeface="Calibri"/>
                  <a:sym typeface="Calibri"/>
                </a:rPr>
                <a:t>Universidade do Minho</a:t>
              </a:r>
              <a:endParaRPr sz="1400" b="1">
                <a:solidFill>
                  <a:schemeClr val="dk1"/>
                </a:solidFill>
                <a:latin typeface="Calibri"/>
                <a:ea typeface="Calibri"/>
                <a:cs typeface="Calibri"/>
                <a:sym typeface="Calibri"/>
              </a:endParaRPr>
            </a:p>
          </p:txBody>
        </p:sp>
        <p:pic>
          <p:nvPicPr>
            <p:cNvPr id="13" name="Google Shape;242;p12">
              <a:extLst>
                <a:ext uri="{FF2B5EF4-FFF2-40B4-BE49-F238E27FC236}">
                  <a16:creationId xmlns:a16="http://schemas.microsoft.com/office/drawing/2014/main" id="{F00AF474-D302-4AE0-826D-E31849C9E676}"/>
                </a:ext>
              </a:extLst>
            </p:cNvPr>
            <p:cNvPicPr preferRelativeResize="0"/>
            <p:nvPr/>
          </p:nvPicPr>
          <p:blipFill rotWithShape="1">
            <a:blip r:embed="rId7">
              <a:alphaModFix/>
            </a:blip>
            <a:srcRect b="28312"/>
            <a:stretch/>
          </p:blipFill>
          <p:spPr>
            <a:xfrm>
              <a:off x="151186" y="3585224"/>
              <a:ext cx="2177630" cy="892048"/>
            </a:xfrm>
            <a:prstGeom prst="rect">
              <a:avLst/>
            </a:prstGeom>
            <a:noFill/>
            <a:ln>
              <a:noFill/>
            </a:ln>
          </p:spPr>
        </p:pic>
      </p:grpSp>
      <p:pic>
        <p:nvPicPr>
          <p:cNvPr id="14" name="Google Shape;244;p12">
            <a:extLst>
              <a:ext uri="{FF2B5EF4-FFF2-40B4-BE49-F238E27FC236}">
                <a16:creationId xmlns:a16="http://schemas.microsoft.com/office/drawing/2014/main" id="{8374C19A-7756-4316-AB8E-3D81125F69CE}"/>
              </a:ext>
            </a:extLst>
          </p:cNvPr>
          <p:cNvPicPr preferRelativeResize="0"/>
          <p:nvPr/>
        </p:nvPicPr>
        <p:blipFill rotWithShape="1">
          <a:blip r:embed="rId8">
            <a:alphaModFix/>
          </a:blip>
          <a:srcRect/>
          <a:stretch/>
        </p:blipFill>
        <p:spPr>
          <a:xfrm>
            <a:off x="7117465" y="1530837"/>
            <a:ext cx="1387833" cy="606754"/>
          </a:xfrm>
          <a:prstGeom prst="rect">
            <a:avLst/>
          </a:prstGeom>
          <a:noFill/>
          <a:ln>
            <a:noFill/>
          </a:ln>
        </p:spPr>
      </p:pic>
      <p:pic>
        <p:nvPicPr>
          <p:cNvPr id="6" name="Picture 5">
            <a:extLst>
              <a:ext uri="{FF2B5EF4-FFF2-40B4-BE49-F238E27FC236}">
                <a16:creationId xmlns:a16="http://schemas.microsoft.com/office/drawing/2014/main" id="{44069D0F-9766-9C13-7AD7-D6711B039A27}"/>
              </a:ext>
            </a:extLst>
          </p:cNvPr>
          <p:cNvPicPr>
            <a:picLocks noChangeAspect="1"/>
          </p:cNvPicPr>
          <p:nvPr/>
        </p:nvPicPr>
        <p:blipFill>
          <a:blip r:embed="rId9"/>
          <a:stretch>
            <a:fillRect/>
          </a:stretch>
        </p:blipFill>
        <p:spPr>
          <a:xfrm>
            <a:off x="7135271" y="3403278"/>
            <a:ext cx="4778173" cy="26891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531F-0ADC-4F4C-A6E9-F9CD1D5228F2}"/>
              </a:ext>
            </a:extLst>
          </p:cNvPr>
          <p:cNvSpPr>
            <a:spLocks noGrp="1"/>
          </p:cNvSpPr>
          <p:nvPr>
            <p:ph type="title"/>
          </p:nvPr>
        </p:nvSpPr>
        <p:spPr/>
        <p:txBody>
          <a:bodyPr/>
          <a:lstStyle/>
          <a:p>
            <a:r>
              <a:rPr lang="en-US" dirty="0"/>
              <a:t>Scoping review</a:t>
            </a:r>
            <a:endParaRPr lang="en-GB" dirty="0"/>
          </a:p>
        </p:txBody>
      </p:sp>
      <p:sp>
        <p:nvSpPr>
          <p:cNvPr id="4" name="Slide Number Placeholder 3">
            <a:extLst>
              <a:ext uri="{FF2B5EF4-FFF2-40B4-BE49-F238E27FC236}">
                <a16:creationId xmlns:a16="http://schemas.microsoft.com/office/drawing/2014/main" id="{9B931CD6-4950-4E5F-BBB2-AE888C050E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
        <p:nvSpPr>
          <p:cNvPr id="5" name="Text Placeholder 4">
            <a:extLst>
              <a:ext uri="{FF2B5EF4-FFF2-40B4-BE49-F238E27FC236}">
                <a16:creationId xmlns:a16="http://schemas.microsoft.com/office/drawing/2014/main" id="{9804E797-A7C6-4453-834F-9FD180D88BDA}"/>
              </a:ext>
            </a:extLst>
          </p:cNvPr>
          <p:cNvSpPr>
            <a:spLocks noGrp="1"/>
          </p:cNvSpPr>
          <p:nvPr>
            <p:ph type="body" idx="1"/>
          </p:nvPr>
        </p:nvSpPr>
        <p:spPr>
          <a:xfrm>
            <a:off x="511293" y="1532536"/>
            <a:ext cx="4466862" cy="4644254"/>
          </a:xfrm>
        </p:spPr>
        <p:txBody>
          <a:bodyPr>
            <a:normAutofit/>
          </a:bodyPr>
          <a:lstStyle/>
          <a:p>
            <a:pPr marL="76200" indent="0">
              <a:buNone/>
            </a:pPr>
            <a:r>
              <a:rPr lang="en-US" b="1" dirty="0">
                <a:solidFill>
                  <a:schemeClr val="accent1"/>
                </a:solidFill>
              </a:rPr>
              <a:t>Question</a:t>
            </a:r>
            <a:r>
              <a:rPr lang="en-US" b="1" dirty="0"/>
              <a:t>: </a:t>
            </a:r>
          </a:p>
          <a:p>
            <a:pPr marL="76200" indent="0">
              <a:buNone/>
            </a:pPr>
            <a:r>
              <a:rPr lang="en-GB" sz="2400" b="0" i="0" u="none" strike="noStrike" baseline="0" dirty="0">
                <a:solidFill>
                  <a:schemeClr val="bg1">
                    <a:lumMod val="50000"/>
                  </a:schemeClr>
                </a:solidFill>
                <a:latin typeface="Gill Sans" panose="020B0604020202020204" charset="0"/>
              </a:rPr>
              <a:t>“What </a:t>
            </a:r>
            <a:r>
              <a:rPr lang="en-GB" sz="2400" b="0" i="0" u="none" strike="noStrike" baseline="0" dirty="0">
                <a:solidFill>
                  <a:schemeClr val="accent3"/>
                </a:solidFill>
                <a:latin typeface="Gill Sans" panose="020B0604020202020204" charset="0"/>
              </a:rPr>
              <a:t>evidence and discourse </a:t>
            </a:r>
            <a:r>
              <a:rPr lang="en-GB" sz="2400" b="0" i="0" u="none" strike="noStrike" baseline="0" dirty="0">
                <a:solidFill>
                  <a:schemeClr val="bg1">
                    <a:lumMod val="50000"/>
                  </a:schemeClr>
                </a:solidFill>
                <a:latin typeface="Gill Sans" panose="020B0604020202020204" charset="0"/>
              </a:rPr>
              <a:t>exists in the </a:t>
            </a:r>
            <a:r>
              <a:rPr lang="en-GB" sz="2400" b="0" i="0" u="none" strike="noStrike" baseline="0" dirty="0">
                <a:solidFill>
                  <a:schemeClr val="accent3"/>
                </a:solidFill>
                <a:latin typeface="Gill Sans" panose="020B0604020202020204" charset="0"/>
              </a:rPr>
              <a:t>literature</a:t>
            </a:r>
            <a:r>
              <a:rPr lang="en-GB" sz="2400" b="0" i="0" u="none" strike="noStrike" baseline="0" dirty="0">
                <a:solidFill>
                  <a:schemeClr val="bg1">
                    <a:lumMod val="50000"/>
                  </a:schemeClr>
                </a:solidFill>
                <a:latin typeface="Gill Sans" panose="020B0604020202020204" charset="0"/>
              </a:rPr>
              <a:t> about the ways in which </a:t>
            </a:r>
            <a:r>
              <a:rPr lang="en-GB" sz="2400" b="0" i="0" u="none" strike="noStrike" baseline="0" dirty="0">
                <a:solidFill>
                  <a:schemeClr val="accent4"/>
                </a:solidFill>
                <a:latin typeface="Gill Sans" panose="020B0604020202020204" charset="0"/>
              </a:rPr>
              <a:t>dynamics and structures of inequality</a:t>
            </a:r>
            <a:r>
              <a:rPr lang="en-GB" sz="2400" b="0" i="0" u="none" strike="noStrike" baseline="0" dirty="0">
                <a:solidFill>
                  <a:schemeClr val="bg1">
                    <a:lumMod val="50000"/>
                  </a:schemeClr>
                </a:solidFill>
                <a:latin typeface="Gill Sans" panose="020B0604020202020204" charset="0"/>
              </a:rPr>
              <a:t> could </a:t>
            </a:r>
            <a:r>
              <a:rPr lang="en-GB" sz="2400" b="0" i="0" u="none" strike="noStrike" baseline="0" dirty="0">
                <a:solidFill>
                  <a:schemeClr val="accent4"/>
                </a:solidFill>
                <a:latin typeface="Gill Sans" panose="020B0604020202020204" charset="0"/>
              </a:rPr>
              <a:t>persist or be exacerbated in the transition to Open Science</a:t>
            </a:r>
            <a:r>
              <a:rPr lang="en-GB" sz="2400" b="0" i="0" u="none" strike="noStrike" baseline="0" dirty="0">
                <a:solidFill>
                  <a:schemeClr val="bg1">
                    <a:lumMod val="50000"/>
                  </a:schemeClr>
                </a:solidFill>
                <a:latin typeface="Gill Sans" panose="020B0604020202020204" charset="0"/>
              </a:rPr>
              <a:t>, across disciplines, regions and demographics?”</a:t>
            </a:r>
          </a:p>
          <a:p>
            <a:pPr marL="76200" indent="0">
              <a:buNone/>
            </a:pPr>
            <a:endParaRPr lang="en-GB" dirty="0">
              <a:solidFill>
                <a:schemeClr val="bg1">
                  <a:lumMod val="50000"/>
                </a:schemeClr>
              </a:solidFill>
              <a:latin typeface="Gill Sans" panose="020B0604020202020204" charset="0"/>
            </a:endParaRPr>
          </a:p>
          <a:p>
            <a:pPr marL="76200" indent="0">
              <a:buNone/>
            </a:pPr>
            <a:r>
              <a:rPr lang="en-US" b="1" dirty="0"/>
              <a:t>Synthesizing results from 268 relevant studies</a:t>
            </a:r>
          </a:p>
          <a:p>
            <a:pPr marL="76200" indent="0">
              <a:buNone/>
            </a:pPr>
            <a:endParaRPr lang="en-US" dirty="0">
              <a:solidFill>
                <a:schemeClr val="bg1">
                  <a:lumMod val="50000"/>
                </a:schemeClr>
              </a:solidFill>
            </a:endParaRPr>
          </a:p>
        </p:txBody>
      </p:sp>
      <p:pic>
        <p:nvPicPr>
          <p:cNvPr id="7" name="Picture 6">
            <a:extLst>
              <a:ext uri="{FF2B5EF4-FFF2-40B4-BE49-F238E27FC236}">
                <a16:creationId xmlns:a16="http://schemas.microsoft.com/office/drawing/2014/main" id="{89A5EE71-3EB7-457A-A7F9-260A93CE5CC5}"/>
              </a:ext>
            </a:extLst>
          </p:cNvPr>
          <p:cNvPicPr>
            <a:picLocks noChangeAspect="1"/>
          </p:cNvPicPr>
          <p:nvPr/>
        </p:nvPicPr>
        <p:blipFill rotWithShape="1">
          <a:blip r:embed="rId2"/>
          <a:srcRect l="36076" t="26160" r="15032" b="26974"/>
          <a:stretch/>
        </p:blipFill>
        <p:spPr>
          <a:xfrm>
            <a:off x="4918393" y="0"/>
            <a:ext cx="5294894" cy="2854892"/>
          </a:xfrm>
          <a:prstGeom prst="rect">
            <a:avLst/>
          </a:prstGeom>
          <a:effectLst>
            <a:outerShdw blurRad="50800" dist="38100" dir="8100000" algn="tr" rotWithShape="0">
              <a:prstClr val="black">
                <a:alpha val="40000"/>
              </a:prstClr>
            </a:outerShdw>
          </a:effectLst>
        </p:spPr>
      </p:pic>
      <p:sp>
        <p:nvSpPr>
          <p:cNvPr id="6" name="Google Shape;152;p5">
            <a:extLst>
              <a:ext uri="{FF2B5EF4-FFF2-40B4-BE49-F238E27FC236}">
                <a16:creationId xmlns:a16="http://schemas.microsoft.com/office/drawing/2014/main" id="{178D2FF3-1C9E-001B-3301-59A3782348BC}"/>
              </a:ext>
            </a:extLst>
          </p:cNvPr>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8" name="Text Placeholder 4">
            <a:extLst>
              <a:ext uri="{FF2B5EF4-FFF2-40B4-BE49-F238E27FC236}">
                <a16:creationId xmlns:a16="http://schemas.microsoft.com/office/drawing/2014/main" id="{3D599A06-58E3-55D7-6377-2041072B1E16}"/>
              </a:ext>
            </a:extLst>
          </p:cNvPr>
          <p:cNvSpPr txBox="1">
            <a:spLocks/>
          </p:cNvSpPr>
          <p:nvPr/>
        </p:nvSpPr>
        <p:spPr>
          <a:xfrm>
            <a:off x="5757811" y="2927605"/>
            <a:ext cx="5483839" cy="337744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7F7F7F"/>
              </a:buClr>
              <a:buSzPts val="2400"/>
              <a:buFont typeface="Calibri"/>
              <a:buChar char="•"/>
              <a:defRPr sz="2400" b="0" i="0" u="none" strike="noStrike" cap="none">
                <a:solidFill>
                  <a:srgbClr val="7F7F7F"/>
                </a:solidFill>
                <a:latin typeface="Calibri"/>
                <a:ea typeface="Calibri"/>
                <a:cs typeface="Calibri"/>
                <a:sym typeface="Calibri"/>
              </a:defRPr>
            </a:lvl1pPr>
            <a:lvl2pPr marL="914400" marR="0" lvl="1" indent="-355600" algn="l" rtl="0">
              <a:lnSpc>
                <a:spcPct val="90000"/>
              </a:lnSpc>
              <a:spcBef>
                <a:spcPts val="500"/>
              </a:spcBef>
              <a:spcAft>
                <a:spcPts val="0"/>
              </a:spcAft>
              <a:buClr>
                <a:srgbClr val="7F7F7F"/>
              </a:buClr>
              <a:buSzPts val="2000"/>
              <a:buFont typeface="Calibri"/>
              <a:buChar char="•"/>
              <a:defRPr sz="2000" b="0" i="0" u="none" strike="noStrike" cap="none">
                <a:solidFill>
                  <a:srgbClr val="7F7F7F"/>
                </a:solidFill>
                <a:latin typeface="Calibri"/>
                <a:ea typeface="Calibri"/>
                <a:cs typeface="Calibri"/>
                <a:sym typeface="Calibri"/>
              </a:defRPr>
            </a:lvl2pPr>
            <a:lvl3pPr marL="1371600" marR="0" lvl="2" indent="-342900" algn="l" rtl="0">
              <a:lnSpc>
                <a:spcPct val="90000"/>
              </a:lnSpc>
              <a:spcBef>
                <a:spcPts val="500"/>
              </a:spcBef>
              <a:spcAft>
                <a:spcPts val="0"/>
              </a:spcAft>
              <a:buClr>
                <a:srgbClr val="7F7F7F"/>
              </a:buClr>
              <a:buSzPts val="1800"/>
              <a:buFont typeface="Calibri"/>
              <a:buChar char="•"/>
              <a:defRPr sz="1800" b="0" i="0" u="none" strike="noStrike" cap="none">
                <a:solidFill>
                  <a:srgbClr val="7F7F7F"/>
                </a:solidFill>
                <a:latin typeface="Calibri"/>
                <a:ea typeface="Calibri"/>
                <a:cs typeface="Calibri"/>
                <a:sym typeface="Calibri"/>
              </a:defRPr>
            </a:lvl3pPr>
            <a:lvl4pPr marL="1828800" marR="0" lvl="3"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4pPr>
            <a:lvl5pPr marL="2286000" marR="0" lvl="4" indent="-330200" algn="l" rtl="0">
              <a:lnSpc>
                <a:spcPct val="90000"/>
              </a:lnSpc>
              <a:spcBef>
                <a:spcPts val="500"/>
              </a:spcBef>
              <a:spcAft>
                <a:spcPts val="0"/>
              </a:spcAft>
              <a:buClr>
                <a:srgbClr val="7F7F7F"/>
              </a:buClr>
              <a:buSzPts val="1600"/>
              <a:buFont typeface="Calibri"/>
              <a:buChar char="•"/>
              <a:defRPr sz="16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Calibri"/>
              <a:buNone/>
            </a:pPr>
            <a:r>
              <a:rPr lang="en-US" dirty="0"/>
              <a:t>Many (diverse) threats – for example:</a:t>
            </a:r>
          </a:p>
          <a:p>
            <a:r>
              <a:rPr lang="en-US" dirty="0"/>
              <a:t>Costs of participation</a:t>
            </a:r>
          </a:p>
          <a:p>
            <a:r>
              <a:rPr lang="en-US" dirty="0"/>
              <a:t>Discriminatory OA APC business-model</a:t>
            </a:r>
          </a:p>
          <a:p>
            <a:r>
              <a:rPr lang="en-GB" dirty="0"/>
              <a:t>Cumulative nature of data inequalities</a:t>
            </a:r>
          </a:p>
          <a:p>
            <a:r>
              <a:rPr lang="en-GB" dirty="0"/>
              <a:t>Platform-logic of Open Science</a:t>
            </a:r>
          </a:p>
          <a:p>
            <a:r>
              <a:rPr lang="en-GB" dirty="0"/>
              <a:t>Lack of reward structures</a:t>
            </a:r>
          </a:p>
          <a:p>
            <a:r>
              <a:rPr lang="en-GB" dirty="0"/>
              <a:t>Exclusion of societal voices</a:t>
            </a:r>
          </a:p>
          <a:p>
            <a:endParaRPr lang="en-GB" dirty="0"/>
          </a:p>
        </p:txBody>
      </p:sp>
    </p:spTree>
    <p:extLst>
      <p:ext uri="{BB962C8B-B14F-4D97-AF65-F5344CB8AC3E}">
        <p14:creationId xmlns:p14="http://schemas.microsoft.com/office/powerpoint/2010/main" val="11672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56D7-BF57-A595-4119-4AD1417E9E69}"/>
              </a:ext>
            </a:extLst>
          </p:cNvPr>
          <p:cNvSpPr>
            <a:spLocks noGrp="1"/>
          </p:cNvSpPr>
          <p:nvPr>
            <p:ph type="ctrTitle"/>
          </p:nvPr>
        </p:nvSpPr>
        <p:spPr/>
        <p:txBody>
          <a:bodyPr/>
          <a:lstStyle/>
          <a:p>
            <a:r>
              <a:rPr lang="en-GB" dirty="0"/>
              <a:t>The APC issue</a:t>
            </a:r>
          </a:p>
        </p:txBody>
      </p:sp>
    </p:spTree>
    <p:extLst>
      <p:ext uri="{BB962C8B-B14F-4D97-AF65-F5344CB8AC3E}">
        <p14:creationId xmlns:p14="http://schemas.microsoft.com/office/powerpoint/2010/main" val="272207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01273" y="339726"/>
            <a:ext cx="10515600" cy="9324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7CB"/>
              </a:buClr>
              <a:buSzPts val="4400"/>
              <a:buFont typeface="Gill Sans"/>
              <a:buNone/>
            </a:pPr>
            <a:r>
              <a:rPr lang="en-GB" dirty="0"/>
              <a:t>Stratification of OA publishing</a:t>
            </a:r>
            <a:endParaRPr dirty="0"/>
          </a:p>
        </p:txBody>
      </p:sp>
      <p:sp>
        <p:nvSpPr>
          <p:cNvPr id="149" name="Google Shape;149;p5"/>
          <p:cNvSpPr txBox="1">
            <a:spLocks noGrp="1"/>
          </p:cNvSpPr>
          <p:nvPr>
            <p:ph type="body" idx="1"/>
          </p:nvPr>
        </p:nvSpPr>
        <p:spPr>
          <a:xfrm>
            <a:off x="838201" y="1532709"/>
            <a:ext cx="10515601" cy="4644254"/>
          </a:xfrm>
          <a:prstGeom prst="rect">
            <a:avLst/>
          </a:prstGeom>
          <a:noFill/>
          <a:ln>
            <a:noFill/>
          </a:ln>
        </p:spPr>
        <p:txBody>
          <a:bodyPr spcFirstLastPara="1" wrap="square" lIns="91425" tIns="45700" rIns="91425" bIns="45700" anchor="t" anchorCtr="0">
            <a:normAutofit fontScale="92500" lnSpcReduction="20000"/>
          </a:bodyPr>
          <a:lstStyle/>
          <a:p>
            <a:pPr marL="495300" indent="-342900">
              <a:lnSpc>
                <a:spcPct val="110000"/>
              </a:lnSpc>
            </a:pPr>
            <a:r>
              <a:rPr lang="en-US" dirty="0"/>
              <a:t>In US, authors from higher-ranked institutions publish APC-OA more often, and pay higher APCs (Siler et al. 2018)</a:t>
            </a:r>
          </a:p>
          <a:p>
            <a:pPr marL="495300" indent="-342900">
              <a:lnSpc>
                <a:spcPct val="110000"/>
              </a:lnSpc>
            </a:pPr>
            <a:r>
              <a:rPr lang="en-US" dirty="0"/>
              <a:t>Publishing OA with APCs is more likely for authors of male gender, from prestigious institutions, with previous federal (US) research funding, or an association with a STEM field (</a:t>
            </a:r>
            <a:r>
              <a:rPr lang="en-US" dirty="0" err="1">
                <a:latin typeface="Calibri" panose="020F0502020204030204" pitchFamily="34" charset="0"/>
                <a:ea typeface="Calibri" panose="020F0502020204030204" pitchFamily="34" charset="0"/>
                <a:cs typeface="Times New Roman" panose="02020603050405020304" pitchFamily="18" charset="0"/>
              </a:rPr>
              <a:t>Olejniczak</a:t>
            </a:r>
            <a:r>
              <a:rPr lang="en-US" dirty="0">
                <a:latin typeface="Calibri" panose="020F0502020204030204" pitchFamily="34" charset="0"/>
                <a:ea typeface="Calibri" panose="020F0502020204030204" pitchFamily="34" charset="0"/>
                <a:cs typeface="Times New Roman" panose="02020603050405020304" pitchFamily="18" charset="0"/>
              </a:rPr>
              <a:t> &amp; Wilson 2020</a:t>
            </a:r>
            <a:r>
              <a:rPr lang="en-US" dirty="0"/>
              <a:t>)</a:t>
            </a:r>
          </a:p>
          <a:p>
            <a:pPr marL="495300" indent="-342900">
              <a:lnSpc>
                <a:spcPct val="110000"/>
              </a:lnSpc>
            </a:pPr>
            <a:r>
              <a:rPr lang="en-US" dirty="0"/>
              <a:t>OA involving APCs is associated with lower geographic diversity of authors (Smith et al. 2021)</a:t>
            </a:r>
          </a:p>
          <a:p>
            <a:pPr marL="228600" lvl="0" indent="-76200" algn="l" rtl="0">
              <a:lnSpc>
                <a:spcPct val="90000"/>
              </a:lnSpc>
              <a:spcBef>
                <a:spcPts val="1000"/>
              </a:spcBef>
              <a:spcAft>
                <a:spcPts val="0"/>
              </a:spcAft>
              <a:buClr>
                <a:srgbClr val="7F7F7F"/>
              </a:buClr>
              <a:buSzPts val="2400"/>
              <a:buFont typeface="Calibri"/>
              <a:buNone/>
            </a:pPr>
            <a:endParaRPr lang="en-US" dirty="0"/>
          </a:p>
          <a:p>
            <a:pPr marL="228600" lvl="0" indent="-76200" algn="l" rtl="0">
              <a:lnSpc>
                <a:spcPct val="90000"/>
              </a:lnSpc>
              <a:spcBef>
                <a:spcPts val="1000"/>
              </a:spcBef>
              <a:spcAft>
                <a:spcPts val="0"/>
              </a:spcAft>
              <a:buClr>
                <a:srgbClr val="7F7F7F"/>
              </a:buClr>
              <a:buSzPts val="2400"/>
              <a:buFont typeface="Calibri"/>
              <a:buNone/>
            </a:pPr>
            <a:r>
              <a:rPr lang="en-US" dirty="0"/>
              <a:t>We investigated:</a:t>
            </a:r>
          </a:p>
          <a:p>
            <a:pPr marL="495300" indent="-342900"/>
            <a:r>
              <a:rPr lang="en-US" dirty="0"/>
              <a:t>the relationship between proxies of institutional resourcing and average APCs on a global level.</a:t>
            </a:r>
          </a:p>
          <a:p>
            <a:pPr marL="495300" indent="-342900"/>
            <a:r>
              <a:rPr lang="en-US" dirty="0"/>
              <a:t>Differences between fields and countries</a:t>
            </a:r>
          </a:p>
          <a:p>
            <a:pPr marL="495300" indent="-342900"/>
            <a:r>
              <a:rPr lang="en-US" dirty="0"/>
              <a:t>Changes over time</a:t>
            </a:r>
          </a:p>
          <a:p>
            <a:pPr marL="228600" lvl="0" indent="-76200" algn="l" rtl="0">
              <a:lnSpc>
                <a:spcPct val="90000"/>
              </a:lnSpc>
              <a:spcBef>
                <a:spcPts val="1000"/>
              </a:spcBef>
              <a:spcAft>
                <a:spcPts val="0"/>
              </a:spcAft>
              <a:buClr>
                <a:srgbClr val="7F7F7F"/>
              </a:buClr>
              <a:buSzPts val="2400"/>
              <a:buFont typeface="Calibri"/>
              <a:buNone/>
            </a:pPr>
            <a:endParaRPr lang="de-AT" dirty="0"/>
          </a:p>
        </p:txBody>
      </p:sp>
      <p:sp>
        <p:nvSpPr>
          <p:cNvPr id="152" name="Google Shape;152;p5"/>
          <p:cNvSpPr txBox="1">
            <a:spLocks noGrp="1"/>
          </p:cNvSpPr>
          <p:nvPr>
            <p:ph type="ftr" idx="11"/>
          </p:nvPr>
        </p:nvSpPr>
        <p:spPr>
          <a:xfrm>
            <a:off x="1854200" y="6411748"/>
            <a:ext cx="659529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PUBMET 2022, 15</a:t>
            </a:r>
            <a:r>
              <a:rPr lang="en-GB" baseline="30000" dirty="0"/>
              <a:t>th</a:t>
            </a:r>
            <a:r>
              <a:rPr lang="en-GB" dirty="0"/>
              <a:t> September 2022</a:t>
            </a:r>
            <a:endParaRPr dirty="0"/>
          </a:p>
        </p:txBody>
      </p:sp>
      <p:sp>
        <p:nvSpPr>
          <p:cNvPr id="2" name="Slide Number Placeholder 1">
            <a:extLst>
              <a:ext uri="{FF2B5EF4-FFF2-40B4-BE49-F238E27FC236}">
                <a16:creationId xmlns:a16="http://schemas.microsoft.com/office/drawing/2014/main" id="{CE05F5D6-7A5E-48D1-BB6D-2EE042A583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17085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N-MERRIT">
      <a:dk1>
        <a:srgbClr val="000000"/>
      </a:dk1>
      <a:lt1>
        <a:srgbClr val="FFFFFF"/>
      </a:lt1>
      <a:dk2>
        <a:srgbClr val="44546A"/>
      </a:dk2>
      <a:lt2>
        <a:srgbClr val="E7E6E6"/>
      </a:lt2>
      <a:accent1>
        <a:srgbClr val="0087CB"/>
      </a:accent1>
      <a:accent2>
        <a:srgbClr val="24A8AC"/>
      </a:accent2>
      <a:accent3>
        <a:srgbClr val="00A03E"/>
      </a:accent3>
      <a:accent4>
        <a:srgbClr val="F6A017"/>
      </a:accent4>
      <a:accent5>
        <a:srgbClr val="A6DEF4"/>
      </a:accent5>
      <a:accent6>
        <a:srgbClr val="D6DCE4"/>
      </a:accent6>
      <a:hlink>
        <a:srgbClr val="5B9BD5"/>
      </a:hlink>
      <a:folHlink>
        <a:srgbClr val="5B9BD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1606</Words>
  <Application>Microsoft Office PowerPoint</Application>
  <PresentationFormat>Widescreen</PresentationFormat>
  <Paragraphs>193</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-apple-system</vt:lpstr>
      <vt:lpstr>Roboto</vt:lpstr>
      <vt:lpstr>Gill Sans</vt:lpstr>
      <vt:lpstr>Arial</vt:lpstr>
      <vt:lpstr>Calibri</vt:lpstr>
      <vt:lpstr>Office</vt:lpstr>
      <vt:lpstr>Article Processing Charges and the Stratification of Open Access Publishing</vt:lpstr>
      <vt:lpstr>Open Science → Equity?</vt:lpstr>
      <vt:lpstr>Stating the obvious: Academia is unequal</vt:lpstr>
      <vt:lpstr>Open Science and Equity</vt:lpstr>
      <vt:lpstr>Might Open Science be at risk of reinforcing existing privileges or creating new ones?</vt:lpstr>
      <vt:lpstr>The ON-MERRIT project</vt:lpstr>
      <vt:lpstr>Scoping review</vt:lpstr>
      <vt:lpstr>The APC issue</vt:lpstr>
      <vt:lpstr>Stratification of OA publishing</vt:lpstr>
      <vt:lpstr>Evidence base</vt:lpstr>
      <vt:lpstr>Institutional resources and APCs are linked</vt:lpstr>
      <vt:lpstr>Linkage is stable over time</vt:lpstr>
      <vt:lpstr>Heterogeneous dynamics on country level</vt:lpstr>
      <vt:lpstr>Multilevel mixing: fields differ</vt:lpstr>
      <vt:lpstr>Countries as well</vt:lpstr>
      <vt:lpstr>Summary: Stratification in APC-based OA</vt:lpstr>
      <vt:lpstr>Contributing factors</vt:lpstr>
      <vt:lpstr>How can we improve?</vt:lpstr>
      <vt:lpstr>https://on-merrit.eu/results/ </vt:lpstr>
      <vt:lpstr>Co-Creating Recommendations</vt:lpstr>
      <vt:lpstr>PowerPoint Presentation</vt:lpstr>
      <vt:lpstr>Four focus areas</vt:lpstr>
      <vt:lpstr>How to reduce stratification in OA publishing?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shares research code and why?</dc:title>
  <dc:creator>Helene Brinken</dc:creator>
  <cp:lastModifiedBy>Thomas Klebel</cp:lastModifiedBy>
  <cp:revision>81</cp:revision>
  <dcterms:created xsi:type="dcterms:W3CDTF">2019-10-14T14:07:32Z</dcterms:created>
  <dcterms:modified xsi:type="dcterms:W3CDTF">2022-09-14T13:13:32Z</dcterms:modified>
</cp:coreProperties>
</file>