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6"/>
  </p:notesMasterIdLst>
  <p:handoutMasterIdLst>
    <p:handoutMasterId r:id="rId47"/>
  </p:handoutMasterIdLst>
  <p:sldIdLst>
    <p:sldId id="3657" r:id="rId5"/>
    <p:sldId id="377" r:id="rId6"/>
    <p:sldId id="3541" r:id="rId7"/>
    <p:sldId id="971" r:id="rId8"/>
    <p:sldId id="324" r:id="rId9"/>
    <p:sldId id="3536" r:id="rId10"/>
    <p:sldId id="405" r:id="rId11"/>
    <p:sldId id="3692" r:id="rId12"/>
    <p:sldId id="2145962059" r:id="rId13"/>
    <p:sldId id="2145962518" r:id="rId14"/>
    <p:sldId id="3699" r:id="rId15"/>
    <p:sldId id="3701" r:id="rId16"/>
    <p:sldId id="2145962515" r:id="rId17"/>
    <p:sldId id="3726" r:id="rId18"/>
    <p:sldId id="268" r:id="rId19"/>
    <p:sldId id="2145962517" r:id="rId20"/>
    <p:sldId id="2145962061" r:id="rId21"/>
    <p:sldId id="2145961965" r:id="rId22"/>
    <p:sldId id="760" r:id="rId23"/>
    <p:sldId id="842" r:id="rId24"/>
    <p:sldId id="824" r:id="rId25"/>
    <p:sldId id="3492" r:id="rId26"/>
    <p:sldId id="2145962516" r:id="rId27"/>
    <p:sldId id="2626" r:id="rId28"/>
    <p:sldId id="2145962104" r:id="rId29"/>
    <p:sldId id="2145962107" r:id="rId30"/>
    <p:sldId id="2145962090" r:id="rId31"/>
    <p:sldId id="2145962109" r:id="rId32"/>
    <p:sldId id="2145962050" r:id="rId33"/>
    <p:sldId id="2145962513" r:id="rId34"/>
    <p:sldId id="2145962509" r:id="rId35"/>
    <p:sldId id="2145962111" r:id="rId36"/>
    <p:sldId id="2145962112" r:id="rId37"/>
    <p:sldId id="2145962113" r:id="rId38"/>
    <p:sldId id="2145962114" r:id="rId39"/>
    <p:sldId id="2145962057" r:id="rId40"/>
    <p:sldId id="2145962519" r:id="rId41"/>
    <p:sldId id="2145962512" r:id="rId42"/>
    <p:sldId id="269" r:id="rId43"/>
    <p:sldId id="3618" r:id="rId44"/>
    <p:sldId id="3713"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573" userDrawn="1">
          <p15:clr>
            <a:srgbClr val="A4A3A4"/>
          </p15:clr>
        </p15:guide>
        <p15:guide id="3" orient="horz" pos="2709" userDrawn="1">
          <p15:clr>
            <a:srgbClr val="A4A3A4"/>
          </p15:clr>
        </p15:guide>
        <p15:guide id="6" pos="1614" userDrawn="1">
          <p15:clr>
            <a:srgbClr val="A4A3A4"/>
          </p15:clr>
        </p15:guide>
        <p15:guide id="7" pos="4134" userDrawn="1">
          <p15:clr>
            <a:srgbClr val="A4A3A4"/>
          </p15:clr>
        </p15:guide>
        <p15:guide id="9" pos="2200" userDrawn="1">
          <p15:clr>
            <a:srgbClr val="A4A3A4"/>
          </p15:clr>
        </p15:guide>
        <p15:guide id="10" pos="1066" userDrawn="1">
          <p15:clr>
            <a:srgbClr val="A4A3A4"/>
          </p15:clr>
        </p15:guide>
        <p15:guide id="11" orient="horz" pos="1665" userDrawn="1">
          <p15:clr>
            <a:srgbClr val="A4A3A4"/>
          </p15:clr>
        </p15:guide>
        <p15:guide id="12" orient="horz" pos="1076" userDrawn="1">
          <p15:clr>
            <a:srgbClr val="A4A3A4"/>
          </p15:clr>
        </p15:guide>
        <p15:guide id="13" pos="18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7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4EA"/>
    <a:srgbClr val="DDEAFF"/>
    <a:srgbClr val="E0E0DF"/>
    <a:srgbClr val="4875BA"/>
    <a:srgbClr val="FFF1E6"/>
    <a:srgbClr val="FF6C00"/>
    <a:srgbClr val="B1D1EE"/>
    <a:srgbClr val="D4D5D6"/>
    <a:srgbClr val="FDCD00"/>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FEA419B-BCDB-4C27-8AB2-1E94C2BD932B}">
  <a:tblStyle styleId="{BFEA419B-BCDB-4C27-8AB2-1E94C2BD932B}" styleName="Elsevier">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8" autoAdjust="0"/>
    <p:restoredTop sz="86590" autoAdjust="0"/>
  </p:normalViewPr>
  <p:slideViewPr>
    <p:cSldViewPr snapToGrid="0">
      <p:cViewPr>
        <p:scale>
          <a:sx n="165" d="100"/>
          <a:sy n="165" d="100"/>
        </p:scale>
        <p:origin x="856" y="336"/>
      </p:cViewPr>
      <p:guideLst>
        <p:guide orient="horz" pos="2573"/>
        <p:guide orient="horz" pos="2709"/>
        <p:guide pos="1614"/>
        <p:guide pos="4134"/>
        <p:guide pos="2200"/>
        <p:guide pos="1066"/>
        <p:guide orient="horz" pos="1665"/>
        <p:guide orient="horz" pos="1076"/>
        <p:guide pos="1869"/>
      </p:guideLst>
    </p:cSldViewPr>
  </p:slideViewPr>
  <p:notesTextViewPr>
    <p:cViewPr>
      <p:scale>
        <a:sx n="110" d="100"/>
        <a:sy n="110" d="100"/>
      </p:scale>
      <p:origin x="0" y="0"/>
    </p:cViewPr>
  </p:notesTextViewPr>
  <p:sorterViewPr>
    <p:cViewPr>
      <p:scale>
        <a:sx n="100" d="100"/>
        <a:sy n="100" d="100"/>
      </p:scale>
      <p:origin x="0" y="-65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F27D45-BC93-4684-B160-79FF6227F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AE8AF387-446C-4A32-A5E6-CF30B5FEE3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0B94B3-DA56-4072-8D2B-A46E5C6C69DE}" type="datetimeFigureOut">
              <a:rPr lang="en-CA" smtClean="0"/>
              <a:t>2022-09-10</a:t>
            </a:fld>
            <a:endParaRPr lang="en-CA" dirty="0"/>
          </a:p>
        </p:txBody>
      </p:sp>
      <p:sp>
        <p:nvSpPr>
          <p:cNvPr id="4" name="Footer Placeholder 3">
            <a:extLst>
              <a:ext uri="{FF2B5EF4-FFF2-40B4-BE49-F238E27FC236}">
                <a16:creationId xmlns:a16="http://schemas.microsoft.com/office/drawing/2014/main" id="{88B6BADE-1B6E-4270-83B2-DD8ACC675F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6651246A-D0B6-4C77-A486-BB086AC5AB5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FB41F4-EA2E-4C94-9982-EA2B1AC1903C}" type="slidenum">
              <a:rPr lang="en-CA" smtClean="0"/>
              <a:t>‹#›</a:t>
            </a:fld>
            <a:endParaRPr lang="en-CA" dirty="0"/>
          </a:p>
        </p:txBody>
      </p:sp>
    </p:spTree>
    <p:extLst>
      <p:ext uri="{BB962C8B-B14F-4D97-AF65-F5344CB8AC3E}">
        <p14:creationId xmlns:p14="http://schemas.microsoft.com/office/powerpoint/2010/main" val="1197085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DD4CF-C917-4D69-9374-6EFF2E9F78C3}" type="datetimeFigureOut">
              <a:rPr lang="de-DE" smtClean="0"/>
              <a:t>10.09.22</a:t>
            </a:fld>
            <a:endParaRPr lang="de-D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43C7B-F938-4CE9-A268-32817172635B}" type="slidenum">
              <a:rPr lang="de-DE" smtClean="0"/>
              <a:t>‹#›</a:t>
            </a:fld>
            <a:endParaRPr lang="de-DE" dirty="0"/>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researchcollaborations.elsevier.com/en/persons/matthew-clark/fingerprint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Dear colleagues, good afternoon. It's my pleasure to be here today. </a:t>
            </a:r>
          </a:p>
        </p:txBody>
      </p:sp>
      <p:sp>
        <p:nvSpPr>
          <p:cNvPr id="4" name="Slide Number Placeholder 3"/>
          <p:cNvSpPr>
            <a:spLocks noGrp="1"/>
          </p:cNvSpPr>
          <p:nvPr>
            <p:ph type="sldNum" sz="quarter" idx="5"/>
          </p:nvPr>
        </p:nvSpPr>
        <p:spPr/>
        <p:txBody>
          <a:bodyPr/>
          <a:lstStyle/>
          <a:p>
            <a:fld id="{A7443C7B-F938-4CE9-A268-32817172635B}" type="slidenum">
              <a:rPr lang="de-DE" smtClean="0"/>
              <a:t>1</a:t>
            </a:fld>
            <a:endParaRPr lang="de-DE" dirty="0"/>
          </a:p>
        </p:txBody>
      </p:sp>
    </p:spTree>
    <p:extLst>
      <p:ext uri="{BB962C8B-B14F-4D97-AF65-F5344CB8AC3E}">
        <p14:creationId xmlns:p14="http://schemas.microsoft.com/office/powerpoint/2010/main" val="3934483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 profiles are backed up by an array of metrics and visualizations that provide insights into focus, activity, productivity and impact, supporting the development of new and existing partnerships across all sectors.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7443C7B-F938-4CE9-A268-32817172635B}" type="slidenum">
              <a:rPr lang="de-DE" smtClean="0"/>
              <a:t>10</a:t>
            </a:fld>
            <a:endParaRPr lang="de-DE"/>
          </a:p>
        </p:txBody>
      </p:sp>
    </p:spTree>
    <p:extLst>
      <p:ext uri="{BB962C8B-B14F-4D97-AF65-F5344CB8AC3E}">
        <p14:creationId xmlns:p14="http://schemas.microsoft.com/office/powerpoint/2010/main" val="3740108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author profile shows you specific research concepts, keywords that indicate specialization and allows you to find colleagues of this person who works with the similar subject.</a:t>
            </a:r>
          </a:p>
        </p:txBody>
      </p:sp>
      <p:sp>
        <p:nvSpPr>
          <p:cNvPr id="4" name="Slide Number Placeholder 3"/>
          <p:cNvSpPr>
            <a:spLocks noGrp="1"/>
          </p:cNvSpPr>
          <p:nvPr>
            <p:ph type="sldNum" sz="quarter" idx="5"/>
          </p:nvPr>
        </p:nvSpPr>
        <p:spPr/>
        <p:txBody>
          <a:bodyPr/>
          <a:lstStyle/>
          <a:p>
            <a:fld id="{A7443C7B-F938-4CE9-A268-32817172635B}" type="slidenum">
              <a:rPr lang="de-DE" smtClean="0"/>
              <a:t>11</a:t>
            </a:fld>
            <a:endParaRPr lang="de-DE" dirty="0"/>
          </a:p>
        </p:txBody>
      </p:sp>
    </p:spTree>
    <p:extLst>
      <p:ext uri="{BB962C8B-B14F-4D97-AF65-F5344CB8AC3E}">
        <p14:creationId xmlns:p14="http://schemas.microsoft.com/office/powerpoint/2010/main" val="1969643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another perspectives on the output – activities, prizes, projects, media mentions in some cases. We can show the network of collaborators for a person.</a:t>
            </a:r>
          </a:p>
        </p:txBody>
      </p:sp>
      <p:sp>
        <p:nvSpPr>
          <p:cNvPr id="4" name="Slide Number Placeholder 3"/>
          <p:cNvSpPr>
            <a:spLocks noGrp="1"/>
          </p:cNvSpPr>
          <p:nvPr>
            <p:ph type="sldNum" sz="quarter" idx="5"/>
          </p:nvPr>
        </p:nvSpPr>
        <p:spPr/>
        <p:txBody>
          <a:bodyPr/>
          <a:lstStyle/>
          <a:p>
            <a:fld id="{A7443C7B-F938-4CE9-A268-32817172635B}" type="slidenum">
              <a:rPr lang="de-DE" smtClean="0"/>
              <a:t>12</a:t>
            </a:fld>
            <a:endParaRPr lang="de-DE" dirty="0"/>
          </a:p>
        </p:txBody>
      </p:sp>
    </p:spTree>
    <p:extLst>
      <p:ext uri="{BB962C8B-B14F-4D97-AF65-F5344CB8AC3E}">
        <p14:creationId xmlns:p14="http://schemas.microsoft.com/office/powerpoint/2010/main" val="3143777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6 colleagues from the same university that share common research topic. It better indicates intellectual capabilities, resources of your organization.</a:t>
            </a:r>
          </a:p>
        </p:txBody>
      </p:sp>
      <p:sp>
        <p:nvSpPr>
          <p:cNvPr id="4" name="Slide Number Placeholder 3"/>
          <p:cNvSpPr>
            <a:spLocks noGrp="1"/>
          </p:cNvSpPr>
          <p:nvPr>
            <p:ph type="sldNum" sz="quarter" idx="5"/>
          </p:nvPr>
        </p:nvSpPr>
        <p:spPr/>
        <p:txBody>
          <a:bodyPr/>
          <a:lstStyle/>
          <a:p>
            <a:fld id="{A7443C7B-F938-4CE9-A268-32817172635B}" type="slidenum">
              <a:rPr lang="de-DE" smtClean="0"/>
              <a:t>13</a:t>
            </a:fld>
            <a:endParaRPr lang="de-DE" dirty="0"/>
          </a:p>
        </p:txBody>
      </p:sp>
    </p:spTree>
    <p:extLst>
      <p:ext uri="{BB962C8B-B14F-4D97-AF65-F5344CB8AC3E}">
        <p14:creationId xmlns:p14="http://schemas.microsoft.com/office/powerpoint/2010/main" val="2843789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solidFill>
                  <a:srgbClr val="53565A"/>
                </a:solidFill>
                <a:latin typeface="+mn-lt"/>
                <a:cs typeface="Calibri"/>
              </a:rPr>
              <a:t>We can do this kind of showcasing not only for a single institution but for a region hub, like in case of Amsterdam, Denmark or New Jersey where 5 or 7 institutions combined their profiles to visualise their united expertise for investors and corporations and other potential partners or collaborators. This is called community module.</a:t>
            </a:r>
          </a:p>
          <a:p>
            <a:pPr marL="171450" indent="-171450">
              <a:buFont typeface="Arial" panose="020B0604020202020204" pitchFamily="34" charset="0"/>
              <a:buChar char="•"/>
            </a:pPr>
            <a:endParaRPr lang="en-GB" dirty="0">
              <a:solidFill>
                <a:srgbClr val="53565A"/>
              </a:solidFill>
              <a:latin typeface="+mn-lt"/>
              <a:cs typeface="Calibri"/>
            </a:endParaRPr>
          </a:p>
        </p:txBody>
      </p:sp>
      <p:sp>
        <p:nvSpPr>
          <p:cNvPr id="4" name="Slide Number Placeholder 3"/>
          <p:cNvSpPr>
            <a:spLocks noGrp="1"/>
          </p:cNvSpPr>
          <p:nvPr>
            <p:ph type="sldNum" sz="quarter" idx="5"/>
          </p:nvPr>
        </p:nvSpPr>
        <p:spPr/>
        <p:txBody>
          <a:bodyPr/>
          <a:lstStyle/>
          <a:p>
            <a:fld id="{8A8E339C-598E-4B7B-84C5-E22874EECC42}" type="slidenum">
              <a:rPr lang="en-US" smtClean="0"/>
              <a:t>14</a:t>
            </a:fld>
            <a:endParaRPr lang="en-US" dirty="0"/>
          </a:p>
        </p:txBody>
      </p:sp>
    </p:spTree>
    <p:extLst>
      <p:ext uri="{BB962C8B-B14F-4D97-AF65-F5344CB8AC3E}">
        <p14:creationId xmlns:p14="http://schemas.microsoft.com/office/powerpoint/2010/main" val="1476285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U" dirty="0"/>
              <a:t>There are many build-in features supporting Open Science in Pure – intergrations, sherpa romeo, ORCIDs, and wide range of entities or datatypes you’d like to make visible.</a:t>
            </a:r>
          </a:p>
        </p:txBody>
      </p:sp>
      <p:sp>
        <p:nvSpPr>
          <p:cNvPr id="4" name="Slide Number Placeholder 3"/>
          <p:cNvSpPr>
            <a:spLocks noGrp="1"/>
          </p:cNvSpPr>
          <p:nvPr>
            <p:ph type="sldNum" sz="quarter" idx="5"/>
          </p:nvPr>
        </p:nvSpPr>
        <p:spPr/>
        <p:txBody>
          <a:bodyPr/>
          <a:lstStyle/>
          <a:p>
            <a:fld id="{A7443C7B-F938-4CE9-A268-32817172635B}" type="slidenum">
              <a:rPr lang="de-DE" smtClean="0"/>
              <a:t>15</a:t>
            </a:fld>
            <a:endParaRPr lang="de-DE" dirty="0"/>
          </a:p>
        </p:txBody>
      </p:sp>
    </p:spTree>
    <p:extLst>
      <p:ext uri="{BB962C8B-B14F-4D97-AF65-F5344CB8AC3E}">
        <p14:creationId xmlns:p14="http://schemas.microsoft.com/office/powerpoint/2010/main" val="768601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hlinkClick r:id="rId3"/>
              </a:rPr>
              <a:t>How to start such project if you’re interested? It's better to find synergies with other functions in your organization, because Pure helps you organize, automate data collection, analysis and reporting. To many customers it helps win more funding. Pure helps you find list of internal canditates with the relevent experience to apply for open calls. And this is where I stop talking about RIM systems. </a:t>
            </a:r>
          </a:p>
        </p:txBody>
      </p:sp>
      <p:sp>
        <p:nvSpPr>
          <p:cNvPr id="4" name="Slide Number Placeholder 3"/>
          <p:cNvSpPr>
            <a:spLocks noGrp="1"/>
          </p:cNvSpPr>
          <p:nvPr>
            <p:ph type="sldNum" sz="quarter" idx="5"/>
          </p:nvPr>
        </p:nvSpPr>
        <p:spPr/>
        <p:txBody>
          <a:bodyPr/>
          <a:lstStyle/>
          <a:p>
            <a:fld id="{A7443C7B-F938-4CE9-A268-32817172635B}" type="slidenum">
              <a:rPr lang="de-DE" smtClean="0"/>
              <a:t>16</a:t>
            </a:fld>
            <a:endParaRPr lang="de-DE" dirty="0"/>
          </a:p>
        </p:txBody>
      </p:sp>
    </p:spTree>
    <p:extLst>
      <p:ext uri="{BB962C8B-B14F-4D97-AF65-F5344CB8AC3E}">
        <p14:creationId xmlns:p14="http://schemas.microsoft.com/office/powerpoint/2010/main" val="113632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E339C-598E-4B7B-84C5-E22874EECC42}" type="slidenum">
              <a:rPr lang="en-US" smtClean="0"/>
              <a:t>17</a:t>
            </a:fld>
            <a:endParaRPr lang="en-US" dirty="0"/>
          </a:p>
        </p:txBody>
      </p:sp>
    </p:spTree>
    <p:extLst>
      <p:ext uri="{BB962C8B-B14F-4D97-AF65-F5344CB8AC3E}">
        <p14:creationId xmlns:p14="http://schemas.microsoft.com/office/powerpoint/2010/main" val="2459648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6E9E76-BEC4-4C1D-949B-6C5A7A422850}"/>
              </a:ext>
            </a:extLst>
          </p:cNvPr>
          <p:cNvSpPr>
            <a:spLocks noGrp="1"/>
          </p:cNvSpPr>
          <p:nvPr>
            <p:ph type="body" idx="1"/>
          </p:nvPr>
        </p:nvSpPr>
        <p:spPr/>
        <p:txBody>
          <a:bodyPr/>
          <a:lstStyle/>
          <a:p>
            <a:r>
              <a:rPr lang="en-US" dirty="0">
                <a:cs typeface="Calibri"/>
              </a:rPr>
              <a:t>We have a suite of repositories for storing full texts, host and publish journals, conferences, exhibitions, media files and data. </a:t>
            </a:r>
          </a:p>
        </p:txBody>
      </p:sp>
    </p:spTree>
    <p:extLst>
      <p:ext uri="{BB962C8B-B14F-4D97-AF65-F5344CB8AC3E}">
        <p14:creationId xmlns:p14="http://schemas.microsoft.com/office/powerpoint/2010/main" val="3043644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75000"/>
                  </a:schemeClr>
                </a:solidFill>
                <a:latin typeface="Arial" panose="020B0604020202020204" pitchFamily="34" charset="0"/>
                <a:cs typeface="Arial" panose="020B0604020202020204" pitchFamily="34" charset="0"/>
              </a:rPr>
              <a:t>Today over 650 institutions use Digital Commons</a:t>
            </a:r>
          </a:p>
          <a:p>
            <a:r>
              <a:rPr lang="en-US" dirty="0"/>
              <a:t>We have many customers and host more than 2000 journals on our platform. And most of the Open Access journals</a:t>
            </a:r>
          </a:p>
          <a:p>
            <a:endParaRPr lang="en-US" dirty="0"/>
          </a:p>
        </p:txBody>
      </p:sp>
      <p:sp>
        <p:nvSpPr>
          <p:cNvPr id="4" name="Slide Number Placeholder 3"/>
          <p:cNvSpPr>
            <a:spLocks noGrp="1"/>
          </p:cNvSpPr>
          <p:nvPr>
            <p:ph type="sldNum" sz="quarter" idx="5"/>
          </p:nvPr>
        </p:nvSpPr>
        <p:spPr/>
        <p:txBody>
          <a:bodyPr/>
          <a:lstStyle/>
          <a:p>
            <a:fld id="{6B5FE4B8-0D67-2644-A0E5-3C520CF86CB0}" type="slidenum">
              <a:rPr lang="en-US" smtClean="0"/>
              <a:t>19</a:t>
            </a:fld>
            <a:endParaRPr lang="en-US"/>
          </a:p>
        </p:txBody>
      </p:sp>
    </p:spTree>
    <p:extLst>
      <p:ext uri="{BB962C8B-B14F-4D97-AF65-F5344CB8AC3E}">
        <p14:creationId xmlns:p14="http://schemas.microsoft.com/office/powerpoint/2010/main" val="274466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My name is Anton </a:t>
            </a:r>
            <a:r>
              <a:rPr lang="en-GB" sz="1200" kern="1200" dirty="0" err="1">
                <a:solidFill>
                  <a:schemeClr val="tx1"/>
                </a:solidFill>
                <a:effectLst/>
                <a:latin typeface="+mn-lt"/>
                <a:ea typeface="+mn-ea"/>
                <a:cs typeface="+mn-cs"/>
              </a:rPr>
              <a:t>Degtev</a:t>
            </a:r>
            <a:r>
              <a:rPr lang="en-GB" sz="1200" kern="1200" dirty="0">
                <a:solidFill>
                  <a:schemeClr val="tx1"/>
                </a:solidFill>
                <a:effectLst/>
                <a:latin typeface="+mn-lt"/>
                <a:ea typeface="+mn-ea"/>
                <a:cs typeface="+mn-cs"/>
              </a:rPr>
              <a:t>, I work with universities in CE and Southern Europe and focus on developing new projects around our analytics and visibility solutions. I will tell you today about what Elsevier can offer to support your Open Science strategy. Many customers are scouting for potential projects so I guess it might interesting for you to hear.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we typically start discussions about Scopus data, metrics, university profiles, rankings, how to use analytics to develop or improve research strategy or how to find collaboration partners. And then at some point there is a realization that hey, this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RU" dirty="0"/>
          </a:p>
        </p:txBody>
      </p:sp>
      <p:sp>
        <p:nvSpPr>
          <p:cNvPr id="4" name="Slide Number Placeholder 3"/>
          <p:cNvSpPr>
            <a:spLocks noGrp="1"/>
          </p:cNvSpPr>
          <p:nvPr>
            <p:ph type="sldNum" sz="quarter" idx="5"/>
          </p:nvPr>
        </p:nvSpPr>
        <p:spPr/>
        <p:txBody>
          <a:bodyPr/>
          <a:lstStyle/>
          <a:p>
            <a:fld id="{A7443C7B-F938-4CE9-A268-32817172635B}" type="slidenum">
              <a:rPr lang="de-DE" smtClean="0"/>
              <a:t>2</a:t>
            </a:fld>
            <a:endParaRPr lang="de-DE"/>
          </a:p>
        </p:txBody>
      </p:sp>
    </p:spTree>
    <p:extLst>
      <p:ext uri="{BB962C8B-B14F-4D97-AF65-F5344CB8AC3E}">
        <p14:creationId xmlns:p14="http://schemas.microsoft.com/office/powerpoint/2010/main" val="275406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 provides a model for hosted journals. Our Design team partner with you to develop an unique professional design . We can support any language and our hosted model means that you can trust in continuous availability for your journals. Our templates comply with all of Scopus’s technical requirements for journal hosting.</a:t>
            </a:r>
          </a:p>
        </p:txBody>
      </p:sp>
      <p:sp>
        <p:nvSpPr>
          <p:cNvPr id="4" name="Slide Number Placeholder 3"/>
          <p:cNvSpPr>
            <a:spLocks noGrp="1"/>
          </p:cNvSpPr>
          <p:nvPr>
            <p:ph type="sldNum" sz="quarter" idx="5"/>
          </p:nvPr>
        </p:nvSpPr>
        <p:spPr/>
        <p:txBody>
          <a:bodyPr/>
          <a:lstStyle/>
          <a:p>
            <a:fld id="{6B5FE4B8-0D67-2644-A0E5-3C520CF86CB0}" type="slidenum">
              <a:rPr lang="en-US" smtClean="0"/>
              <a:t>20</a:t>
            </a:fld>
            <a:endParaRPr lang="en-US"/>
          </a:p>
        </p:txBody>
      </p:sp>
    </p:spTree>
    <p:extLst>
      <p:ext uri="{BB962C8B-B14F-4D97-AF65-F5344CB8AC3E}">
        <p14:creationId xmlns:p14="http://schemas.microsoft.com/office/powerpoint/2010/main" val="4087869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 enables editors and authors to log into their own individual dashboards. In this example, the image is linked to the dashboard for the Australian Journal of Teacher Education</a:t>
            </a:r>
          </a:p>
        </p:txBody>
      </p:sp>
      <p:sp>
        <p:nvSpPr>
          <p:cNvPr id="4" name="Slide Number Placeholder 3"/>
          <p:cNvSpPr>
            <a:spLocks noGrp="1"/>
          </p:cNvSpPr>
          <p:nvPr>
            <p:ph type="sldNum" sz="quarter" idx="5"/>
          </p:nvPr>
        </p:nvSpPr>
        <p:spPr/>
        <p:txBody>
          <a:bodyPr/>
          <a:lstStyle/>
          <a:p>
            <a:fld id="{6B5FE4B8-0D67-2644-A0E5-3C520CF86CB0}" type="slidenum">
              <a:rPr lang="en-US" smtClean="0"/>
              <a:t>21</a:t>
            </a:fld>
            <a:endParaRPr lang="en-US"/>
          </a:p>
        </p:txBody>
      </p:sp>
    </p:spTree>
    <p:extLst>
      <p:ext uri="{BB962C8B-B14F-4D97-AF65-F5344CB8AC3E}">
        <p14:creationId xmlns:p14="http://schemas.microsoft.com/office/powerpoint/2010/main" val="1631635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26E9E76-BEC4-4C1D-949B-6C5A7A422850}"/>
              </a:ext>
            </a:extLst>
          </p:cNvPr>
          <p:cNvSpPr>
            <a:spLocks noGrp="1"/>
          </p:cNvSpPr>
          <p:nvPr>
            <p:ph type="body" idx="1"/>
          </p:nvPr>
        </p:nvSpPr>
        <p:spPr/>
        <p:txBody>
          <a:bodyPr/>
          <a:lstStyle/>
          <a:p>
            <a:r>
              <a:rPr lang="en-US" dirty="0">
                <a:cs typeface="Calibri"/>
              </a:rPr>
              <a:t>But I’d like to focus now on novel approach to manage research data. </a:t>
            </a:r>
          </a:p>
        </p:txBody>
      </p:sp>
    </p:spTree>
    <p:extLst>
      <p:ext uri="{BB962C8B-B14F-4D97-AF65-F5344CB8AC3E}">
        <p14:creationId xmlns:p14="http://schemas.microsoft.com/office/powerpoint/2010/main" val="2929390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means all forms</a:t>
            </a:r>
            <a:r>
              <a:rPr lang="en-GB" baseline="0" dirty="0"/>
              <a:t> of research data and methodology of how exactly you obtained your data: e</a:t>
            </a:r>
            <a:r>
              <a:rPr lang="en-GB" dirty="0"/>
              <a:t>verything you need to reproduce</a:t>
            </a:r>
            <a:r>
              <a:rPr lang="en-GB" baseline="0" dirty="0"/>
              <a:t> and reuse or provide to academic community to increase trust in your work and comply with requirements.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24</a:t>
            </a:fld>
            <a:endParaRPr lang="de-DE"/>
          </a:p>
        </p:txBody>
      </p:sp>
    </p:spTree>
    <p:extLst>
      <p:ext uri="{BB962C8B-B14F-4D97-AF65-F5344CB8AC3E}">
        <p14:creationId xmlns:p14="http://schemas.microsoft.com/office/powerpoint/2010/main" val="3277448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Data management has become a priority because of the push from funders, publishers and governments. </a:t>
            </a:r>
          </a:p>
        </p:txBody>
      </p:sp>
      <p:sp>
        <p:nvSpPr>
          <p:cNvPr id="4" name="Slide Number Placeholder 3"/>
          <p:cNvSpPr>
            <a:spLocks noGrp="1"/>
          </p:cNvSpPr>
          <p:nvPr>
            <p:ph type="sldNum" sz="quarter" idx="5"/>
          </p:nvPr>
        </p:nvSpPr>
        <p:spPr/>
        <p:txBody>
          <a:bodyPr/>
          <a:lstStyle/>
          <a:p>
            <a:fld id="{CC62C89C-72DD-48B8-BD41-204991D965DE}" type="slidenum">
              <a:rPr lang="en-GB" smtClean="0"/>
              <a:pPr/>
              <a:t>25</a:t>
            </a:fld>
            <a:endParaRPr lang="en-GB"/>
          </a:p>
        </p:txBody>
      </p:sp>
    </p:spTree>
    <p:extLst>
      <p:ext uri="{BB962C8B-B14F-4D97-AF65-F5344CB8AC3E}">
        <p14:creationId xmlns:p14="http://schemas.microsoft.com/office/powerpoint/2010/main" val="31228123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mn-cs"/>
              </a:rPr>
              <a:t>We see growing interest from libraries and other departments, new appointments and people are facing the common challenge.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panose="020B0604020202020204" pitchFamily="34" charset="0"/>
                <a:ea typeface="+mn-ea"/>
                <a:cs typeface="+mn-cs"/>
              </a:rPr>
              <a:t>what do we know about publications with data sets attached, higher collaboration, higher impact? Etc.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Arial" panose="020B0604020202020204" pitchFamily="34" charset="0"/>
                <a:ea typeface="+mn-ea"/>
                <a:cs typeface="+mn-cs"/>
              </a:rPr>
              <a:t>What do we know about research institutions with high data posting, do they generally ‘perform’ better in research quality/productivity vs peers?</a:t>
            </a:r>
            <a:endParaRPr lang="en-GB" sz="1200" dirty="0">
              <a:solidFill>
                <a:srgbClr val="FF6C00"/>
              </a:solidFill>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26</a:t>
            </a:fld>
            <a:endParaRPr lang="en-GB"/>
          </a:p>
        </p:txBody>
      </p:sp>
    </p:spTree>
    <p:extLst>
      <p:ext uri="{BB962C8B-B14F-4D97-AF65-F5344CB8AC3E}">
        <p14:creationId xmlns:p14="http://schemas.microsoft.com/office/powerpoint/2010/main" val="3557307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RU" dirty="0"/>
              <a:t>Reserachers have been sharing their data for a long time </a:t>
            </a:r>
          </a:p>
        </p:txBody>
      </p:sp>
      <p:sp>
        <p:nvSpPr>
          <p:cNvPr id="4" name="Slide Number Placeholder 3"/>
          <p:cNvSpPr>
            <a:spLocks noGrp="1"/>
          </p:cNvSpPr>
          <p:nvPr>
            <p:ph type="sldNum" sz="quarter" idx="5"/>
          </p:nvPr>
        </p:nvSpPr>
        <p:spPr/>
        <p:txBody>
          <a:bodyPr/>
          <a:lstStyle/>
          <a:p>
            <a:fld id="{A7443C7B-F938-4CE9-A268-32817172635B}" type="slidenum">
              <a:rPr lang="de-DE" smtClean="0"/>
              <a:t>27</a:t>
            </a:fld>
            <a:endParaRPr lang="de-DE" dirty="0"/>
          </a:p>
        </p:txBody>
      </p:sp>
    </p:spTree>
    <p:extLst>
      <p:ext uri="{BB962C8B-B14F-4D97-AF65-F5344CB8AC3E}">
        <p14:creationId xmlns:p14="http://schemas.microsoft.com/office/powerpoint/2010/main" val="1275285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Why is that the case? </a:t>
            </a:r>
            <a:r>
              <a:rPr lang="en-GB" sz="1200" dirty="0"/>
              <a:t>Funders recommend domain-specific repositories.</a:t>
            </a:r>
            <a:endParaRPr lang="en-GB" dirty="0"/>
          </a:p>
        </p:txBody>
      </p:sp>
      <p:sp>
        <p:nvSpPr>
          <p:cNvPr id="4" name="Slide Number Placeholder 3"/>
          <p:cNvSpPr>
            <a:spLocks noGrp="1"/>
          </p:cNvSpPr>
          <p:nvPr>
            <p:ph type="sldNum" sz="quarter" idx="5"/>
          </p:nvPr>
        </p:nvSpPr>
        <p:spPr/>
        <p:txBody>
          <a:bodyPr/>
          <a:lstStyle/>
          <a:p>
            <a:fld id="{A7443C7B-F938-4CE9-A268-32817172635B}" type="slidenum">
              <a:rPr lang="en-GB" smtClean="0"/>
              <a:pPr/>
              <a:t>28</a:t>
            </a:fld>
            <a:endParaRPr lang="en-GB"/>
          </a:p>
        </p:txBody>
      </p:sp>
    </p:spTree>
    <p:extLst>
      <p:ext uri="{BB962C8B-B14F-4D97-AF65-F5344CB8AC3E}">
        <p14:creationId xmlns:p14="http://schemas.microsoft.com/office/powerpoint/2010/main" val="851853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Part of the problem is that in many cases there’s missing attribution to a specific institution. There are may be 10 authors, but affiliation correctly mentioned only for one or two and for others the link is missing.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Call to action</a:t>
            </a:r>
            <a:r>
              <a:rPr lang="en-GB" sz="1200" dirty="0">
                <a:effectLst/>
                <a:latin typeface="Calibri" panose="020F0502020204030204" pitchFamily="34" charset="0"/>
                <a:ea typeface="Calibri" panose="020F0502020204030204" pitchFamily="34" charset="0"/>
                <a:cs typeface="Calibri" panose="020F0502020204030204" pitchFamily="34" charset="0"/>
              </a:rPr>
              <a:t> – </a:t>
            </a: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30</a:t>
            </a:fld>
            <a:endParaRPr lang="en-GB"/>
          </a:p>
        </p:txBody>
      </p:sp>
    </p:spTree>
    <p:extLst>
      <p:ext uri="{BB962C8B-B14F-4D97-AF65-F5344CB8AC3E}">
        <p14:creationId xmlns:p14="http://schemas.microsoft.com/office/powerpoint/2010/main" val="802045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Data Monitors harvests metadata from over 2000 </a:t>
            </a:r>
            <a:r>
              <a:rPr lang="en-US" sz="1200"/>
              <a:t>generalist and domain specific </a:t>
            </a:r>
            <a:r>
              <a:rPr lang="en-US"/>
              <a:t>public repositories</a:t>
            </a:r>
          </a:p>
          <a:p>
            <a:pPr marL="171450" indent="-171450">
              <a:buFont typeface="Arial" panose="020B0604020202020204" pitchFamily="34" charset="0"/>
              <a:buChar char="•"/>
            </a:pPr>
            <a:r>
              <a:rPr lang="en-US"/>
              <a:t>Metadata is normalized according to the </a:t>
            </a:r>
            <a:r>
              <a:rPr lang="en-US" err="1"/>
              <a:t>OpenAIRE</a:t>
            </a:r>
            <a:r>
              <a:rPr lang="en-US"/>
              <a:t> metadata schema and accessible via a free API</a:t>
            </a:r>
          </a:p>
          <a:p>
            <a:pPr marL="171450" indent="-171450">
              <a:buFont typeface="Arial" panose="020B0604020202020204" pitchFamily="34" charset="0"/>
              <a:buChar char="•"/>
            </a:pPr>
            <a:r>
              <a:rPr lang="en-US"/>
              <a:t>To maximize dataset quality, non-reliable or non-data sources, duplicates, datasets with dead links, non-data/SPAM records are removed</a:t>
            </a:r>
          </a:p>
          <a:p>
            <a:pPr marL="171450" indent="-171450">
              <a:buFont typeface="Arial" panose="020B0604020202020204" pitchFamily="34" charset="0"/>
              <a:buChar char="•"/>
            </a:pPr>
            <a:r>
              <a:rPr lang="en-US"/>
              <a:t>Metadata is enriched with publications, author, institutional linking and more by triangulating other sources, such as </a:t>
            </a:r>
            <a:r>
              <a:rPr lang="en-US" err="1"/>
              <a:t>DataCite</a:t>
            </a:r>
            <a:r>
              <a:rPr lang="en-US"/>
              <a:t>, </a:t>
            </a:r>
            <a:r>
              <a:rPr lang="en-US" err="1"/>
              <a:t>Scholix</a:t>
            </a:r>
            <a:r>
              <a:rPr lang="en-US"/>
              <a:t> and Scopus and using text mining and NLP</a:t>
            </a:r>
          </a:p>
          <a:p>
            <a:pPr marL="171450" indent="-171450">
              <a:buFont typeface="Arial" panose="020B0604020202020204" pitchFamily="34" charset="0"/>
              <a:buChar char="•"/>
            </a:pPr>
            <a:r>
              <a:rPr lang="en-US"/>
              <a:t>The Data Monitor corpus can be accessed in range of other systems – including Pure, Digital Commons, and your chosen CRIS – via an API integration </a:t>
            </a:r>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43C7B-F938-4CE9-A268-32817172635B}"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15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E339C-598E-4B7B-84C5-E22874EECC42}" type="slidenum">
              <a:rPr lang="en-US" smtClean="0"/>
              <a:t>3</a:t>
            </a:fld>
            <a:endParaRPr lang="en-US" dirty="0"/>
          </a:p>
        </p:txBody>
      </p:sp>
    </p:spTree>
    <p:extLst>
      <p:ext uri="{BB962C8B-B14F-4D97-AF65-F5344CB8AC3E}">
        <p14:creationId xmlns:p14="http://schemas.microsoft.com/office/powerpoint/2010/main" val="3491481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A7443C7B-F938-4CE9-A268-32817172635B}" type="slidenum">
              <a:rPr lang="en-GB" smtClean="0"/>
              <a:pPr/>
              <a:t>33</a:t>
            </a:fld>
            <a:endParaRPr lang="en-GB"/>
          </a:p>
        </p:txBody>
      </p:sp>
    </p:spTree>
    <p:extLst>
      <p:ext uri="{BB962C8B-B14F-4D97-AF65-F5344CB8AC3E}">
        <p14:creationId xmlns:p14="http://schemas.microsoft.com/office/powerpoint/2010/main" val="11069734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Digital Commons Data is a secure trusted place to store and share datasets to comply with funder requirements and meet the highest standards for research data, including the FAIR principles.</a:t>
            </a:r>
          </a:p>
        </p:txBody>
      </p:sp>
      <p:sp>
        <p:nvSpPr>
          <p:cNvPr id="4" name="Slide Number Placeholder 3"/>
          <p:cNvSpPr>
            <a:spLocks noGrp="1"/>
          </p:cNvSpPr>
          <p:nvPr>
            <p:ph type="sldNum" sz="quarter" idx="5"/>
          </p:nvPr>
        </p:nvSpPr>
        <p:spPr/>
        <p:txBody>
          <a:bodyPr/>
          <a:lstStyle/>
          <a:p>
            <a:fld id="{A7443C7B-F938-4CE9-A268-32817172635B}" type="slidenum">
              <a:rPr lang="de-DE" smtClean="0"/>
              <a:t>36</a:t>
            </a:fld>
            <a:endParaRPr lang="de-DE"/>
          </a:p>
        </p:txBody>
      </p:sp>
    </p:spTree>
    <p:extLst>
      <p:ext uri="{BB962C8B-B14F-4D97-AF65-F5344CB8AC3E}">
        <p14:creationId xmlns:p14="http://schemas.microsoft.com/office/powerpoint/2010/main" val="3080026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8E339C-598E-4B7B-84C5-E22874EECC42}" type="slidenum">
              <a:rPr lang="en-US" smtClean="0"/>
              <a:t>37</a:t>
            </a:fld>
            <a:endParaRPr lang="en-US" dirty="0"/>
          </a:p>
        </p:txBody>
      </p:sp>
    </p:spTree>
    <p:extLst>
      <p:ext uri="{BB962C8B-B14F-4D97-AF65-F5344CB8AC3E}">
        <p14:creationId xmlns:p14="http://schemas.microsoft.com/office/powerpoint/2010/main" val="2082196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A8E339C-598E-4B7B-84C5-E22874EECC42}" type="slidenum">
              <a:rPr lang="en-US" smtClean="0"/>
              <a:t>40</a:t>
            </a:fld>
            <a:endParaRPr lang="en-US" dirty="0"/>
          </a:p>
        </p:txBody>
      </p:sp>
    </p:spTree>
    <p:extLst>
      <p:ext uri="{BB962C8B-B14F-4D97-AF65-F5344CB8AC3E}">
        <p14:creationId xmlns:p14="http://schemas.microsoft.com/office/powerpoint/2010/main" val="1667340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de-DE" smtClean="0"/>
              <a:t>41</a:t>
            </a:fld>
            <a:endParaRPr lang="de-DE" dirty="0"/>
          </a:p>
        </p:txBody>
      </p:sp>
    </p:spTree>
    <p:extLst>
      <p:ext uri="{BB962C8B-B14F-4D97-AF65-F5344CB8AC3E}">
        <p14:creationId xmlns:p14="http://schemas.microsoft.com/office/powerpoint/2010/main" val="208642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dirty="0">
                <a:solidFill>
                  <a:schemeClr val="accent1"/>
                </a:solidFill>
              </a:rPr>
              <a:t>RIM systems</a:t>
            </a:r>
            <a:r>
              <a:rPr lang="en-US" sz="1200" dirty="0">
                <a:solidFill>
                  <a:schemeClr val="tx1"/>
                </a:solidFill>
                <a:cs typeface="Calibri" panose="020F0502020204030204" pitchFamily="34" charset="0"/>
              </a:rPr>
              <a:t> are used to aggregate, curate organize information about research in a broad sense – not only publications, preprints but projects, grants, equipment, media reports and others. What's more important that it links these data together.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sz="1200" dirty="0">
                <a:solidFill>
                  <a:schemeClr val="tx1"/>
                </a:solidFill>
                <a:cs typeface="Calibri" panose="020F0502020204030204" pitchFamily="34" charset="0"/>
              </a:rPr>
              <a:t>Purpose is to provide </a:t>
            </a:r>
            <a:r>
              <a:rPr lang="en-US" altLang="en-US" dirty="0"/>
              <a:t>complete view of the research activities and capabilities of your institution.</a:t>
            </a:r>
            <a:endParaRPr lang="en-US" altLang="en-US" dirty="0">
              <a:cs typeface="Calibri"/>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dirty="0">
              <a:cs typeface="Calibri"/>
            </a:endParaRPr>
          </a:p>
          <a:p>
            <a:pPr marL="0" indent="0">
              <a:spcBef>
                <a:spcPct val="0"/>
              </a:spcBef>
              <a:buFont typeface="Arial" panose="020B0604020202020204" pitchFamily="34" charset="0"/>
              <a:buNone/>
            </a:pPr>
            <a:endParaRPr lang="en-US" altLang="en-US" dirty="0">
              <a:cs typeface="Calibri"/>
            </a:endParaRPr>
          </a:p>
          <a:p>
            <a:pPr>
              <a:spcBef>
                <a:spcPct val="0"/>
              </a:spcBef>
            </a:pPr>
            <a:endParaRPr lang="en-US" altLang="en-US" dirty="0">
              <a:cs typeface="Calibri"/>
            </a:endParaRPr>
          </a:p>
          <a:p>
            <a:pPr>
              <a:spcBef>
                <a:spcPct val="0"/>
              </a:spcBef>
            </a:pPr>
            <a:endParaRPr lang="en-US" altLang="en-US" dirty="0">
              <a:cs typeface="Calibri"/>
            </a:endParaRP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fld id="{2B57DE38-C52F-144D-B58B-3D4F01225B72}" type="slidenum">
              <a:rPr kumimoji="0" lang="en-US" altLang="en-US" sz="1400" b="0" i="0" u="none" strike="noStrike" kern="0" cap="none" spc="0" normalizeH="0" baseline="0" noProof="0">
                <a:ln>
                  <a:noFill/>
                </a:ln>
                <a:solidFill>
                  <a:srgbClr val="000000"/>
                </a:solidFill>
                <a:effectLst/>
                <a:uLnTx/>
                <a:uFillTx/>
                <a:latin typeface="Calibri" charset="0"/>
                <a:ea typeface="+mn-ea"/>
                <a:cs typeface="Arial"/>
                <a:sym typeface="Arial"/>
              </a:rPr>
              <a:pPr marL="0" marR="0" lvl="0" indent="0" algn="l" defTabSz="914400" rtl="0" eaLnBrk="1" fontAlgn="base" latinLnBrk="0" hangingPunct="1">
                <a:lnSpc>
                  <a:spcPct val="100000"/>
                </a:lnSpc>
                <a:spcBef>
                  <a:spcPct val="0"/>
                </a:spcBef>
                <a:spcAft>
                  <a:spcPct val="0"/>
                </a:spcAft>
                <a:buClr>
                  <a:srgbClr val="000000"/>
                </a:buClr>
                <a:buSzTx/>
                <a:buFont typeface="Arial"/>
                <a:buNone/>
                <a:tabLst/>
                <a:defRPr/>
              </a:pPr>
              <a:t>4</a:t>
            </a:fld>
            <a:endParaRPr kumimoji="0" lang="en-US" altLang="en-US" sz="1400" b="0" i="0" u="none" strike="noStrike" kern="0" cap="none" spc="0" normalizeH="0" baseline="0" noProof="0" dirty="0">
              <a:ln>
                <a:noFill/>
              </a:ln>
              <a:solidFill>
                <a:srgbClr val="000000"/>
              </a:solidFill>
              <a:effectLst/>
              <a:uLnTx/>
              <a:uFillTx/>
              <a:latin typeface="Calibri" charset="0"/>
              <a:ea typeface="+mn-ea"/>
              <a:cs typeface="Arial"/>
              <a:sym typeface="Arial"/>
            </a:endParaRPr>
          </a:p>
        </p:txBody>
      </p:sp>
    </p:spTree>
    <p:extLst>
      <p:ext uri="{BB962C8B-B14F-4D97-AF65-F5344CB8AC3E}">
        <p14:creationId xmlns:p14="http://schemas.microsoft.com/office/powerpoint/2010/main" val="2272341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200" marR="0" lvl="0" indent="0" algn="l" rtl="0">
              <a:spcBef>
                <a:spcPts val="0"/>
              </a:spcBef>
              <a:buClr>
                <a:srgbClr val="53565A"/>
              </a:buClr>
              <a:buSzPct val="100000"/>
              <a:buFont typeface="Arial" panose="020B0604020202020204" pitchFamily="34" charset="0"/>
              <a:buNone/>
            </a:pPr>
            <a:r>
              <a:rPr lang="en-US" sz="1200" b="0" i="0" u="none" strike="noStrike" cap="none" baseline="0" dirty="0">
                <a:solidFill>
                  <a:srgbClr val="53565A"/>
                </a:solidFill>
                <a:latin typeface="+mn-lt"/>
                <a:ea typeface="Arial"/>
                <a:cs typeface="Arial"/>
                <a:sym typeface="Arial"/>
              </a:rPr>
              <a:t>Pure is designed to capture data from a wide selection of internal and external sources like online databases – Scopus, WOS, and others, your internal sources, manually added, and customer data</a:t>
            </a:r>
          </a:p>
          <a:p>
            <a:pPr marL="76200" marR="0" lvl="0" indent="0" algn="l" defTabSz="914400" rtl="0" eaLnBrk="1" fontAlgn="auto" latinLnBrk="0" hangingPunct="1">
              <a:lnSpc>
                <a:spcPct val="100000"/>
              </a:lnSpc>
              <a:spcBef>
                <a:spcPts val="0"/>
              </a:spcBef>
              <a:spcAft>
                <a:spcPts val="0"/>
              </a:spcAft>
              <a:buClr>
                <a:srgbClr val="53565A"/>
              </a:buClr>
              <a:buSzPct val="100000"/>
              <a:buFont typeface="Arial" panose="020B0604020202020204" pitchFamily="34" charset="0"/>
              <a:buNone/>
              <a:tabLst/>
              <a:defRPr/>
            </a:pPr>
            <a:r>
              <a:rPr lang="en-US" sz="1200" b="0" i="0" u="none" strike="noStrike" cap="none" baseline="0" dirty="0">
                <a:solidFill>
                  <a:srgbClr val="53565A"/>
                </a:solidFill>
                <a:latin typeface="+mn-lt"/>
                <a:ea typeface="Arial"/>
                <a:cs typeface="Arial"/>
                <a:sym typeface="Arial"/>
              </a:rPr>
              <a:t>All data goes through validation and deduplication workflows before being added to Pure. So that you have an authoritative information in one place for basically two scenarios: </a:t>
            </a:r>
            <a:r>
              <a:rPr lang="en-US" sz="1200" b="0" i="1" u="none" strike="noStrike" cap="none" baseline="0" dirty="0">
                <a:solidFill>
                  <a:srgbClr val="53565A"/>
                </a:solidFill>
                <a:latin typeface="+mn-lt"/>
                <a:ea typeface="Arial"/>
                <a:cs typeface="Arial"/>
                <a:sym typeface="Arial"/>
              </a:rPr>
              <a:t>internal</a:t>
            </a:r>
            <a:r>
              <a:rPr lang="en-US" sz="1200" b="0" i="0" u="none" strike="noStrike" cap="none" baseline="0" dirty="0">
                <a:solidFill>
                  <a:srgbClr val="53565A"/>
                </a:solidFill>
                <a:latin typeface="+mn-lt"/>
                <a:ea typeface="Arial"/>
                <a:cs typeface="Arial"/>
                <a:sym typeface="Arial"/>
              </a:rPr>
              <a:t> – analyze, report, manage and </a:t>
            </a:r>
            <a:r>
              <a:rPr lang="en-US" sz="1200" b="0" i="1" u="none" strike="noStrike" cap="none" baseline="0" dirty="0">
                <a:solidFill>
                  <a:srgbClr val="53565A"/>
                </a:solidFill>
                <a:latin typeface="+mn-lt"/>
                <a:ea typeface="Arial"/>
                <a:cs typeface="Arial"/>
                <a:sym typeface="Arial"/>
              </a:rPr>
              <a:t>external</a:t>
            </a:r>
            <a:r>
              <a:rPr lang="en-US" sz="1200" b="0" i="0" u="none" strike="noStrike" cap="none" baseline="0" dirty="0">
                <a:solidFill>
                  <a:srgbClr val="53565A"/>
                </a:solidFill>
                <a:latin typeface="+mn-lt"/>
                <a:ea typeface="Arial"/>
                <a:cs typeface="Arial"/>
                <a:sym typeface="Arial"/>
              </a:rPr>
              <a:t> – showcasing. </a:t>
            </a:r>
          </a:p>
          <a:p>
            <a:pPr marL="76200" marR="0" lvl="0" indent="0" algn="l" defTabSz="914400" rtl="0" eaLnBrk="1" fontAlgn="auto" latinLnBrk="0" hangingPunct="1">
              <a:lnSpc>
                <a:spcPct val="100000"/>
              </a:lnSpc>
              <a:spcBef>
                <a:spcPts val="0"/>
              </a:spcBef>
              <a:spcAft>
                <a:spcPts val="0"/>
              </a:spcAft>
              <a:buClr>
                <a:srgbClr val="53565A"/>
              </a:buClr>
              <a:buSzPct val="100000"/>
              <a:buFont typeface="Arial" panose="020B0604020202020204" pitchFamily="34" charset="0"/>
              <a:buNone/>
              <a:tabLst/>
              <a:defRPr/>
            </a:pPr>
            <a:endParaRPr lang="en-US" sz="1200" b="0" i="0" u="none" strike="noStrike" cap="none" baseline="0" dirty="0">
              <a:solidFill>
                <a:srgbClr val="53565A"/>
              </a:solidFill>
              <a:latin typeface="+mn-lt"/>
              <a:ea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53565A"/>
              </a:buClr>
              <a:buSzPct val="100000"/>
              <a:buFont typeface="Arial" panose="020B0604020202020204" pitchFamily="34" charset="0"/>
              <a:buNone/>
              <a:tabLst/>
              <a:defRPr/>
            </a:pPr>
            <a:r>
              <a:rPr lang="en-US" sz="1200" b="0" i="0" u="none" strike="noStrike" cap="none" baseline="0" dirty="0">
                <a:solidFill>
                  <a:srgbClr val="53565A"/>
                </a:solidFill>
                <a:latin typeface="+mn-lt"/>
                <a:ea typeface="Arial"/>
                <a:cs typeface="Arial"/>
                <a:sym typeface="Arial"/>
              </a:rPr>
              <a:t>That’s why it is relevant to Open Science</a:t>
            </a:r>
          </a:p>
          <a:p>
            <a:pPr marL="76200" marR="0" lvl="0" indent="0" algn="l" defTabSz="914400" rtl="0" eaLnBrk="1" fontAlgn="auto" latinLnBrk="0" hangingPunct="1">
              <a:lnSpc>
                <a:spcPct val="100000"/>
              </a:lnSpc>
              <a:spcBef>
                <a:spcPts val="0"/>
              </a:spcBef>
              <a:spcAft>
                <a:spcPts val="0"/>
              </a:spcAft>
              <a:buClr>
                <a:srgbClr val="53565A"/>
              </a:buClr>
              <a:buSzPct val="100000"/>
              <a:buFont typeface="Arial" panose="020B0604020202020204" pitchFamily="34" charset="0"/>
              <a:buNone/>
              <a:tabLst/>
              <a:defRPr/>
            </a:pPr>
            <a:endParaRPr lang="en-US" sz="1200" b="0" i="0" u="none" strike="noStrike" cap="none" baseline="0" dirty="0">
              <a:solidFill>
                <a:srgbClr val="53565A"/>
              </a:solidFill>
              <a:latin typeface="+mn-lt"/>
              <a:ea typeface="Arial"/>
              <a:cs typeface="Arial"/>
              <a:sym typeface="Arial"/>
            </a:endParaRPr>
          </a:p>
          <a:p>
            <a:pPr marL="76200" marR="0" lvl="0" indent="0" algn="l" defTabSz="914400" rtl="0" eaLnBrk="1" fontAlgn="auto" latinLnBrk="0" hangingPunct="1">
              <a:lnSpc>
                <a:spcPct val="100000"/>
              </a:lnSpc>
              <a:spcBef>
                <a:spcPts val="0"/>
              </a:spcBef>
              <a:spcAft>
                <a:spcPts val="0"/>
              </a:spcAft>
              <a:buClr>
                <a:srgbClr val="53565A"/>
              </a:buClr>
              <a:buSzPct val="100000"/>
              <a:buFont typeface="Arial" panose="020B0604020202020204" pitchFamily="34" charset="0"/>
              <a:buNone/>
              <a:tabLst/>
              <a:defRPr/>
            </a:pPr>
            <a:endParaRPr lang="en-US" sz="1200" b="0" i="0" u="none" strike="noStrike" cap="none" baseline="0" dirty="0">
              <a:solidFill>
                <a:srgbClr val="53565A"/>
              </a:solidFill>
              <a:latin typeface="+mn-lt"/>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228571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Open Science calls for more transparency, inclusion and more collaborative environment. So you need to show what you do, what you’re good at, what you achieved and capable of.</a:t>
            </a:r>
          </a:p>
          <a:p>
            <a:endParaRPr lang="en-US" dirty="0">
              <a:cs typeface="Calibri"/>
            </a:endParaRPr>
          </a:p>
        </p:txBody>
      </p:sp>
      <p:sp>
        <p:nvSpPr>
          <p:cNvPr id="4" name="Slide Number Placeholder 3"/>
          <p:cNvSpPr>
            <a:spLocks noGrp="1"/>
          </p:cNvSpPr>
          <p:nvPr>
            <p:ph type="sldNum" sz="quarter" idx="5"/>
          </p:nvPr>
        </p:nvSpPr>
        <p:spPr/>
        <p:txBody>
          <a:bodyPr/>
          <a:lstStyle/>
          <a:p>
            <a:fld id="{8A8E339C-598E-4B7B-84C5-E22874EECC42}" type="slidenum">
              <a:rPr lang="en-US" smtClean="0"/>
              <a:t>6</a:t>
            </a:fld>
            <a:endParaRPr lang="en-US" dirty="0"/>
          </a:p>
        </p:txBody>
      </p:sp>
    </p:spTree>
    <p:extLst>
      <p:ext uri="{BB962C8B-B14F-4D97-AF65-F5344CB8AC3E}">
        <p14:creationId xmlns:p14="http://schemas.microsoft.com/office/powerpoint/2010/main" val="1524026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So how do we do this? By importing data from multiple sources, checking and verifying it, identifying entities, linking together, deciding what should be publicly visible or not and . and the result is...</a:t>
            </a:r>
          </a:p>
        </p:txBody>
      </p:sp>
      <p:sp>
        <p:nvSpPr>
          <p:cNvPr id="4" name="Slide Number Placeholder 3"/>
          <p:cNvSpPr>
            <a:spLocks noGrp="1"/>
          </p:cNvSpPr>
          <p:nvPr>
            <p:ph type="sldNum" sz="quarter" idx="10"/>
          </p:nvPr>
        </p:nvSpPr>
        <p:spPr/>
        <p:txBody>
          <a:bodyPr/>
          <a:lstStyle/>
          <a:p>
            <a:fld id="{B3881F1F-971E-4207-96C6-4735B51C3B08}" type="slidenum">
              <a:rPr lang="en-GB" smtClean="0"/>
              <a:t>7</a:t>
            </a:fld>
            <a:endParaRPr lang="en-GB" dirty="0"/>
          </a:p>
        </p:txBody>
      </p:sp>
    </p:spTree>
    <p:extLst>
      <p:ext uri="{BB962C8B-B14F-4D97-AF65-F5344CB8AC3E}">
        <p14:creationId xmlns:p14="http://schemas.microsoft.com/office/powerpoint/2010/main" val="394282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how modern portal looks like – you can see the volume of research activity, collaborations, SDG contributions and who’s specifically working on which Goal.</a:t>
            </a:r>
          </a:p>
          <a:p>
            <a:pPr marL="0" indent="0">
              <a:buFont typeface="Arial" panose="020B0604020202020204" pitchFamily="34" charset="0"/>
              <a:buNone/>
            </a:pPr>
            <a:r>
              <a:rPr lang="en-US" dirty="0"/>
              <a:t>In case of Monash university, before implementation, various departments and faculties managed data individually, which resulted in a disjointed view of the institution, suboptimal workflows. </a:t>
            </a:r>
          </a:p>
          <a:p>
            <a:endParaRPr lang="en-US" dirty="0">
              <a:cs typeface="Calibri"/>
            </a:endParaRPr>
          </a:p>
        </p:txBody>
      </p:sp>
      <p:sp>
        <p:nvSpPr>
          <p:cNvPr id="4" name="Slide Number Placeholder 3"/>
          <p:cNvSpPr>
            <a:spLocks noGrp="1"/>
          </p:cNvSpPr>
          <p:nvPr>
            <p:ph type="sldNum" sz="quarter" idx="5"/>
          </p:nvPr>
        </p:nvSpPr>
        <p:spPr/>
        <p:txBody>
          <a:bodyPr/>
          <a:lstStyle/>
          <a:p>
            <a:fld id="{8A8E339C-598E-4B7B-84C5-E22874EECC42}" type="slidenum">
              <a:rPr lang="en-US" smtClean="0"/>
              <a:t>8</a:t>
            </a:fld>
            <a:endParaRPr lang="en-US" dirty="0"/>
          </a:p>
        </p:txBody>
      </p:sp>
    </p:spTree>
    <p:extLst>
      <p:ext uri="{BB962C8B-B14F-4D97-AF65-F5344CB8AC3E}">
        <p14:creationId xmlns:p14="http://schemas.microsoft.com/office/powerpoint/2010/main" val="2513050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easily check these portals yourself by the way – we have a complete list on our site that we extremely proud of. You can narrow down this list of authors to reveal only those with specific research focus, or SDG or department.</a:t>
            </a:r>
          </a:p>
          <a:p>
            <a:r>
              <a:rPr lang="en-US" sz="1200" kern="1200" dirty="0">
                <a:solidFill>
                  <a:schemeClr val="tx1"/>
                </a:solidFill>
                <a:effectLst/>
                <a:latin typeface="+mn-lt"/>
                <a:ea typeface="+mn-ea"/>
                <a:cs typeface="+mn-cs"/>
              </a:rPr>
              <a:t>It is actually a recommended practice to showcase researchers profiles. </a:t>
            </a:r>
          </a:p>
        </p:txBody>
      </p:sp>
      <p:sp>
        <p:nvSpPr>
          <p:cNvPr id="4" name="Slide Number Placeholder 3"/>
          <p:cNvSpPr>
            <a:spLocks noGrp="1"/>
          </p:cNvSpPr>
          <p:nvPr>
            <p:ph type="sldNum" sz="quarter" idx="5"/>
          </p:nvPr>
        </p:nvSpPr>
        <p:spPr/>
        <p:txBody>
          <a:bodyPr/>
          <a:lstStyle/>
          <a:p>
            <a:fld id="{A7443C7B-F938-4CE9-A268-32817172635B}" type="slidenum">
              <a:rPr lang="de-DE" smtClean="0"/>
              <a:t>9</a:t>
            </a:fld>
            <a:endParaRPr lang="de-DE"/>
          </a:p>
        </p:txBody>
      </p:sp>
    </p:spTree>
    <p:extLst>
      <p:ext uri="{BB962C8B-B14F-4D97-AF65-F5344CB8AC3E}">
        <p14:creationId xmlns:p14="http://schemas.microsoft.com/office/powerpoint/2010/main" val="696226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light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en-US" noProof="0" dirty="0"/>
              <a:t>Click on icon to select picture</a:t>
            </a:r>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6" name="Text Placeholder 9"/>
          <p:cNvSpPr>
            <a:spLocks noGrp="1"/>
          </p:cNvSpPr>
          <p:nvPr>
            <p:ph type="body" sz="quarter" idx="13"/>
          </p:nvPr>
        </p:nvSpPr>
        <p:spPr>
          <a:xfrm>
            <a:off x="576000" y="59213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extLst>
      <p:ext uri="{BB962C8B-B14F-4D97-AF65-F5344CB8AC3E}">
        <p14:creationId xmlns:p14="http://schemas.microsoft.com/office/powerpoint/2010/main" val="3631053711"/>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guide id="8" orient="horz"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endParaRPr lang="de-DE" dirty="0"/>
          </a:p>
        </p:txBody>
      </p:sp>
      <p:sp>
        <p:nvSpPr>
          <p:cNvPr id="8" name="Footer Placeholder 7"/>
          <p:cNvSpPr>
            <a:spLocks noGrp="1"/>
          </p:cNvSpPr>
          <p:nvPr>
            <p:ph type="ftr" sz="quarter" idx="15"/>
          </p:nvPr>
        </p:nvSpPr>
        <p:spPr/>
        <p:txBody>
          <a:bodyPr/>
          <a:lstStyle/>
          <a:p>
            <a:r>
              <a:rPr lang="en-US" dirty="0"/>
              <a:t>Pure - Unlock your full research potential</a:t>
            </a:r>
            <a:endParaRPr lang="de-DE" dirty="0"/>
          </a:p>
        </p:txBody>
      </p:sp>
      <p:sp>
        <p:nvSpPr>
          <p:cNvPr id="10" name="Title 1"/>
          <p:cNvSpPr>
            <a:spLocks noGrp="1"/>
          </p:cNvSpPr>
          <p:nvPr>
            <p:ph type="title" hasCustomPrompt="1"/>
          </p:nvPr>
        </p:nvSpPr>
        <p:spPr>
          <a:xfrm>
            <a:off x="576263"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14" name="Content Placeholder 2"/>
          <p:cNvSpPr>
            <a:spLocks noGrp="1"/>
          </p:cNvSpPr>
          <p:nvPr>
            <p:ph sz="quarter" idx="16"/>
          </p:nvPr>
        </p:nvSpPr>
        <p:spPr>
          <a:xfrm>
            <a:off x="576263" y="1183196"/>
            <a:ext cx="7991475" cy="3269424"/>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Slide Number Placeholder 1">
            <a:extLst>
              <a:ext uri="{FF2B5EF4-FFF2-40B4-BE49-F238E27FC236}">
                <a16:creationId xmlns:a16="http://schemas.microsoft.com/office/drawing/2014/main" id="{B3A48600-CE42-470F-A4E4-E1891D42B402}"/>
              </a:ext>
            </a:extLst>
          </p:cNvPr>
          <p:cNvSpPr>
            <a:spLocks noGrp="1"/>
          </p:cNvSpPr>
          <p:nvPr>
            <p:ph type="sldNum" sz="quarter" idx="17"/>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190443739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endParaRPr lang="de-DE" dirty="0"/>
          </a:p>
        </p:txBody>
      </p:sp>
      <p:sp>
        <p:nvSpPr>
          <p:cNvPr id="6" name="Footer Placeholder 5"/>
          <p:cNvSpPr>
            <a:spLocks noGrp="1"/>
          </p:cNvSpPr>
          <p:nvPr>
            <p:ph type="ftr" sz="quarter" idx="19"/>
          </p:nvPr>
        </p:nvSpPr>
        <p:spPr/>
        <p:txBody>
          <a:bodyPr/>
          <a:lstStyle/>
          <a:p>
            <a:r>
              <a:rPr lang="en-US" dirty="0"/>
              <a:t>Pure - Unlock your full research potential</a:t>
            </a:r>
            <a:endParaRPr lang="de-DE" dirty="0"/>
          </a:p>
        </p:txBody>
      </p:sp>
      <p:sp>
        <p:nvSpPr>
          <p:cNvPr id="10" name="Title 1"/>
          <p:cNvSpPr>
            <a:spLocks noGrp="1"/>
          </p:cNvSpPr>
          <p:nvPr>
            <p:ph type="title" hasCustomPrompt="1"/>
          </p:nvPr>
        </p:nvSpPr>
        <p:spPr>
          <a:xfrm>
            <a:off x="576263"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20" name="Text Placeholder 8"/>
          <p:cNvSpPr>
            <a:spLocks noGrp="1"/>
          </p:cNvSpPr>
          <p:nvPr>
            <p:ph type="body" sz="quarter" idx="23" hasCustomPrompt="1"/>
          </p:nvPr>
        </p:nvSpPr>
        <p:spPr>
          <a:xfrm>
            <a:off x="4770841" y="1202014"/>
            <a:ext cx="3796897" cy="3264797"/>
          </a:xfrm>
          <a:prstGeom prst="rect">
            <a:avLst/>
          </a:prstGeom>
        </p:spPr>
        <p:txBody>
          <a:bodyPr>
            <a:no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p>
        </p:txBody>
      </p:sp>
      <p:sp>
        <p:nvSpPr>
          <p:cNvPr id="23" name="Text Placeholder 8"/>
          <p:cNvSpPr>
            <a:spLocks noGrp="1"/>
          </p:cNvSpPr>
          <p:nvPr>
            <p:ph type="body" sz="quarter" idx="24" hasCustomPrompt="1"/>
          </p:nvPr>
        </p:nvSpPr>
        <p:spPr>
          <a:xfrm>
            <a:off x="576263" y="1202013"/>
            <a:ext cx="3796897" cy="3264797"/>
          </a:xfrm>
          <a:prstGeom prst="rect">
            <a:avLst/>
          </a:prstGeom>
        </p:spPr>
        <p:txBody>
          <a:bodyPr>
            <a:no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 name="Slide Number Placeholder 1">
            <a:extLst>
              <a:ext uri="{FF2B5EF4-FFF2-40B4-BE49-F238E27FC236}">
                <a16:creationId xmlns:a16="http://schemas.microsoft.com/office/drawing/2014/main" id="{9E976D61-2862-4E57-B8E8-87A55AB5098A}"/>
              </a:ext>
            </a:extLst>
          </p:cNvPr>
          <p:cNvSpPr>
            <a:spLocks noGrp="1"/>
          </p:cNvSpPr>
          <p:nvPr>
            <p:ph type="sldNum" sz="quarter" idx="25"/>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8"/>
          </p:nvPr>
        </p:nvSpPr>
        <p:spPr/>
        <p:txBody>
          <a:bodyPr/>
          <a:lstStyle/>
          <a:p>
            <a:endParaRPr lang="de-DE" dirty="0"/>
          </a:p>
        </p:txBody>
      </p:sp>
      <p:sp>
        <p:nvSpPr>
          <p:cNvPr id="6" name="Footer Placeholder 5"/>
          <p:cNvSpPr>
            <a:spLocks noGrp="1"/>
          </p:cNvSpPr>
          <p:nvPr>
            <p:ph type="ftr" sz="quarter" idx="19"/>
          </p:nvPr>
        </p:nvSpPr>
        <p:spPr/>
        <p:txBody>
          <a:bodyPr/>
          <a:lstStyle/>
          <a:p>
            <a:r>
              <a:rPr lang="en-US" dirty="0"/>
              <a:t>Pure - Unlock your full research potential</a:t>
            </a:r>
            <a:endParaRPr lang="de-DE" dirty="0"/>
          </a:p>
        </p:txBody>
      </p:sp>
      <p:sp>
        <p:nvSpPr>
          <p:cNvPr id="10" name="Title 1"/>
          <p:cNvSpPr>
            <a:spLocks noGrp="1"/>
          </p:cNvSpPr>
          <p:nvPr>
            <p:ph type="title" hasCustomPrompt="1"/>
          </p:nvPr>
        </p:nvSpPr>
        <p:spPr>
          <a:xfrm>
            <a:off x="576262"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8" name="Text Placeholder 8"/>
          <p:cNvSpPr>
            <a:spLocks noGrp="1"/>
          </p:cNvSpPr>
          <p:nvPr>
            <p:ph type="body" sz="quarter" idx="13" hasCustomPrompt="1"/>
          </p:nvPr>
        </p:nvSpPr>
        <p:spPr>
          <a:xfrm>
            <a:off x="576262" y="1202013"/>
            <a:ext cx="3796896" cy="3264797"/>
          </a:xfrm>
          <a:prstGeom prst="rect">
            <a:avLst/>
          </a:prstGeom>
        </p:spPr>
        <p:txBody>
          <a:bodyPr>
            <a:noAutofit/>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9" name="Text Placeholder 8"/>
          <p:cNvSpPr>
            <a:spLocks noGrp="1"/>
          </p:cNvSpPr>
          <p:nvPr>
            <p:ph type="body" sz="quarter" idx="17" hasCustomPrompt="1"/>
          </p:nvPr>
        </p:nvSpPr>
        <p:spPr>
          <a:xfrm>
            <a:off x="4856566" y="1202013"/>
            <a:ext cx="3796896" cy="3264797"/>
          </a:xfrm>
          <a:prstGeom prst="rect">
            <a:avLst/>
          </a:prstGeom>
        </p:spPr>
        <p:txBody>
          <a:bodyPr>
            <a:noAutofit/>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a:t>Click to add text</a:t>
            </a:r>
          </a:p>
          <a:p>
            <a:pPr lvl="2"/>
            <a:r>
              <a:rPr lang="en-US"/>
              <a:t>Second level</a:t>
            </a:r>
          </a:p>
          <a:p>
            <a:pPr lvl="3"/>
            <a:r>
              <a:rPr lang="en-US"/>
              <a:t>Third level</a:t>
            </a:r>
          </a:p>
          <a:p>
            <a:pPr lvl="4"/>
            <a:r>
              <a:rPr lang="en-US"/>
              <a:t>Fourth level</a:t>
            </a:r>
            <a:endParaRPr lang="en-GB"/>
          </a:p>
        </p:txBody>
      </p:sp>
      <p:sp>
        <p:nvSpPr>
          <p:cNvPr id="2" name="Slide Number Placeholder 1">
            <a:extLst>
              <a:ext uri="{FF2B5EF4-FFF2-40B4-BE49-F238E27FC236}">
                <a16:creationId xmlns:a16="http://schemas.microsoft.com/office/drawing/2014/main" id="{A0625F2F-AC4C-4C55-A66F-3404D0ACACA7}"/>
              </a:ext>
            </a:extLst>
          </p:cNvPr>
          <p:cNvSpPr>
            <a:spLocks noGrp="1"/>
          </p:cNvSpPr>
          <p:nvPr>
            <p:ph type="sldNum" sz="quarter" idx="20"/>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2069957296"/>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image on right sid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57200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6" name="Straight Connector 15"/>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dirty="0"/>
          </a:p>
        </p:txBody>
      </p:sp>
      <p:sp>
        <p:nvSpPr>
          <p:cNvPr id="5" name="Footer Placeholder 4"/>
          <p:cNvSpPr>
            <a:spLocks noGrp="1"/>
          </p:cNvSpPr>
          <p:nvPr>
            <p:ph type="ftr" sz="quarter" idx="16"/>
          </p:nvPr>
        </p:nvSpPr>
        <p:spPr/>
        <p:txBody>
          <a:bodyPr/>
          <a:lstStyle/>
          <a:p>
            <a:r>
              <a:rPr lang="en-US" dirty="0"/>
              <a:t>Pure - Unlock your full research potential</a:t>
            </a:r>
            <a:endParaRPr lang="de-DE" dirty="0"/>
          </a:p>
        </p:txBody>
      </p:sp>
      <p:sp>
        <p:nvSpPr>
          <p:cNvPr id="8" name="Title 1"/>
          <p:cNvSpPr>
            <a:spLocks noGrp="1"/>
          </p:cNvSpPr>
          <p:nvPr>
            <p:ph type="title" hasCustomPrompt="1"/>
          </p:nvPr>
        </p:nvSpPr>
        <p:spPr>
          <a:xfrm>
            <a:off x="576263" y="502838"/>
            <a:ext cx="3796897"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11" name="Text Placeholder 8"/>
          <p:cNvSpPr>
            <a:spLocks noGrp="1"/>
          </p:cNvSpPr>
          <p:nvPr>
            <p:ph type="body" sz="quarter" idx="24" hasCustomPrompt="1"/>
          </p:nvPr>
        </p:nvSpPr>
        <p:spPr>
          <a:xfrm>
            <a:off x="576263" y="1202013"/>
            <a:ext cx="3796897" cy="3264797"/>
          </a:xfrm>
          <a:prstGeom prst="rect">
            <a:avLst/>
          </a:prstGeom>
        </p:spPr>
        <p:txBody>
          <a:bodyPr>
            <a:no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Tree>
    <p:extLst>
      <p:ext uri="{BB962C8B-B14F-4D97-AF65-F5344CB8AC3E}">
        <p14:creationId xmlns:p14="http://schemas.microsoft.com/office/powerpoint/2010/main" val="3231835068"/>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image on left side">
    <p:spTree>
      <p:nvGrpSpPr>
        <p:cNvPr id="1" name=""/>
        <p:cNvGrpSpPr/>
        <p:nvPr/>
      </p:nvGrpSpPr>
      <p:grpSpPr>
        <a:xfrm>
          <a:off x="0" y="0"/>
          <a:ext cx="0" cy="0"/>
          <a:chOff x="0" y="0"/>
          <a:chExt cx="0" cy="0"/>
        </a:xfrm>
      </p:grpSpPr>
      <p:sp>
        <p:nvSpPr>
          <p:cNvPr id="9" name="Date Placeholder 3"/>
          <p:cNvSpPr>
            <a:spLocks noGrp="1"/>
          </p:cNvSpPr>
          <p:nvPr>
            <p:ph type="dt" sz="half" idx="15"/>
          </p:nvPr>
        </p:nvSpPr>
        <p:spPr>
          <a:xfrm>
            <a:off x="1044000" y="4722258"/>
            <a:ext cx="3086100" cy="162814"/>
          </a:xfrm>
        </p:spPr>
        <p:txBody>
          <a:bodyPr/>
          <a:lstStyle/>
          <a:p>
            <a:endParaRPr lang="de-DE" dirty="0"/>
          </a:p>
        </p:txBody>
      </p:sp>
      <p:sp>
        <p:nvSpPr>
          <p:cNvPr id="10" name="Footer Placeholder 4"/>
          <p:cNvSpPr>
            <a:spLocks noGrp="1"/>
          </p:cNvSpPr>
          <p:nvPr>
            <p:ph type="ftr" sz="quarter" idx="16"/>
          </p:nvPr>
        </p:nvSpPr>
        <p:spPr>
          <a:xfrm>
            <a:off x="1044000" y="4531201"/>
            <a:ext cx="3086100" cy="162244"/>
          </a:xfrm>
        </p:spPr>
        <p:txBody>
          <a:bodyPr/>
          <a:lstStyle/>
          <a:p>
            <a:r>
              <a:rPr lang="en-US" dirty="0"/>
              <a:t>Pure - Unlock your full research potential</a:t>
            </a:r>
            <a:endParaRPr lang="de-DE" dirty="0"/>
          </a:p>
        </p:txBody>
      </p:sp>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2" name="Picture Placeholder 9"/>
          <p:cNvSpPr>
            <a:spLocks noGrp="1"/>
          </p:cNvSpPr>
          <p:nvPr>
            <p:ph type="pic" sz="quarter" idx="24"/>
          </p:nvPr>
        </p:nvSpPr>
        <p:spPr>
          <a:xfrm>
            <a:off x="0" y="0"/>
            <a:ext cx="4572000" cy="5143500"/>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16" name="Title 1"/>
          <p:cNvSpPr>
            <a:spLocks noGrp="1"/>
          </p:cNvSpPr>
          <p:nvPr>
            <p:ph type="title" hasCustomPrompt="1"/>
          </p:nvPr>
        </p:nvSpPr>
        <p:spPr>
          <a:xfrm>
            <a:off x="4859338" y="502838"/>
            <a:ext cx="3796897"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18" name="Text Placeholder 8"/>
          <p:cNvSpPr>
            <a:spLocks noGrp="1"/>
          </p:cNvSpPr>
          <p:nvPr>
            <p:ph type="body" sz="quarter" idx="25" hasCustomPrompt="1"/>
          </p:nvPr>
        </p:nvSpPr>
        <p:spPr>
          <a:xfrm>
            <a:off x="4859338" y="1202013"/>
            <a:ext cx="3796897" cy="3264797"/>
          </a:xfrm>
          <a:prstGeom prst="rect">
            <a:avLst/>
          </a:prstGeom>
        </p:spPr>
        <p:txBody>
          <a:bodyPr>
            <a:no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Slide Number Placeholder 2">
            <a:extLst>
              <a:ext uri="{FF2B5EF4-FFF2-40B4-BE49-F238E27FC236}">
                <a16:creationId xmlns:a16="http://schemas.microsoft.com/office/drawing/2014/main" id="{8ACAC847-E1CF-4A88-81E3-3EDE8D90BEF9}"/>
              </a:ext>
            </a:extLst>
          </p:cNvPr>
          <p:cNvSpPr>
            <a:spLocks noGrp="1"/>
          </p:cNvSpPr>
          <p:nvPr>
            <p:ph type="sldNum" sz="quarter" idx="26"/>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1519277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cxnSp>
        <p:nvCxnSpPr>
          <p:cNvPr id="11" name="Straight Connector 10"/>
          <p:cNvCxnSpPr/>
          <p:nvPr userDrawn="1"/>
        </p:nvCxnSpPr>
        <p:spPr>
          <a:xfrm flipV="1">
            <a:off x="576263" y="4443414"/>
            <a:ext cx="39957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5" name="Picture Placeholder 9"/>
          <p:cNvSpPr>
            <a:spLocks noGrp="1"/>
          </p:cNvSpPr>
          <p:nvPr>
            <p:ph type="pic" sz="quarter" idx="14"/>
          </p:nvPr>
        </p:nvSpPr>
        <p:spPr>
          <a:xfrm>
            <a:off x="3386666" y="1186773"/>
            <a:ext cx="5181071"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sp>
        <p:nvSpPr>
          <p:cNvPr id="7" name="Title 1"/>
          <p:cNvSpPr>
            <a:spLocks noGrp="1"/>
          </p:cNvSpPr>
          <p:nvPr>
            <p:ph type="title" hasCustomPrompt="1"/>
          </p:nvPr>
        </p:nvSpPr>
        <p:spPr>
          <a:xfrm>
            <a:off x="576262"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8" name="Text Placeholder 8"/>
          <p:cNvSpPr>
            <a:spLocks noGrp="1"/>
          </p:cNvSpPr>
          <p:nvPr>
            <p:ph type="body" sz="quarter" idx="24" hasCustomPrompt="1"/>
          </p:nvPr>
        </p:nvSpPr>
        <p:spPr>
          <a:xfrm>
            <a:off x="576263" y="1202013"/>
            <a:ext cx="2641070" cy="3264797"/>
          </a:xfrm>
          <a:prstGeom prst="rect">
            <a:avLst/>
          </a:prstGeom>
        </p:spPr>
        <p:txBody>
          <a:bodyPr>
            <a:no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de-DE"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r>
              <a:rPr lang="en-US" dirty="0"/>
              <a:t>Pure - Unlock your full research potential</a:t>
            </a:r>
            <a:endParaRPr lang="de-DE"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nl-NL" smtClean="0"/>
              <a:pPr/>
              <a:t>‹#›</a:t>
            </a:fld>
            <a:endParaRPr lang="nl-NL"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de-DE"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6" name="Footer Placeholder 5"/>
          <p:cNvSpPr>
            <a:spLocks noGrp="1"/>
          </p:cNvSpPr>
          <p:nvPr>
            <p:ph type="ftr" sz="quarter" idx="11"/>
          </p:nvPr>
        </p:nvSpPr>
        <p:spPr/>
        <p:txBody>
          <a:bodyPr/>
          <a:lstStyle/>
          <a:p>
            <a:r>
              <a:rPr lang="en-US" dirty="0"/>
              <a:t>Pure - Unlock your full research potential</a:t>
            </a:r>
            <a:endParaRPr lang="de-DE" dirty="0"/>
          </a:p>
        </p:txBody>
      </p:sp>
      <p:sp>
        <p:nvSpPr>
          <p:cNvPr id="7" name="Title 1"/>
          <p:cNvSpPr>
            <a:spLocks noGrp="1"/>
          </p:cNvSpPr>
          <p:nvPr>
            <p:ph type="title" hasCustomPrompt="1"/>
          </p:nvPr>
        </p:nvSpPr>
        <p:spPr>
          <a:xfrm>
            <a:off x="576263" y="480827"/>
            <a:ext cx="6248399" cy="2830088"/>
          </a:xfrm>
          <a:prstGeom prst="rect">
            <a:avLst/>
          </a:prstGeom>
        </p:spPr>
        <p:txBody>
          <a:bodyPr lIns="0" tIns="0" rIns="0">
            <a:noAutofit/>
          </a:bodyPr>
          <a:lstStyle>
            <a:lvl1pPr marL="177800" indent="-177800">
              <a:lnSpc>
                <a:spcPct val="100000"/>
              </a:lnSpc>
              <a:defRPr sz="3600" baseline="0">
                <a:solidFill>
                  <a:srgbClr val="FF6C00"/>
                </a:solidFill>
              </a:defRPr>
            </a:lvl1pPr>
          </a:lstStyle>
          <a:p>
            <a:r>
              <a:rPr lang="en-US" dirty="0"/>
              <a:t>“Quote</a:t>
            </a:r>
            <a:r>
              <a:rPr lang="de-DE" dirty="0"/>
              <a:t>”</a:t>
            </a:r>
          </a:p>
        </p:txBody>
      </p:sp>
      <p:cxnSp>
        <p:nvCxnSpPr>
          <p:cNvPr id="8" name="Straight Connector 7"/>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816578"/>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with dark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en-US" noProof="0" dirty="0"/>
              <a:t>Drag picture to placeholder or click icon to add</a:t>
            </a:r>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80827"/>
            <a:ext cx="5991591" cy="3180193"/>
          </a:xfrm>
          <a:prstGeom prst="rect">
            <a:avLst/>
          </a:prstGeom>
        </p:spPr>
        <p:txBody>
          <a:bodyPr lIns="0" rIns="0">
            <a:noAutofit/>
          </a:bodyPr>
          <a:lstStyle>
            <a:lvl1pPr marL="177800" indent="-177800">
              <a:lnSpc>
                <a:spcPct val="100000"/>
              </a:lnSpc>
              <a:defRPr sz="3600">
                <a:solidFill>
                  <a:schemeClr val="bg1"/>
                </a:solidFill>
              </a:defRPr>
            </a:lvl1pPr>
          </a:lstStyle>
          <a:p>
            <a:r>
              <a:rPr lang="en-US" dirty="0"/>
              <a:t>“Quote”</a:t>
            </a:r>
            <a:endParaRPr lang="de-DE" dirty="0"/>
          </a:p>
        </p:txBody>
      </p:sp>
      <p:sp>
        <p:nvSpPr>
          <p:cNvPr id="2" name="Date Placeholder 1">
            <a:extLst>
              <a:ext uri="{FF2B5EF4-FFF2-40B4-BE49-F238E27FC236}">
                <a16:creationId xmlns:a16="http://schemas.microsoft.com/office/drawing/2014/main" id="{1ABBFE6F-AC76-4679-9E64-F380BE313D6C}"/>
              </a:ext>
            </a:extLst>
          </p:cNvPr>
          <p:cNvSpPr>
            <a:spLocks noGrp="1"/>
          </p:cNvSpPr>
          <p:nvPr>
            <p:ph type="dt" sz="half" idx="14"/>
          </p:nvPr>
        </p:nvSpPr>
        <p:spPr/>
        <p:txBody>
          <a:bodyPr/>
          <a:lstStyle/>
          <a:p>
            <a:endParaRPr lang="de-DE" dirty="0"/>
          </a:p>
        </p:txBody>
      </p:sp>
      <p:sp>
        <p:nvSpPr>
          <p:cNvPr id="3" name="Footer Placeholder 2">
            <a:extLst>
              <a:ext uri="{FF2B5EF4-FFF2-40B4-BE49-F238E27FC236}">
                <a16:creationId xmlns:a16="http://schemas.microsoft.com/office/drawing/2014/main" id="{5DFBBB88-9E69-4056-89B7-53EC38D70961}"/>
              </a:ext>
            </a:extLst>
          </p:cNvPr>
          <p:cNvSpPr>
            <a:spLocks noGrp="1"/>
          </p:cNvSpPr>
          <p:nvPr>
            <p:ph type="ftr" sz="quarter" idx="15"/>
          </p:nvPr>
        </p:nvSpPr>
        <p:spPr/>
        <p:txBody>
          <a:bodyPr/>
          <a:lstStyle/>
          <a:p>
            <a:r>
              <a:rPr lang="en-US" dirty="0"/>
              <a:t>Pure - Unlock your full research potential</a:t>
            </a:r>
            <a:endParaRPr lang="de-DE" dirty="0"/>
          </a:p>
        </p:txBody>
      </p:sp>
      <p:sp>
        <p:nvSpPr>
          <p:cNvPr id="5" name="Slide Number Placeholder 4">
            <a:extLst>
              <a:ext uri="{FF2B5EF4-FFF2-40B4-BE49-F238E27FC236}">
                <a16:creationId xmlns:a16="http://schemas.microsoft.com/office/drawing/2014/main" id="{17C05264-44CE-4711-9D87-DAAF6AB89A00}"/>
              </a:ext>
            </a:extLst>
          </p:cNvPr>
          <p:cNvSpPr>
            <a:spLocks noGrp="1"/>
          </p:cNvSpPr>
          <p:nvPr>
            <p:ph type="sldNum" sz="quarter" idx="16"/>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219503286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with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bg1">
              <a:lumMod val="95000"/>
            </a:schemeClr>
          </a:solidFill>
        </p:spPr>
        <p:txBody>
          <a:bodyPr/>
          <a:lstStyle>
            <a:lvl1pPr marL="0" indent="0">
              <a:lnSpc>
                <a:spcPct val="100000"/>
              </a:lnSpc>
              <a:buNone/>
              <a:defRPr/>
            </a:lvl1pPr>
          </a:lstStyle>
          <a:p>
            <a:r>
              <a:rPr lang="nl-NL" dirty="0"/>
              <a:t>Drag </a:t>
            </a:r>
            <a:r>
              <a:rPr lang="en-US" noProof="0" dirty="0"/>
              <a:t>picture</a:t>
            </a:r>
            <a:r>
              <a:rPr lang="nl-NL" dirty="0"/>
              <a:t> to placeholder or click icon to add</a:t>
            </a:r>
            <a:endParaRPr lang="de-DE"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480827"/>
            <a:ext cx="5991591" cy="3180193"/>
          </a:xfrm>
          <a:prstGeom prst="rect">
            <a:avLst/>
          </a:prstGeom>
        </p:spPr>
        <p:txBody>
          <a:bodyPr lIns="0" rIns="0">
            <a:noAutofit/>
          </a:bodyPr>
          <a:lstStyle>
            <a:lvl1pPr marL="177800" indent="-177800">
              <a:lnSpc>
                <a:spcPct val="100000"/>
              </a:lnSpc>
              <a:defRPr sz="3600">
                <a:solidFill>
                  <a:srgbClr val="53565A"/>
                </a:solidFill>
              </a:defRPr>
            </a:lvl1pPr>
          </a:lstStyle>
          <a:p>
            <a:r>
              <a:rPr lang="en-US" dirty="0"/>
              <a:t>“Quote”</a:t>
            </a:r>
            <a:endParaRPr lang="de-DE" dirty="0"/>
          </a:p>
        </p:txBody>
      </p:sp>
      <p:sp>
        <p:nvSpPr>
          <p:cNvPr id="2" name="Date Placeholder 1">
            <a:extLst>
              <a:ext uri="{FF2B5EF4-FFF2-40B4-BE49-F238E27FC236}">
                <a16:creationId xmlns:a16="http://schemas.microsoft.com/office/drawing/2014/main" id="{08365055-2F6D-417F-BBA6-C10DAAE3715D}"/>
              </a:ext>
            </a:extLst>
          </p:cNvPr>
          <p:cNvSpPr>
            <a:spLocks noGrp="1"/>
          </p:cNvSpPr>
          <p:nvPr>
            <p:ph type="dt" sz="half" idx="14"/>
          </p:nvPr>
        </p:nvSpPr>
        <p:spPr/>
        <p:txBody>
          <a:bodyPr/>
          <a:lstStyle/>
          <a:p>
            <a:endParaRPr lang="de-DE" dirty="0"/>
          </a:p>
        </p:txBody>
      </p:sp>
      <p:sp>
        <p:nvSpPr>
          <p:cNvPr id="3" name="Footer Placeholder 2">
            <a:extLst>
              <a:ext uri="{FF2B5EF4-FFF2-40B4-BE49-F238E27FC236}">
                <a16:creationId xmlns:a16="http://schemas.microsoft.com/office/drawing/2014/main" id="{8875FA76-4DC3-400C-99FB-FD541C7E126E}"/>
              </a:ext>
            </a:extLst>
          </p:cNvPr>
          <p:cNvSpPr>
            <a:spLocks noGrp="1"/>
          </p:cNvSpPr>
          <p:nvPr>
            <p:ph type="ftr" sz="quarter" idx="15"/>
          </p:nvPr>
        </p:nvSpPr>
        <p:spPr/>
        <p:txBody>
          <a:bodyPr/>
          <a:lstStyle/>
          <a:p>
            <a:r>
              <a:rPr lang="en-US" dirty="0"/>
              <a:t>Pure - Unlock your full research potential</a:t>
            </a:r>
            <a:endParaRPr lang="de-DE" dirty="0"/>
          </a:p>
        </p:txBody>
      </p:sp>
      <p:sp>
        <p:nvSpPr>
          <p:cNvPr id="5" name="Slide Number Placeholder 4">
            <a:extLst>
              <a:ext uri="{FF2B5EF4-FFF2-40B4-BE49-F238E27FC236}">
                <a16:creationId xmlns:a16="http://schemas.microsoft.com/office/drawing/2014/main" id="{AD9EA606-AA5D-472D-BDF2-632060A3AEEE}"/>
              </a:ext>
            </a:extLst>
          </p:cNvPr>
          <p:cNvSpPr>
            <a:spLocks noGrp="1"/>
          </p:cNvSpPr>
          <p:nvPr>
            <p:ph type="sldNum" sz="quarter" idx="16"/>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illustration">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4770842" y="1186773"/>
            <a:ext cx="3796896" cy="3264797"/>
          </a:xfrm>
          <a:prstGeom prst="rect">
            <a:avLst/>
          </a:prstGeom>
          <a:solidFill>
            <a:schemeClr val="bg1">
              <a:lumMod val="85000"/>
            </a:schemeClr>
          </a:solidFill>
        </p:spPr>
        <p:txBody>
          <a:bodyPr/>
          <a:lstStyle>
            <a:lvl1pPr marL="0" indent="0">
              <a:lnSpc>
                <a:spcPct val="100000"/>
              </a:lnSpc>
              <a:buFontTx/>
              <a:buNone/>
              <a:defRPr/>
            </a:lvl1pPr>
          </a:lstStyle>
          <a:p>
            <a:r>
              <a:rPr lang="en-US" noProof="0" dirty="0"/>
              <a:t>Drag picture to placeholder or click icon to add</a:t>
            </a:r>
          </a:p>
        </p:txBody>
      </p:sp>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dirty="0"/>
          </a:p>
        </p:txBody>
      </p:sp>
      <p:sp>
        <p:nvSpPr>
          <p:cNvPr id="5" name="Footer Placeholder 4"/>
          <p:cNvSpPr>
            <a:spLocks noGrp="1"/>
          </p:cNvSpPr>
          <p:nvPr>
            <p:ph type="ftr" sz="quarter" idx="16"/>
          </p:nvPr>
        </p:nvSpPr>
        <p:spPr/>
        <p:txBody>
          <a:bodyPr/>
          <a:lstStyle/>
          <a:p>
            <a:r>
              <a:rPr lang="en-US" dirty="0"/>
              <a:t>Pure - Unlock your full research potential</a:t>
            </a:r>
            <a:endParaRPr lang="de-DE" dirty="0"/>
          </a:p>
        </p:txBody>
      </p:sp>
      <p:sp>
        <p:nvSpPr>
          <p:cNvPr id="8" name="Title 1"/>
          <p:cNvSpPr>
            <a:spLocks noGrp="1"/>
          </p:cNvSpPr>
          <p:nvPr>
            <p:ph type="title" hasCustomPrompt="1"/>
          </p:nvPr>
        </p:nvSpPr>
        <p:spPr>
          <a:xfrm>
            <a:off x="576262"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9" name="Text Placeholder 8"/>
          <p:cNvSpPr>
            <a:spLocks noGrp="1"/>
          </p:cNvSpPr>
          <p:nvPr>
            <p:ph type="body" sz="quarter" idx="13" hasCustomPrompt="1"/>
          </p:nvPr>
        </p:nvSpPr>
        <p:spPr>
          <a:xfrm>
            <a:off x="576262" y="120201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2" name="Slide Number Placeholder 1">
            <a:extLst>
              <a:ext uri="{FF2B5EF4-FFF2-40B4-BE49-F238E27FC236}">
                <a16:creationId xmlns:a16="http://schemas.microsoft.com/office/drawing/2014/main" id="{1681CDB7-F1FB-4B42-A147-08AEEE45517D}"/>
              </a:ext>
            </a:extLst>
          </p:cNvPr>
          <p:cNvSpPr>
            <a:spLocks noGrp="1"/>
          </p:cNvSpPr>
          <p:nvPr>
            <p:ph type="sldNum" sz="quarter" idx="17"/>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803182024"/>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7" orient="horz" pos="286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light photo and dark text">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rgbClr val="F2F2F2">
              <a:alpha val="7059"/>
            </a:srgbClr>
          </a:solidFill>
        </p:spPr>
        <p:txBody>
          <a:bodyPr>
            <a:normAutofit/>
          </a:bodyPr>
          <a:lstStyle>
            <a:lvl1pPr marL="0" indent="0" algn="r">
              <a:lnSpc>
                <a:spcPct val="100000"/>
              </a:lnSpc>
              <a:buNone/>
              <a:defRPr sz="1600" baseline="0"/>
            </a:lvl1pPr>
          </a:lstStyle>
          <a:p>
            <a:r>
              <a:rPr lang="de-DE" dirty="0"/>
              <a:t>Click on icon to select picture</a:t>
            </a:r>
          </a:p>
        </p:txBody>
      </p:sp>
      <p:sp>
        <p:nvSpPr>
          <p:cNvPr id="2" name="Title 1"/>
          <p:cNvSpPr>
            <a:spLocks noGrp="1"/>
          </p:cNvSpPr>
          <p:nvPr>
            <p:ph type="ctrTitle" hasCustomPrompt="1"/>
          </p:nvPr>
        </p:nvSpPr>
        <p:spPr>
          <a:xfrm>
            <a:off x="475841" y="1659467"/>
            <a:ext cx="5112709" cy="1744133"/>
          </a:xfrm>
          <a:prstGeom prst="rect">
            <a:avLst/>
          </a:prstGeom>
        </p:spPr>
        <p:txBody>
          <a:bodyPr anchor="t" anchorCtr="0">
            <a:no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475841" y="4326324"/>
            <a:ext cx="5112709" cy="490001"/>
          </a:xfrm>
          <a:prstGeom prst="rect">
            <a:avLst/>
          </a:prstGeom>
        </p:spPr>
        <p:txBody>
          <a:bodyPr>
            <a:noAutofit/>
          </a:bodyPr>
          <a:lstStyle>
            <a:lvl1pPr marL="0" indent="0">
              <a:lnSpc>
                <a:spcPct val="100000"/>
              </a:lnSpc>
              <a:spcBef>
                <a:spcPts val="0"/>
              </a:spcBef>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9" name="Text Placeholder 6"/>
          <p:cNvSpPr>
            <a:spLocks noGrp="1"/>
          </p:cNvSpPr>
          <p:nvPr>
            <p:ph type="body" sz="quarter" idx="16" hasCustomPrompt="1"/>
          </p:nvPr>
        </p:nvSpPr>
        <p:spPr>
          <a:xfrm>
            <a:off x="475841" y="3488267"/>
            <a:ext cx="5112709" cy="762000"/>
          </a:xfrm>
          <a:prstGeom prst="rect">
            <a:avLst/>
          </a:prstGeom>
        </p:spPr>
        <p:txBody>
          <a:bodyPr>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1" name="Text Placeholder 9">
            <a:extLst>
              <a:ext uri="{FF2B5EF4-FFF2-40B4-BE49-F238E27FC236}">
                <a16:creationId xmlns:a16="http://schemas.microsoft.com/office/drawing/2014/main" id="{C7AF93F5-0BEA-4945-BCB7-DA0AAB85FC3C}"/>
              </a:ext>
            </a:extLst>
          </p:cNvPr>
          <p:cNvSpPr>
            <a:spLocks noGrp="1"/>
          </p:cNvSpPr>
          <p:nvPr>
            <p:ph type="body" sz="quarter" idx="13"/>
          </p:nvPr>
        </p:nvSpPr>
        <p:spPr>
          <a:xfrm>
            <a:off x="576000" y="59213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guide id="8" orient="horz">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770842" y="1202013"/>
            <a:ext cx="3796897" cy="3262031"/>
          </a:xfrm>
          <a:prstGeom prst="rect">
            <a:avLst/>
          </a:prstGeom>
        </p:spPr>
        <p:txBody>
          <a:bodyPr/>
          <a:lstStyle>
            <a:lvl1pPr marL="0" indent="0">
              <a:lnSpc>
                <a:spcPct val="100000"/>
              </a:lnSpc>
              <a:buNone/>
              <a:defRPr/>
            </a:lvl1pPr>
          </a:lstStyle>
          <a:p>
            <a:r>
              <a:rPr lang="en-US" noProof="0" dirty="0"/>
              <a:t>Click icon to add chart</a:t>
            </a:r>
          </a:p>
        </p:txBody>
      </p:sp>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6"/>
          </p:nvPr>
        </p:nvSpPr>
        <p:spPr/>
        <p:txBody>
          <a:bodyPr/>
          <a:lstStyle/>
          <a:p>
            <a:endParaRPr lang="de-DE" dirty="0"/>
          </a:p>
        </p:txBody>
      </p:sp>
      <p:sp>
        <p:nvSpPr>
          <p:cNvPr id="5" name="Footer Placeholder 4"/>
          <p:cNvSpPr>
            <a:spLocks noGrp="1"/>
          </p:cNvSpPr>
          <p:nvPr>
            <p:ph type="ftr" sz="quarter" idx="17"/>
          </p:nvPr>
        </p:nvSpPr>
        <p:spPr/>
        <p:txBody>
          <a:bodyPr/>
          <a:lstStyle/>
          <a:p>
            <a:r>
              <a:rPr lang="en-US" dirty="0"/>
              <a:t>Pure - Unlock your full research potential</a:t>
            </a:r>
            <a:endParaRPr lang="de-DE" dirty="0"/>
          </a:p>
        </p:txBody>
      </p:sp>
      <p:sp>
        <p:nvSpPr>
          <p:cNvPr id="9" name="Title 1"/>
          <p:cNvSpPr>
            <a:spLocks noGrp="1"/>
          </p:cNvSpPr>
          <p:nvPr>
            <p:ph type="title" hasCustomPrompt="1"/>
          </p:nvPr>
        </p:nvSpPr>
        <p:spPr>
          <a:xfrm>
            <a:off x="576263"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8" name="Text Placeholder 8"/>
          <p:cNvSpPr>
            <a:spLocks noGrp="1"/>
          </p:cNvSpPr>
          <p:nvPr>
            <p:ph type="body" sz="quarter" idx="13" hasCustomPrompt="1"/>
          </p:nvPr>
        </p:nvSpPr>
        <p:spPr>
          <a:xfrm>
            <a:off x="576263" y="1202013"/>
            <a:ext cx="3796896" cy="3264797"/>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endParaRPr lang="en-GB" dirty="0"/>
          </a:p>
          <a:p>
            <a:pPr lvl="0"/>
            <a:endParaRPr lang="en-US" dirty="0"/>
          </a:p>
        </p:txBody>
      </p:sp>
      <p:sp>
        <p:nvSpPr>
          <p:cNvPr id="2" name="Slide Number Placeholder 1">
            <a:extLst>
              <a:ext uri="{FF2B5EF4-FFF2-40B4-BE49-F238E27FC236}">
                <a16:creationId xmlns:a16="http://schemas.microsoft.com/office/drawing/2014/main" id="{B9B6078E-5236-4C50-BFF2-6AA9D1393BCC}"/>
              </a:ext>
            </a:extLst>
          </p:cNvPr>
          <p:cNvSpPr>
            <a:spLocks noGrp="1"/>
          </p:cNvSpPr>
          <p:nvPr>
            <p:ph type="sldNum" sz="quarter" idx="18"/>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4186272090"/>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17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1179153"/>
            <a:ext cx="7990393"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dirty="0"/>
          </a:p>
        </p:txBody>
      </p:sp>
      <p:sp>
        <p:nvSpPr>
          <p:cNvPr id="4" name="Footer Placeholder 3"/>
          <p:cNvSpPr>
            <a:spLocks noGrp="1"/>
          </p:cNvSpPr>
          <p:nvPr>
            <p:ph type="ftr" sz="quarter" idx="17"/>
          </p:nvPr>
        </p:nvSpPr>
        <p:spPr/>
        <p:txBody>
          <a:bodyPr/>
          <a:lstStyle/>
          <a:p>
            <a:r>
              <a:rPr lang="en-US" dirty="0"/>
              <a:t>Pure - Unlock your full research potential</a:t>
            </a:r>
            <a:endParaRPr lang="de-DE" dirty="0"/>
          </a:p>
        </p:txBody>
      </p:sp>
      <p:sp>
        <p:nvSpPr>
          <p:cNvPr id="7" name="Title 1"/>
          <p:cNvSpPr>
            <a:spLocks noGrp="1"/>
          </p:cNvSpPr>
          <p:nvPr>
            <p:ph type="title" hasCustomPrompt="1"/>
          </p:nvPr>
        </p:nvSpPr>
        <p:spPr>
          <a:xfrm>
            <a:off x="576264"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2" name="Slide Number Placeholder 1">
            <a:extLst>
              <a:ext uri="{FF2B5EF4-FFF2-40B4-BE49-F238E27FC236}">
                <a16:creationId xmlns:a16="http://schemas.microsoft.com/office/drawing/2014/main" id="{6DE2800B-24FC-46DB-A18B-E86175602D2C}"/>
              </a:ext>
            </a:extLst>
          </p:cNvPr>
          <p:cNvSpPr>
            <a:spLocks noGrp="1"/>
          </p:cNvSpPr>
          <p:nvPr>
            <p:ph type="sldNum" sz="quarter" idx="18"/>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2831374395"/>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dirty="0"/>
          </a:p>
        </p:txBody>
      </p:sp>
      <p:sp>
        <p:nvSpPr>
          <p:cNvPr id="4" name="Footer Placeholder 3"/>
          <p:cNvSpPr>
            <a:spLocks noGrp="1"/>
          </p:cNvSpPr>
          <p:nvPr>
            <p:ph type="ftr" sz="quarter" idx="17"/>
          </p:nvPr>
        </p:nvSpPr>
        <p:spPr/>
        <p:txBody>
          <a:bodyPr/>
          <a:lstStyle/>
          <a:p>
            <a:r>
              <a:rPr lang="en-US" dirty="0"/>
              <a:t>Pure - Unlock your full research potential</a:t>
            </a:r>
            <a:endParaRPr lang="de-DE" dirty="0"/>
          </a:p>
        </p:txBody>
      </p:sp>
      <p:sp>
        <p:nvSpPr>
          <p:cNvPr id="7" name="Title 1"/>
          <p:cNvSpPr>
            <a:spLocks noGrp="1"/>
          </p:cNvSpPr>
          <p:nvPr>
            <p:ph type="title" hasCustomPrompt="1"/>
          </p:nvPr>
        </p:nvSpPr>
        <p:spPr>
          <a:xfrm>
            <a:off x="576264"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13" name="Chart Placeholder 5"/>
          <p:cNvSpPr>
            <a:spLocks noGrp="1"/>
          </p:cNvSpPr>
          <p:nvPr>
            <p:ph type="chart" sz="quarter" idx="19"/>
          </p:nvPr>
        </p:nvSpPr>
        <p:spPr>
          <a:xfrm>
            <a:off x="4770841" y="1179153"/>
            <a:ext cx="3796897" cy="3269526"/>
          </a:xfrm>
          <a:prstGeom prst="rect">
            <a:avLst/>
          </a:prstGeom>
        </p:spPr>
        <p:txBody>
          <a:bodyPr/>
          <a:lstStyle>
            <a:lvl1pPr marL="0" indent="0">
              <a:lnSpc>
                <a:spcPct val="100000"/>
              </a:lnSpc>
              <a:buNone/>
              <a:defRPr/>
            </a:lvl1pPr>
          </a:lstStyle>
          <a:p>
            <a:r>
              <a:rPr lang="en-US" noProof="0" dirty="0"/>
              <a:t>Click icon to add chart</a:t>
            </a:r>
          </a:p>
        </p:txBody>
      </p:sp>
      <p:sp>
        <p:nvSpPr>
          <p:cNvPr id="14" name="Chart Placeholder 5"/>
          <p:cNvSpPr>
            <a:spLocks noGrp="1"/>
          </p:cNvSpPr>
          <p:nvPr>
            <p:ph type="chart" sz="quarter" idx="15"/>
          </p:nvPr>
        </p:nvSpPr>
        <p:spPr>
          <a:xfrm>
            <a:off x="576263" y="1179153"/>
            <a:ext cx="3796897" cy="3269526"/>
          </a:xfrm>
          <a:prstGeom prst="rect">
            <a:avLst/>
          </a:prstGeom>
        </p:spPr>
        <p:txBody>
          <a:bodyPr/>
          <a:lstStyle>
            <a:lvl1pPr marL="0" indent="0">
              <a:lnSpc>
                <a:spcPct val="100000"/>
              </a:lnSpc>
              <a:buNone/>
              <a:defRPr/>
            </a:lvl1pPr>
          </a:lstStyle>
          <a:p>
            <a:r>
              <a:rPr lang="en-US" noProof="0" dirty="0"/>
              <a:t>Click icon to add chart</a:t>
            </a:r>
          </a:p>
        </p:txBody>
      </p:sp>
      <p:sp>
        <p:nvSpPr>
          <p:cNvPr id="2" name="Slide Number Placeholder 1">
            <a:extLst>
              <a:ext uri="{FF2B5EF4-FFF2-40B4-BE49-F238E27FC236}">
                <a16:creationId xmlns:a16="http://schemas.microsoft.com/office/drawing/2014/main" id="{020C0439-BFBB-47FF-94FA-EC6D2990CD80}"/>
              </a:ext>
            </a:extLst>
          </p:cNvPr>
          <p:cNvSpPr>
            <a:spLocks noGrp="1"/>
          </p:cNvSpPr>
          <p:nvPr>
            <p:ph type="sldNum" sz="quarter" idx="20"/>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1183485"/>
            <a:ext cx="2480205" cy="3269526"/>
          </a:xfrm>
          <a:prstGeom prst="rect">
            <a:avLst/>
          </a:prstGeom>
        </p:spPr>
        <p:txBody>
          <a:bodyPr/>
          <a:lstStyle>
            <a:lvl1pPr marL="0" indent="0">
              <a:lnSpc>
                <a:spcPct val="100000"/>
              </a:lnSpc>
              <a:buNone/>
              <a:defRPr/>
            </a:lvl1pPr>
          </a:lstStyle>
          <a:p>
            <a:r>
              <a:rPr lang="en-US" noProof="0" dirty="0"/>
              <a:t>Click icon to add chart</a:t>
            </a:r>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6"/>
          </p:nvPr>
        </p:nvSpPr>
        <p:spPr/>
        <p:txBody>
          <a:bodyPr/>
          <a:lstStyle/>
          <a:p>
            <a:endParaRPr lang="de-DE" dirty="0"/>
          </a:p>
        </p:txBody>
      </p:sp>
      <p:sp>
        <p:nvSpPr>
          <p:cNvPr id="4" name="Footer Placeholder 3"/>
          <p:cNvSpPr>
            <a:spLocks noGrp="1"/>
          </p:cNvSpPr>
          <p:nvPr>
            <p:ph type="ftr" sz="quarter" idx="17"/>
          </p:nvPr>
        </p:nvSpPr>
        <p:spPr/>
        <p:txBody>
          <a:bodyPr/>
          <a:lstStyle/>
          <a:p>
            <a:r>
              <a:rPr lang="en-US" dirty="0"/>
              <a:t>Pure - Unlock your full research potential</a:t>
            </a:r>
            <a:endParaRPr lang="de-DE" dirty="0"/>
          </a:p>
        </p:txBody>
      </p:sp>
      <p:sp>
        <p:nvSpPr>
          <p:cNvPr id="7" name="Title 1"/>
          <p:cNvSpPr>
            <a:spLocks noGrp="1"/>
          </p:cNvSpPr>
          <p:nvPr>
            <p:ph type="title" hasCustomPrompt="1"/>
          </p:nvPr>
        </p:nvSpPr>
        <p:spPr>
          <a:xfrm>
            <a:off x="576262"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8" name="Chart Placeholder 5"/>
          <p:cNvSpPr>
            <a:spLocks noGrp="1"/>
          </p:cNvSpPr>
          <p:nvPr>
            <p:ph type="chart" sz="quarter" idx="18"/>
          </p:nvPr>
        </p:nvSpPr>
        <p:spPr>
          <a:xfrm>
            <a:off x="3331899" y="1183485"/>
            <a:ext cx="2480205" cy="3269526"/>
          </a:xfrm>
          <a:prstGeom prst="rect">
            <a:avLst/>
          </a:prstGeom>
        </p:spPr>
        <p:txBody>
          <a:bodyPr/>
          <a:lstStyle>
            <a:lvl1pPr marL="0" indent="0">
              <a:lnSpc>
                <a:spcPct val="100000"/>
              </a:lnSpc>
              <a:buNone/>
              <a:defRPr/>
            </a:lvl1pPr>
          </a:lstStyle>
          <a:p>
            <a:r>
              <a:rPr lang="en-US" noProof="0" dirty="0"/>
              <a:t>Click icon to add chart</a:t>
            </a:r>
          </a:p>
        </p:txBody>
      </p:sp>
      <p:sp>
        <p:nvSpPr>
          <p:cNvPr id="9" name="Chart Placeholder 5"/>
          <p:cNvSpPr>
            <a:spLocks noGrp="1"/>
          </p:cNvSpPr>
          <p:nvPr>
            <p:ph type="chart" sz="quarter" idx="19"/>
          </p:nvPr>
        </p:nvSpPr>
        <p:spPr>
          <a:xfrm>
            <a:off x="6087533" y="1183485"/>
            <a:ext cx="2480205" cy="3269526"/>
          </a:xfrm>
          <a:prstGeom prst="rect">
            <a:avLst/>
          </a:prstGeom>
        </p:spPr>
        <p:txBody>
          <a:bodyPr/>
          <a:lstStyle>
            <a:lvl1pPr marL="0" indent="0">
              <a:lnSpc>
                <a:spcPct val="100000"/>
              </a:lnSpc>
              <a:buNone/>
              <a:defRPr/>
            </a:lvl1pPr>
          </a:lstStyle>
          <a:p>
            <a:r>
              <a:rPr lang="en-US" noProof="0" dirty="0"/>
              <a:t>Click icon to add chart</a:t>
            </a:r>
          </a:p>
        </p:txBody>
      </p:sp>
      <p:sp>
        <p:nvSpPr>
          <p:cNvPr id="2" name="Slide Number Placeholder 1">
            <a:extLst>
              <a:ext uri="{FF2B5EF4-FFF2-40B4-BE49-F238E27FC236}">
                <a16:creationId xmlns:a16="http://schemas.microsoft.com/office/drawing/2014/main" id="{351F6C02-833A-45E3-A60F-2BA4F947F69F}"/>
              </a:ext>
            </a:extLst>
          </p:cNvPr>
          <p:cNvSpPr>
            <a:spLocks noGrp="1"/>
          </p:cNvSpPr>
          <p:nvPr>
            <p:ph type="sldNum" sz="quarter" idx="20"/>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cxnSp>
        <p:nvCxnSpPr>
          <p:cNvPr id="11" name="Straight Connector 10"/>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7"/>
          </p:nvPr>
        </p:nvSpPr>
        <p:spPr/>
        <p:txBody>
          <a:bodyPr/>
          <a:lstStyle/>
          <a:p>
            <a:endParaRPr lang="de-DE" dirty="0"/>
          </a:p>
        </p:txBody>
      </p:sp>
      <p:sp>
        <p:nvSpPr>
          <p:cNvPr id="6" name="Footer Placeholder 5"/>
          <p:cNvSpPr>
            <a:spLocks noGrp="1"/>
          </p:cNvSpPr>
          <p:nvPr>
            <p:ph type="ftr" sz="quarter" idx="18"/>
          </p:nvPr>
        </p:nvSpPr>
        <p:spPr/>
        <p:txBody>
          <a:bodyPr/>
          <a:lstStyle/>
          <a:p>
            <a:r>
              <a:rPr lang="en-US" dirty="0"/>
              <a:t>Pure - Unlock your full research potential</a:t>
            </a:r>
            <a:endParaRPr lang="de-DE" dirty="0"/>
          </a:p>
        </p:txBody>
      </p:sp>
      <p:sp>
        <p:nvSpPr>
          <p:cNvPr id="10" name="Table Placeholder 6"/>
          <p:cNvSpPr>
            <a:spLocks noGrp="1"/>
          </p:cNvSpPr>
          <p:nvPr>
            <p:ph type="tbl" sz="quarter" idx="16"/>
          </p:nvPr>
        </p:nvSpPr>
        <p:spPr>
          <a:xfrm>
            <a:off x="576260" y="1179153"/>
            <a:ext cx="7990394" cy="3269526"/>
          </a:xfrm>
          <a:prstGeom prst="rect">
            <a:avLst/>
          </a:prstGeom>
        </p:spPr>
        <p:txBody>
          <a:bodyPr/>
          <a:lstStyle>
            <a:lvl1pPr marL="0" indent="0">
              <a:lnSpc>
                <a:spcPct val="100000"/>
              </a:lnSpc>
              <a:buNone/>
              <a:defRPr/>
            </a:lvl1pPr>
          </a:lstStyle>
          <a:p>
            <a:r>
              <a:rPr lang="en-US" noProof="0" dirty="0"/>
              <a:t>Click icon to add table</a:t>
            </a:r>
          </a:p>
        </p:txBody>
      </p:sp>
      <p:sp>
        <p:nvSpPr>
          <p:cNvPr id="7" name="Title 1"/>
          <p:cNvSpPr>
            <a:spLocks noGrp="1"/>
          </p:cNvSpPr>
          <p:nvPr>
            <p:ph type="title" hasCustomPrompt="1"/>
          </p:nvPr>
        </p:nvSpPr>
        <p:spPr>
          <a:xfrm>
            <a:off x="576262"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2" name="Slide Number Placeholder 1">
            <a:extLst>
              <a:ext uri="{FF2B5EF4-FFF2-40B4-BE49-F238E27FC236}">
                <a16:creationId xmlns:a16="http://schemas.microsoft.com/office/drawing/2014/main" id="{485098A0-7760-416A-AC9B-C6883CB575CB}"/>
              </a:ext>
            </a:extLst>
          </p:cNvPr>
          <p:cNvSpPr>
            <a:spLocks noGrp="1"/>
          </p:cNvSpPr>
          <p:nvPr>
            <p:ph type="sldNum" sz="quarter" idx="19"/>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782012608"/>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2" name="Text Placeholder 11"/>
          <p:cNvSpPr>
            <a:spLocks noGrp="1"/>
          </p:cNvSpPr>
          <p:nvPr>
            <p:ph type="body" sz="quarter" idx="14" hasCustomPrompt="1"/>
          </p:nvPr>
        </p:nvSpPr>
        <p:spPr>
          <a:xfrm>
            <a:off x="576263" y="4144980"/>
            <a:ext cx="5112709" cy="448866"/>
          </a:xfrm>
          <a:prstGeom prst="rect">
            <a:avLst/>
          </a:prstGeom>
        </p:spPr>
        <p:txBody>
          <a:bodyPr>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a:t>Department</a:t>
            </a:r>
            <a:br>
              <a:rPr lang="en-US"/>
            </a:br>
            <a:r>
              <a:rPr lang="en-US"/>
              <a:t>Date</a:t>
            </a:r>
            <a:endParaRPr lang="de-DE"/>
          </a:p>
        </p:txBody>
      </p:sp>
      <p:sp>
        <p:nvSpPr>
          <p:cNvPr id="7" name="TextBox 6"/>
          <p:cNvSpPr txBox="1"/>
          <p:nvPr userDrawn="1"/>
        </p:nvSpPr>
        <p:spPr>
          <a:xfrm>
            <a:off x="469263" y="2014789"/>
            <a:ext cx="3905250" cy="861774"/>
          </a:xfrm>
          <a:prstGeom prst="rect">
            <a:avLst/>
          </a:prstGeom>
          <a:noFill/>
        </p:spPr>
        <p:txBody>
          <a:bodyPr wrap="square" rtlCol="0">
            <a:noAutofit/>
          </a:bodyPr>
          <a:lstStyle/>
          <a:p>
            <a:r>
              <a:rPr lang="en-US" sz="5000" kern="1200" noProof="0" dirty="0">
                <a:solidFill>
                  <a:schemeClr val="tx1"/>
                </a:solidFill>
                <a:latin typeface="+mj-lt"/>
                <a:ea typeface="+mj-ea"/>
                <a:cs typeface="+mj-cs"/>
              </a:rPr>
              <a:t>Thank you</a:t>
            </a:r>
          </a:p>
        </p:txBody>
      </p:sp>
      <p:sp>
        <p:nvSpPr>
          <p:cNvPr id="8" name="Text Placeholder 9">
            <a:extLst>
              <a:ext uri="{FF2B5EF4-FFF2-40B4-BE49-F238E27FC236}">
                <a16:creationId xmlns:a16="http://schemas.microsoft.com/office/drawing/2014/main" id="{A1C9DF69-5AE5-438C-BF28-AB1A3F5A8060}"/>
              </a:ext>
            </a:extLst>
          </p:cNvPr>
          <p:cNvSpPr>
            <a:spLocks noGrp="1"/>
          </p:cNvSpPr>
          <p:nvPr>
            <p:ph type="body" sz="quarter" idx="13"/>
          </p:nvPr>
        </p:nvSpPr>
        <p:spPr>
          <a:xfrm>
            <a:off x="576000" y="59213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6" name="Picture 5">
            <a:extLst>
              <a:ext uri="{FF2B5EF4-FFF2-40B4-BE49-F238E27FC236}">
                <a16:creationId xmlns:a16="http://schemas.microsoft.com/office/drawing/2014/main" id="{07BF51E3-1DCA-9F42-8F6E-781215048972}"/>
              </a:ext>
            </a:extLst>
          </p:cNvPr>
          <p:cNvPicPr>
            <a:picLocks noChangeAspect="1"/>
          </p:cNvPicPr>
          <p:nvPr userDrawn="1"/>
        </p:nvPicPr>
        <p:blipFill>
          <a:blip r:embed="rId3"/>
          <a:srcRect/>
          <a:stretch/>
        </p:blipFill>
        <p:spPr>
          <a:xfrm>
            <a:off x="5293232" y="1431301"/>
            <a:ext cx="3859822" cy="3718490"/>
          </a:xfrm>
          <a:prstGeom prst="rect">
            <a:avLst/>
          </a:prstGeom>
        </p:spPr>
      </p:pic>
    </p:spTree>
    <p:extLst>
      <p:ext uri="{BB962C8B-B14F-4D97-AF65-F5344CB8AC3E}">
        <p14:creationId xmlns:p14="http://schemas.microsoft.com/office/powerpoint/2010/main" val="394609758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orient="horz" pos="373" userDrawn="1">
          <p15:clr>
            <a:srgbClr val="FBAE40"/>
          </p15:clr>
        </p15:guide>
        <p15:guide id="6" pos="5397" userDrawn="1">
          <p15:clr>
            <a:srgbClr val="FBAE40"/>
          </p15:clr>
        </p15:guide>
        <p15:guide id="7" orient="horz" pos="2867"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2" y="528903"/>
            <a:ext cx="8238319" cy="313984"/>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393033" y="1125082"/>
            <a:ext cx="8238319" cy="3673610"/>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594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and bullets two columns">
    <p:spTree>
      <p:nvGrpSpPr>
        <p:cNvPr id="1" name=""/>
        <p:cNvGrpSpPr/>
        <p:nvPr/>
      </p:nvGrpSpPr>
      <p:grpSpPr>
        <a:xfrm>
          <a:off x="0" y="0"/>
          <a:ext cx="0" cy="0"/>
          <a:chOff x="0" y="0"/>
          <a:chExt cx="0" cy="0"/>
        </a:xfrm>
      </p:grpSpPr>
      <p:sp>
        <p:nvSpPr>
          <p:cNvPr id="3" name="Date Placeholder 2"/>
          <p:cNvSpPr>
            <a:spLocks noGrp="1"/>
          </p:cNvSpPr>
          <p:nvPr>
            <p:ph type="dt" sz="half" idx="18"/>
          </p:nvPr>
        </p:nvSpPr>
        <p:spPr/>
        <p:txBody>
          <a:bodyPr/>
          <a:lstStyle/>
          <a:p>
            <a:fld id="{37FFCD0F-6FD7-423A-A678-0AA8290E11CF}" type="datetimeFigureOut">
              <a:rPr lang="de-DE" smtClean="0"/>
              <a:pPr/>
              <a:t>11.09.22</a:t>
            </a:fld>
            <a:endParaRPr lang="de-DE"/>
          </a:p>
        </p:txBody>
      </p:sp>
      <p:sp>
        <p:nvSpPr>
          <p:cNvPr id="6" name="Footer Placeholder 5"/>
          <p:cNvSpPr>
            <a:spLocks noGrp="1"/>
          </p:cNvSpPr>
          <p:nvPr>
            <p:ph type="ftr" sz="quarter" idx="19"/>
          </p:nvPr>
        </p:nvSpPr>
        <p:spPr/>
        <p:txBody>
          <a:bodyPr/>
          <a:lstStyle/>
          <a:p>
            <a:endParaRPr lang="de-DE"/>
          </a:p>
        </p:txBody>
      </p:sp>
      <p:sp>
        <p:nvSpPr>
          <p:cNvPr id="10" name="Title 1"/>
          <p:cNvSpPr>
            <a:spLocks noGrp="1"/>
          </p:cNvSpPr>
          <p:nvPr>
            <p:ph type="title" hasCustomPrompt="1"/>
          </p:nvPr>
        </p:nvSpPr>
        <p:spPr>
          <a:xfrm>
            <a:off x="576263" y="370376"/>
            <a:ext cx="7991475" cy="462759"/>
          </a:xfrm>
          <a:prstGeom prst="rect">
            <a:avLst/>
          </a:prstGeom>
        </p:spPr>
        <p:txBody>
          <a:bodyPr>
            <a:noAutofit/>
          </a:bodyPr>
          <a:lstStyle>
            <a:lvl1pPr>
              <a:lnSpc>
                <a:spcPct val="100000"/>
              </a:lnSpc>
              <a:defRPr sz="2800"/>
            </a:lvl1pPr>
          </a:lstStyle>
          <a:p>
            <a:r>
              <a:rPr lang="en-US"/>
              <a:t>Title</a:t>
            </a:r>
            <a:endParaRPr lang="de-DE"/>
          </a:p>
        </p:txBody>
      </p:sp>
      <p:sp>
        <p:nvSpPr>
          <p:cNvPr id="8" name="Text Placeholder 8"/>
          <p:cNvSpPr>
            <a:spLocks noGrp="1"/>
          </p:cNvSpPr>
          <p:nvPr>
            <p:ph type="body" sz="quarter" idx="13" hasCustomPrompt="1"/>
          </p:nvPr>
        </p:nvSpPr>
        <p:spPr>
          <a:xfrm>
            <a:off x="576263" y="1064854"/>
            <a:ext cx="3796896" cy="3264797"/>
          </a:xfrm>
          <a:prstGeom prst="rect">
            <a:avLst/>
          </a:prstGeom>
        </p:spPr>
        <p:txBody>
          <a:bodyPr/>
          <a:lstStyle>
            <a:lvl1pPr marL="285743" indent="-285743">
              <a:lnSpc>
                <a:spcPct val="100000"/>
              </a:lnSpc>
              <a:buFont typeface="Arial" panose="020B0604020202020204" pitchFamily="34" charset="0"/>
              <a:buChar char="•"/>
              <a:defRPr sz="1600" b="0" baseline="0"/>
            </a:lvl1pPr>
            <a:lvl2pPr marL="285743" indent="-285743">
              <a:lnSpc>
                <a:spcPct val="100000"/>
              </a:lnSpc>
              <a:buFont typeface="Arial" panose="020B0604020202020204" pitchFamily="34" charset="0"/>
              <a:buChar char="•"/>
              <a:defRPr sz="1300" b="0"/>
            </a:lvl2pPr>
            <a:lvl3pPr marL="447664" indent="-174621">
              <a:lnSpc>
                <a:spcPct val="100000"/>
              </a:lnSpc>
              <a:buFont typeface="Arial" panose="020B0604020202020204" pitchFamily="34" charset="0"/>
              <a:buChar char="−"/>
              <a:defRPr sz="1400" b="0"/>
            </a:lvl3pPr>
            <a:lvl4pPr marL="623873" indent="-176209">
              <a:lnSpc>
                <a:spcPct val="100000"/>
              </a:lnSpc>
              <a:tabLst/>
              <a:defRPr sz="1400" b="0"/>
            </a:lvl4pPr>
            <a:lvl5pPr marL="809605" indent="-185733">
              <a:lnSpc>
                <a:spcPct val="100000"/>
              </a:lnSpc>
              <a:defRPr sz="1400" b="0"/>
            </a:lvl5pPr>
            <a:lvl6pPr marL="1714457" indent="0">
              <a:buNone/>
              <a:defRPr/>
            </a:lvl6pPr>
          </a:lstStyle>
          <a:p>
            <a:pPr lvl="0"/>
            <a:r>
              <a:rPr lang="en-US"/>
              <a:t>Click to add text</a:t>
            </a:r>
          </a:p>
          <a:p>
            <a:pPr lvl="2"/>
            <a:r>
              <a:rPr lang="en-US"/>
              <a:t>Second level</a:t>
            </a:r>
          </a:p>
          <a:p>
            <a:pPr lvl="3"/>
            <a:r>
              <a:rPr lang="en-US"/>
              <a:t>Third level</a:t>
            </a:r>
          </a:p>
          <a:p>
            <a:pPr lvl="4"/>
            <a:r>
              <a:rPr lang="en-US"/>
              <a:t>Fourth level</a:t>
            </a:r>
            <a:endParaRPr lang="en-GB"/>
          </a:p>
          <a:p>
            <a:pPr lvl="0"/>
            <a:endParaRPr lang="en-US"/>
          </a:p>
        </p:txBody>
      </p:sp>
      <p:sp>
        <p:nvSpPr>
          <p:cNvPr id="9" name="Text Placeholder 8"/>
          <p:cNvSpPr>
            <a:spLocks noGrp="1"/>
          </p:cNvSpPr>
          <p:nvPr>
            <p:ph type="body" sz="quarter" idx="17" hasCustomPrompt="1"/>
          </p:nvPr>
        </p:nvSpPr>
        <p:spPr>
          <a:xfrm>
            <a:off x="4770842" y="1064854"/>
            <a:ext cx="3796896" cy="3264797"/>
          </a:xfrm>
          <a:prstGeom prst="rect">
            <a:avLst/>
          </a:prstGeom>
        </p:spPr>
        <p:txBody>
          <a:bodyPr/>
          <a:lstStyle>
            <a:lvl1pPr marL="285743" indent="-285743">
              <a:lnSpc>
                <a:spcPct val="100000"/>
              </a:lnSpc>
              <a:buFont typeface="Arial" panose="020B0604020202020204" pitchFamily="34" charset="0"/>
              <a:buChar char="•"/>
              <a:defRPr sz="1600" b="0"/>
            </a:lvl1pPr>
            <a:lvl2pPr marL="287331" indent="-287331">
              <a:lnSpc>
                <a:spcPct val="100000"/>
              </a:lnSpc>
              <a:buFont typeface="Arial" panose="020B0604020202020204" pitchFamily="34" charset="0"/>
              <a:buChar char="•"/>
              <a:defRPr sz="1300" b="0"/>
            </a:lvl2pPr>
            <a:lvl3pPr marL="447664" indent="-174621">
              <a:lnSpc>
                <a:spcPct val="100000"/>
              </a:lnSpc>
              <a:buFont typeface="Arial" panose="020B0604020202020204" pitchFamily="34" charset="0"/>
              <a:buChar char="−"/>
              <a:defRPr sz="1400" b="0"/>
            </a:lvl3pPr>
            <a:lvl4pPr marL="623873" indent="-176209">
              <a:lnSpc>
                <a:spcPct val="100000"/>
              </a:lnSpc>
              <a:tabLst/>
              <a:defRPr sz="1400" b="0"/>
            </a:lvl4pPr>
            <a:lvl5pPr marL="809605" indent="-185733">
              <a:lnSpc>
                <a:spcPct val="100000"/>
              </a:lnSpc>
              <a:defRPr sz="1400" b="0"/>
            </a:lvl5pPr>
          </a:lstStyle>
          <a:p>
            <a:pPr lvl="0"/>
            <a:r>
              <a:rPr lang="en-US"/>
              <a:t>Click to add text</a:t>
            </a:r>
          </a:p>
          <a:p>
            <a:pPr lvl="2"/>
            <a:r>
              <a:rPr lang="en-US"/>
              <a:t>Second level</a:t>
            </a:r>
          </a:p>
          <a:p>
            <a:pPr lvl="3"/>
            <a:r>
              <a:rPr lang="en-US"/>
              <a:t>Third level</a:t>
            </a:r>
          </a:p>
          <a:p>
            <a:pPr lvl="4"/>
            <a:r>
              <a:rPr lang="en-US"/>
              <a:t>Fourth level</a:t>
            </a:r>
            <a:endParaRPr lang="en-GB"/>
          </a:p>
        </p:txBody>
      </p:sp>
      <p:pic>
        <p:nvPicPr>
          <p:cNvPr id="11" name="Picture 10">
            <a:extLst>
              <a:ext uri="{FF2B5EF4-FFF2-40B4-BE49-F238E27FC236}">
                <a16:creationId xmlns:a16="http://schemas.microsoft.com/office/drawing/2014/main" id="{CAE98CA6-326D-8242-BA57-597EEEBFDB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6001" y="4531201"/>
            <a:ext cx="401839" cy="444500"/>
          </a:xfrm>
          <a:prstGeom prst="rect">
            <a:avLst/>
          </a:prstGeom>
        </p:spPr>
      </p:pic>
    </p:spTree>
    <p:extLst>
      <p:ext uri="{BB962C8B-B14F-4D97-AF65-F5344CB8AC3E}">
        <p14:creationId xmlns:p14="http://schemas.microsoft.com/office/powerpoint/2010/main" val="3914988102"/>
      </p:ext>
    </p:extLst>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dark phot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r">
              <a:lnSpc>
                <a:spcPct val="100000"/>
              </a:lnSpc>
              <a:buNone/>
              <a:defRPr sz="1600" baseline="0"/>
            </a:lvl1pPr>
          </a:lstStyle>
          <a:p>
            <a:r>
              <a:rPr lang="de-DE" dirty="0"/>
              <a:t>Click on icon to select picture</a:t>
            </a:r>
          </a:p>
        </p:txBody>
      </p:sp>
      <p:sp>
        <p:nvSpPr>
          <p:cNvPr id="12" name="Text Placeholder 11"/>
          <p:cNvSpPr>
            <a:spLocks noGrp="1"/>
          </p:cNvSpPr>
          <p:nvPr>
            <p:ph type="body" sz="quarter" idx="14" hasCustomPrompt="1"/>
          </p:nvPr>
        </p:nvSpPr>
        <p:spPr>
          <a:xfrm>
            <a:off x="583697" y="4326324"/>
            <a:ext cx="5112709" cy="490001"/>
          </a:xfrm>
          <a:prstGeom prst="rect">
            <a:avLst/>
          </a:prstGeom>
        </p:spPr>
        <p:txBody>
          <a:bodyPr>
            <a:noAutofit/>
          </a:bodyPr>
          <a:lstStyle>
            <a:lvl1pPr marL="0" indent="0">
              <a:lnSpc>
                <a:spcPct val="100000"/>
              </a:lnSpc>
              <a:spcBef>
                <a:spcPts val="0"/>
              </a:spcBef>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20" name="Title 1"/>
          <p:cNvSpPr>
            <a:spLocks noGrp="1"/>
          </p:cNvSpPr>
          <p:nvPr>
            <p:ph type="ctrTitle" hasCustomPrompt="1"/>
          </p:nvPr>
        </p:nvSpPr>
        <p:spPr>
          <a:xfrm>
            <a:off x="576263" y="1659467"/>
            <a:ext cx="5112709" cy="1744133"/>
          </a:xfrm>
          <a:prstGeom prst="rect">
            <a:avLst/>
          </a:prstGeom>
        </p:spPr>
        <p:txBody>
          <a:bodyPr anchor="t" anchorCtr="0">
            <a:no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a:no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sp>
        <p:nvSpPr>
          <p:cNvPr id="13" name="Text Placeholder 9"/>
          <p:cNvSpPr>
            <a:spLocks noGrp="1"/>
          </p:cNvSpPr>
          <p:nvPr>
            <p:ph type="body" sz="quarter" idx="13" hasCustomPrompt="1"/>
          </p:nvPr>
        </p:nvSpPr>
        <p:spPr>
          <a:xfrm>
            <a:off x="576000" y="592138"/>
            <a:ext cx="788400"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rmAutofit/>
          </a:bodyPr>
          <a:lstStyle>
            <a:lvl1pPr>
              <a:defRPr sz="100">
                <a:solidFill>
                  <a:schemeClr val="bg1"/>
                </a:solidFill>
              </a:defRPr>
            </a:lvl1pPr>
          </a:lstStyle>
          <a:p>
            <a:pPr lvl="0"/>
            <a:r>
              <a:rPr lang="en-US"/>
              <a:t>Edit Master text styles v</a:t>
            </a:r>
          </a:p>
        </p:txBody>
      </p:sp>
    </p:spTree>
    <p:extLst>
      <p:ext uri="{BB962C8B-B14F-4D97-AF65-F5344CB8AC3E}">
        <p14:creationId xmlns:p14="http://schemas.microsoft.com/office/powerpoint/2010/main" val="899294975"/>
      </p:ext>
    </p:extLst>
  </p:cSld>
  <p:clrMapOvr>
    <a:masterClrMapping/>
  </p:clrMapOvr>
  <p:extLst>
    <p:ext uri="{DCECCB84-F9BA-43D5-87BE-67443E8EF086}">
      <p15:sldGuideLst xmlns:p15="http://schemas.microsoft.com/office/powerpoint/2012/main">
        <p15:guide id="1" orient="horz" pos="373" userDrawn="1">
          <p15:clr>
            <a:srgbClr val="FBAE40"/>
          </p15:clr>
        </p15:guide>
        <p15:guide id="2" orient="horz" pos="2867" userDrawn="1">
          <p15:clr>
            <a:srgbClr val="FBAE40"/>
          </p15:clr>
        </p15:guide>
        <p15:guide id="3" pos="363" userDrawn="1">
          <p15:clr>
            <a:srgbClr val="FBAE40"/>
          </p15:clr>
        </p15:guide>
        <p15:guide id="4" pos="2699" userDrawn="1">
          <p15:clr>
            <a:srgbClr val="FBAE40"/>
          </p15:clr>
        </p15:guide>
        <p15:guide id="5" pos="2880" userDrawn="1">
          <p15:clr>
            <a:srgbClr val="FBAE40"/>
          </p15:clr>
        </p15:guide>
        <p15:guide id="6" pos="3061" userDrawn="1">
          <p15:clr>
            <a:srgbClr val="FBAE40"/>
          </p15:clr>
        </p15:guide>
        <p15:guide id="7" pos="53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4" y="4326324"/>
            <a:ext cx="5112709" cy="490001"/>
          </a:xfrm>
          <a:prstGeom prst="rect">
            <a:avLst/>
          </a:prstGeom>
        </p:spPr>
        <p:txBody>
          <a:bodyPr>
            <a:no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8" name="Title 1"/>
          <p:cNvSpPr>
            <a:spLocks noGrp="1"/>
          </p:cNvSpPr>
          <p:nvPr>
            <p:ph type="ctrTitle" hasCustomPrompt="1"/>
          </p:nvPr>
        </p:nvSpPr>
        <p:spPr>
          <a:xfrm>
            <a:off x="576264" y="1659467"/>
            <a:ext cx="5112709" cy="1744133"/>
          </a:xfrm>
          <a:prstGeom prst="rect">
            <a:avLst/>
          </a:prstGeom>
        </p:spPr>
        <p:txBody>
          <a:bodyPr anchor="t" anchorCtr="0">
            <a:no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576264" y="3488267"/>
            <a:ext cx="5112709" cy="762000"/>
          </a:xfrm>
          <a:prstGeom prst="rect">
            <a:avLst/>
          </a:prstGeom>
        </p:spPr>
        <p:txBody>
          <a:bodyPr>
            <a:no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endParaRPr lang="de-DE"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srcRect/>
          <a:stretch/>
        </p:blipFill>
        <p:spPr>
          <a:xfrm>
            <a:off x="5293232" y="1431301"/>
            <a:ext cx="3859822" cy="3718490"/>
          </a:xfrm>
          <a:prstGeom prst="rect">
            <a:avLst/>
          </a:prstGeom>
        </p:spPr>
      </p:pic>
      <p:sp>
        <p:nvSpPr>
          <p:cNvPr id="12" name="Text Placeholder 9"/>
          <p:cNvSpPr>
            <a:spLocks noGrp="1"/>
          </p:cNvSpPr>
          <p:nvPr>
            <p:ph type="body" sz="quarter" idx="13"/>
          </p:nvPr>
        </p:nvSpPr>
        <p:spPr>
          <a:xfrm>
            <a:off x="576000" y="592138"/>
            <a:ext cx="787296" cy="8640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326324"/>
            <a:ext cx="5112709" cy="490001"/>
          </a:xfrm>
          <a:prstGeom prst="rect">
            <a:avLst/>
          </a:prstGeom>
        </p:spPr>
        <p:txBody>
          <a:bodyPr>
            <a:noAutofit/>
          </a:bodyPr>
          <a:lstStyle>
            <a:lvl1pPr marL="0" indent="0" algn="l">
              <a:lnSpc>
                <a:spcPct val="100000"/>
              </a:lnSpc>
              <a:spcBef>
                <a:spcPts val="0"/>
              </a:spcBef>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endParaRPr lang="de-DE" dirty="0"/>
          </a:p>
        </p:txBody>
      </p:sp>
      <p:sp>
        <p:nvSpPr>
          <p:cNvPr id="19" name="Title 1"/>
          <p:cNvSpPr>
            <a:spLocks noGrp="1"/>
          </p:cNvSpPr>
          <p:nvPr>
            <p:ph type="ctrTitle" hasCustomPrompt="1"/>
          </p:nvPr>
        </p:nvSpPr>
        <p:spPr>
          <a:xfrm>
            <a:off x="576263" y="1659467"/>
            <a:ext cx="5112709" cy="1744133"/>
          </a:xfrm>
          <a:prstGeom prst="rect">
            <a:avLst/>
          </a:prstGeom>
        </p:spPr>
        <p:txBody>
          <a:bodyPr anchor="t" anchorCtr="0">
            <a:noAutofit/>
          </a:bodyPr>
          <a:lstStyle>
            <a:lvl1pPr algn="l">
              <a:lnSpc>
                <a:spcPct val="100000"/>
              </a:lnSpc>
              <a:defRPr sz="3800">
                <a:solidFill>
                  <a:srgbClr val="53565A"/>
                </a:solidFill>
              </a:defRPr>
            </a:lvl1pPr>
          </a:lstStyle>
          <a:p>
            <a:r>
              <a:rPr lang="en-US" noProof="0" dirty="0"/>
              <a:t>Click to edit title max over 2x lines</a:t>
            </a:r>
          </a:p>
        </p:txBody>
      </p:sp>
      <p:sp>
        <p:nvSpPr>
          <p:cNvPr id="9" name="Text Placeholder 9"/>
          <p:cNvSpPr>
            <a:spLocks noGrp="1"/>
          </p:cNvSpPr>
          <p:nvPr>
            <p:ph type="body" sz="quarter" idx="13"/>
          </p:nvPr>
        </p:nvSpPr>
        <p:spPr>
          <a:xfrm>
            <a:off x="576000" y="592138"/>
            <a:ext cx="787296" cy="864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a:noAutofit/>
          </a:bodyPr>
          <a:lstStyle>
            <a:lvl1pPr>
              <a:defRPr sz="100"/>
            </a:lvl1pPr>
          </a:lstStyle>
          <a:p>
            <a:pPr lvl="0"/>
            <a:r>
              <a:rPr lang="en-US"/>
              <a:t>Edit Master text styles</a:t>
            </a:r>
          </a:p>
        </p:txBody>
      </p:sp>
      <p:pic>
        <p:nvPicPr>
          <p:cNvPr id="6" name="Picture 5">
            <a:extLst>
              <a:ext uri="{FF2B5EF4-FFF2-40B4-BE49-F238E27FC236}">
                <a16:creationId xmlns:a16="http://schemas.microsoft.com/office/drawing/2014/main" id="{1467EF14-9A65-8042-989B-D8039DA9A054}"/>
              </a:ext>
            </a:extLst>
          </p:cNvPr>
          <p:cNvPicPr>
            <a:picLocks noChangeAspect="1"/>
          </p:cNvPicPr>
          <p:nvPr userDrawn="1"/>
        </p:nvPicPr>
        <p:blipFill>
          <a:blip r:embed="rId3"/>
          <a:srcRect/>
          <a:stretch/>
        </p:blipFill>
        <p:spPr>
          <a:xfrm>
            <a:off x="5530070" y="1659467"/>
            <a:ext cx="3622983" cy="3490323"/>
          </a:xfrm>
          <a:prstGeom prst="rect">
            <a:avLst/>
          </a:prstGeom>
        </p:spPr>
      </p:pic>
    </p:spTree>
    <p:extLst>
      <p:ext uri="{BB962C8B-B14F-4D97-AF65-F5344CB8AC3E}">
        <p14:creationId xmlns:p14="http://schemas.microsoft.com/office/powerpoint/2010/main" val="2417716279"/>
      </p:ext>
    </p:extLst>
  </p:cSld>
  <p:clrMapOvr>
    <a:masterClrMapping/>
  </p:clrMapOvr>
  <p:extLst>
    <p:ext uri="{DCECCB84-F9BA-43D5-87BE-67443E8EF086}">
      <p15:sldGuideLst xmlns:p15="http://schemas.microsoft.com/office/powerpoint/2012/main">
        <p15:guide id="1" pos="363" userDrawn="1">
          <p15:clr>
            <a:srgbClr val="FBAE40"/>
          </p15:clr>
        </p15:guide>
        <p15:guide id="2" pos="2699" userDrawn="1">
          <p15:clr>
            <a:srgbClr val="FBAE40"/>
          </p15:clr>
        </p15:guide>
        <p15:guide id="3" pos="2880"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8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 y="-431800"/>
            <a:ext cx="9138993" cy="1229461"/>
          </a:xfrm>
          <a:prstGeom prst="rect">
            <a:avLst/>
          </a:prstGeom>
        </p:spPr>
      </p:pic>
      <p:sp>
        <p:nvSpPr>
          <p:cNvPr id="7" name="Text Placeholder 6"/>
          <p:cNvSpPr>
            <a:spLocks noGrp="1"/>
          </p:cNvSpPr>
          <p:nvPr>
            <p:ph type="body" sz="quarter" idx="15" hasCustomPrompt="1"/>
          </p:nvPr>
        </p:nvSpPr>
        <p:spPr>
          <a:xfrm>
            <a:off x="1084593" y="1215416"/>
            <a:ext cx="6974815" cy="1413483"/>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endParaRPr lang="de-DE" dirty="0"/>
          </a:p>
        </p:txBody>
      </p:sp>
      <p:sp>
        <p:nvSpPr>
          <p:cNvPr id="9" name="Title 1"/>
          <p:cNvSpPr>
            <a:spLocks noGrp="1"/>
          </p:cNvSpPr>
          <p:nvPr>
            <p:ph type="title" hasCustomPrompt="1"/>
          </p:nvPr>
        </p:nvSpPr>
        <p:spPr>
          <a:xfrm>
            <a:off x="1084593" y="2641599"/>
            <a:ext cx="6974815" cy="660401"/>
          </a:xfrm>
        </p:spPr>
        <p:txBody>
          <a:bodyPr anchor="t">
            <a:noAutofit/>
          </a:bodyPr>
          <a:lstStyle>
            <a:lvl1pPr algn="ctr">
              <a:lnSpc>
                <a:spcPct val="100000"/>
              </a:lnSpc>
              <a:defRPr sz="2000">
                <a:solidFill>
                  <a:schemeClr val="tx2"/>
                </a:solidFill>
              </a:defRPr>
            </a:lvl1pPr>
          </a:lstStyle>
          <a:p>
            <a:r>
              <a:rPr lang="en-US" dirty="0"/>
              <a:t>Subtitle</a:t>
            </a:r>
            <a:endParaRPr lang="de-DE" dirty="0"/>
          </a:p>
        </p:txBody>
      </p:sp>
      <p:sp>
        <p:nvSpPr>
          <p:cNvPr id="6" name="Date Placeholder 5">
            <a:extLst>
              <a:ext uri="{FF2B5EF4-FFF2-40B4-BE49-F238E27FC236}">
                <a16:creationId xmlns:a16="http://schemas.microsoft.com/office/drawing/2014/main" id="{D6C0D160-5CCF-4C6C-9BAA-0B0555E6C4AD}"/>
              </a:ext>
            </a:extLst>
          </p:cNvPr>
          <p:cNvSpPr>
            <a:spLocks noGrp="1"/>
          </p:cNvSpPr>
          <p:nvPr>
            <p:ph type="dt" sz="half" idx="16"/>
          </p:nvPr>
        </p:nvSpPr>
        <p:spPr/>
        <p:txBody>
          <a:bodyPr/>
          <a:lstStyle/>
          <a:p>
            <a:endParaRPr lang="de-DE" dirty="0"/>
          </a:p>
        </p:txBody>
      </p:sp>
      <p:sp>
        <p:nvSpPr>
          <p:cNvPr id="8" name="Footer Placeholder 7">
            <a:extLst>
              <a:ext uri="{FF2B5EF4-FFF2-40B4-BE49-F238E27FC236}">
                <a16:creationId xmlns:a16="http://schemas.microsoft.com/office/drawing/2014/main" id="{3CB0E911-F2B6-478B-8A97-EB18BF897FAD}"/>
              </a:ext>
            </a:extLst>
          </p:cNvPr>
          <p:cNvSpPr>
            <a:spLocks noGrp="1"/>
          </p:cNvSpPr>
          <p:nvPr>
            <p:ph type="ftr" sz="quarter" idx="17"/>
          </p:nvPr>
        </p:nvSpPr>
        <p:spPr/>
        <p:txBody>
          <a:bodyPr/>
          <a:lstStyle/>
          <a:p>
            <a:r>
              <a:rPr lang="en-US" dirty="0"/>
              <a:t>Pure - Unlock your full research potential</a:t>
            </a:r>
            <a:endParaRPr lang="de-DE" dirty="0"/>
          </a:p>
        </p:txBody>
      </p:sp>
      <p:sp>
        <p:nvSpPr>
          <p:cNvPr id="10" name="Slide Number Placeholder 9">
            <a:extLst>
              <a:ext uri="{FF2B5EF4-FFF2-40B4-BE49-F238E27FC236}">
                <a16:creationId xmlns:a16="http://schemas.microsoft.com/office/drawing/2014/main" id="{147DC600-2DDF-4F7B-98E7-0440C166B8D4}"/>
              </a:ext>
            </a:extLst>
          </p:cNvPr>
          <p:cNvSpPr>
            <a:spLocks noGrp="1"/>
          </p:cNvSpPr>
          <p:nvPr>
            <p:ph type="sldNum" sz="quarter" idx="18"/>
          </p:nvPr>
        </p:nvSpPr>
        <p:spPr/>
        <p:txBody>
          <a:bodyPr/>
          <a:lstStyle/>
          <a:p>
            <a:fld id="{82F89014-7F8D-47C1-8D79-17A715C9D2BB}" type="slidenum">
              <a:rPr lang="nl-NL" smtClean="0"/>
              <a:pPr/>
              <a:t>‹#›</a:t>
            </a:fld>
            <a:endParaRPr lang="nl-NL"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6262"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Agenda</a:t>
            </a:r>
            <a:endParaRPr lang="de-DE" dirty="0"/>
          </a:p>
        </p:txBody>
      </p:sp>
      <p:cxnSp>
        <p:nvCxnSpPr>
          <p:cNvPr id="10" name="Straight Connector 9"/>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4"/>
          </p:nvPr>
        </p:nvSpPr>
        <p:spPr/>
        <p:txBody>
          <a:bodyPr/>
          <a:lstStyle/>
          <a:p>
            <a:endParaRPr lang="de-DE" dirty="0"/>
          </a:p>
        </p:txBody>
      </p:sp>
      <p:sp>
        <p:nvSpPr>
          <p:cNvPr id="6" name="Footer Placeholder 5"/>
          <p:cNvSpPr>
            <a:spLocks noGrp="1"/>
          </p:cNvSpPr>
          <p:nvPr>
            <p:ph type="ftr" sz="quarter" idx="15"/>
          </p:nvPr>
        </p:nvSpPr>
        <p:spPr/>
        <p:txBody>
          <a:bodyPr/>
          <a:lstStyle/>
          <a:p>
            <a:r>
              <a:rPr lang="en-US" dirty="0"/>
              <a:t>Pure - Unlock your full research potential</a:t>
            </a:r>
            <a:endParaRPr lang="de-DE" dirty="0"/>
          </a:p>
        </p:txBody>
      </p:sp>
      <p:sp>
        <p:nvSpPr>
          <p:cNvPr id="18" name="Text Placeholder 1"/>
          <p:cNvSpPr>
            <a:spLocks noGrp="1"/>
          </p:cNvSpPr>
          <p:nvPr>
            <p:ph type="body" sz="quarter" idx="13"/>
          </p:nvPr>
        </p:nvSpPr>
        <p:spPr>
          <a:xfrm>
            <a:off x="576262" y="1178616"/>
            <a:ext cx="7991475" cy="3264797"/>
          </a:xfrm>
          <a:prstGeom prst="rect">
            <a:avLst/>
          </a:prstGeom>
        </p:spPr>
        <p:txBody>
          <a:bodyPr vert="horz" lIns="0" tIns="0" rIns="91440" bIns="45720" rtlCol="0">
            <a:noAutofit/>
          </a:bodyPr>
          <a:lstStyle>
            <a:lvl1pPr>
              <a:defRPr lang="en-GB" dirty="0"/>
            </a:lvl1pPr>
          </a:lstStyle>
          <a:p>
            <a:pPr marL="285750" lvl="0" indent="-285750">
              <a:lnSpc>
                <a:spcPct val="100000"/>
              </a:lnSpc>
            </a:pPr>
            <a:endParaRPr lang="en-GB" dirty="0"/>
          </a:p>
        </p:txBody>
      </p:sp>
      <p:sp>
        <p:nvSpPr>
          <p:cNvPr id="3" name="Slide Number Placeholder 2">
            <a:extLst>
              <a:ext uri="{FF2B5EF4-FFF2-40B4-BE49-F238E27FC236}">
                <a16:creationId xmlns:a16="http://schemas.microsoft.com/office/drawing/2014/main" id="{4F65E84C-FE9B-4764-A960-BB43EADB127A}"/>
              </a:ext>
            </a:extLst>
          </p:cNvPr>
          <p:cNvSpPr>
            <a:spLocks noGrp="1"/>
          </p:cNvSpPr>
          <p:nvPr>
            <p:ph type="sldNum" sz="quarter" idx="16"/>
          </p:nvPr>
        </p:nvSpPr>
        <p:spPr/>
        <p:txBody>
          <a:body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1262608357"/>
      </p:ext>
    </p:extLst>
  </p:cSld>
  <p:clrMapOvr>
    <a:masterClrMapping/>
  </p:clrMapOvr>
  <p:extLst>
    <p:ext uri="{DCECCB84-F9BA-43D5-87BE-67443E8EF086}">
      <p15:sldGuideLst xmlns:p15="http://schemas.microsoft.com/office/powerpoint/2012/main">
        <p15:guide id="1" pos="363" userDrawn="1">
          <p15:clr>
            <a:srgbClr val="FBAE40"/>
          </p15:clr>
        </p15:guide>
        <p15:guide id="2" pos="2880" userDrawn="1">
          <p15:clr>
            <a:srgbClr val="FBAE40"/>
          </p15:clr>
        </p15:guide>
        <p15:guide id="3" pos="2699" userDrawn="1">
          <p15:clr>
            <a:srgbClr val="FBAE40"/>
          </p15:clr>
        </p15:guide>
        <p15:guide id="4" pos="3061" userDrawn="1">
          <p15:clr>
            <a:srgbClr val="FBAE40"/>
          </p15:clr>
        </p15:guide>
        <p15:guide id="5" pos="5397" userDrawn="1">
          <p15:clr>
            <a:srgbClr val="FBAE40"/>
          </p15:clr>
        </p15:guide>
        <p15:guide id="6" orient="horz" pos="373" userDrawn="1">
          <p15:clr>
            <a:srgbClr val="FBAE40"/>
          </p15:clr>
        </p15:guide>
        <p15:guide id="7" orient="horz" pos="2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14" name="Straight Connector 13"/>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5"/>
          </p:nvPr>
        </p:nvSpPr>
        <p:spPr/>
        <p:txBody>
          <a:bodyPr/>
          <a:lstStyle/>
          <a:p>
            <a:endParaRPr lang="de-DE" dirty="0"/>
          </a:p>
        </p:txBody>
      </p:sp>
      <p:sp>
        <p:nvSpPr>
          <p:cNvPr id="5" name="Footer Placeholder 4"/>
          <p:cNvSpPr>
            <a:spLocks noGrp="1"/>
          </p:cNvSpPr>
          <p:nvPr>
            <p:ph type="ftr" sz="quarter" idx="16"/>
          </p:nvPr>
        </p:nvSpPr>
        <p:spPr/>
        <p:txBody>
          <a:bodyPr/>
          <a:lstStyle/>
          <a:p>
            <a:r>
              <a:rPr lang="en-US" dirty="0"/>
              <a:t>Pure - Unlock your full research potential</a:t>
            </a:r>
            <a:endParaRPr lang="de-DE" dirty="0"/>
          </a:p>
        </p:txBody>
      </p:sp>
      <p:sp>
        <p:nvSpPr>
          <p:cNvPr id="8" name="Title 1"/>
          <p:cNvSpPr>
            <a:spLocks noGrp="1"/>
          </p:cNvSpPr>
          <p:nvPr>
            <p:ph type="title" hasCustomPrompt="1"/>
          </p:nvPr>
        </p:nvSpPr>
        <p:spPr>
          <a:xfrm>
            <a:off x="576262"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2" name="Slide Number Placeholder 1">
            <a:extLst>
              <a:ext uri="{FF2B5EF4-FFF2-40B4-BE49-F238E27FC236}">
                <a16:creationId xmlns:a16="http://schemas.microsoft.com/office/drawing/2014/main" id="{78B0AF57-6489-4E23-A94F-ACEA854E5506}"/>
              </a:ext>
            </a:extLst>
          </p:cNvPr>
          <p:cNvSpPr>
            <a:spLocks noGrp="1"/>
          </p:cNvSpPr>
          <p:nvPr>
            <p:ph type="sldNum" sz="quarter" idx="17"/>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880">
          <p15:clr>
            <a:srgbClr val="FBAE40"/>
          </p15:clr>
        </p15:guide>
        <p15:guide id="3" pos="2699">
          <p15:clr>
            <a:srgbClr val="FBAE40"/>
          </p15:clr>
        </p15:guide>
        <p15:guide id="4" pos="3061">
          <p15:clr>
            <a:srgbClr val="FBAE40"/>
          </p15:clr>
        </p15:guide>
        <p15:guide id="5" pos="5397">
          <p15:clr>
            <a:srgbClr val="FBAE40"/>
          </p15:clr>
        </p15:guide>
        <p15:guide id="7" orient="horz" pos="28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cxnSp>
        <p:nvCxnSpPr>
          <p:cNvPr id="13" name="Straight Connector 12"/>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endParaRPr lang="de-DE" dirty="0"/>
          </a:p>
        </p:txBody>
      </p:sp>
      <p:sp>
        <p:nvSpPr>
          <p:cNvPr id="8" name="Footer Placeholder 7"/>
          <p:cNvSpPr>
            <a:spLocks noGrp="1"/>
          </p:cNvSpPr>
          <p:nvPr>
            <p:ph type="ftr" sz="quarter" idx="15"/>
          </p:nvPr>
        </p:nvSpPr>
        <p:spPr/>
        <p:txBody>
          <a:bodyPr/>
          <a:lstStyle/>
          <a:p>
            <a:r>
              <a:rPr lang="en-US" dirty="0"/>
              <a:t>Pure - Unlock your full research potential</a:t>
            </a:r>
            <a:endParaRPr lang="de-DE" dirty="0"/>
          </a:p>
        </p:txBody>
      </p:sp>
      <p:sp>
        <p:nvSpPr>
          <p:cNvPr id="10" name="Title 1"/>
          <p:cNvSpPr>
            <a:spLocks noGrp="1"/>
          </p:cNvSpPr>
          <p:nvPr>
            <p:ph type="title" hasCustomPrompt="1"/>
          </p:nvPr>
        </p:nvSpPr>
        <p:spPr>
          <a:xfrm>
            <a:off x="576262" y="502838"/>
            <a:ext cx="7991475" cy="462759"/>
          </a:xfrm>
          <a:prstGeom prst="rect">
            <a:avLst/>
          </a:prstGeom>
        </p:spPr>
        <p:txBody>
          <a:bodyPr vert="horz" lIns="0" tIns="0" rIns="91440" bIns="0" rtlCol="0" anchor="t" anchorCtr="0">
            <a:noAutofit/>
          </a:bodyPr>
          <a:lstStyle>
            <a:lvl1pPr>
              <a:defRPr lang="de-DE" dirty="0"/>
            </a:lvl1pPr>
          </a:lstStyle>
          <a:p>
            <a:pPr lvl="0"/>
            <a:r>
              <a:rPr lang="en-US" dirty="0"/>
              <a:t>Title</a:t>
            </a:r>
            <a:endParaRPr lang="de-DE" dirty="0"/>
          </a:p>
        </p:txBody>
      </p:sp>
      <p:sp>
        <p:nvSpPr>
          <p:cNvPr id="11" name="Text Placeholder 8"/>
          <p:cNvSpPr>
            <a:spLocks noGrp="1"/>
          </p:cNvSpPr>
          <p:nvPr>
            <p:ph type="body" sz="quarter" idx="13" hasCustomPrompt="1"/>
          </p:nvPr>
        </p:nvSpPr>
        <p:spPr>
          <a:xfrm>
            <a:off x="576262" y="1186774"/>
            <a:ext cx="7991475" cy="3264797"/>
          </a:xfrm>
          <a:prstGeom prst="rect">
            <a:avLst/>
          </a:prstGeom>
        </p:spPr>
        <p:txBody>
          <a:bodyPr>
            <a:no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 name="Slide Number Placeholder 1">
            <a:extLst>
              <a:ext uri="{FF2B5EF4-FFF2-40B4-BE49-F238E27FC236}">
                <a16:creationId xmlns:a16="http://schemas.microsoft.com/office/drawing/2014/main" id="{8917008D-C24F-4940-A46C-F5E444F93004}"/>
              </a:ext>
            </a:extLst>
          </p:cNvPr>
          <p:cNvSpPr>
            <a:spLocks noGrp="1"/>
          </p:cNvSpPr>
          <p:nvPr>
            <p:ph type="sldNum" sz="quarter" idx="16"/>
          </p:nvPr>
        </p:nvSpPr>
        <p:spPr/>
        <p:txBody>
          <a:bodyPr/>
          <a:lstStyle/>
          <a:p>
            <a:fld id="{82F89014-7F8D-47C1-8D79-17A715C9D2BB}" type="slidenum">
              <a:rPr lang="nl-NL" smtClean="0"/>
              <a:pPr/>
              <a:t>‹#›</a:t>
            </a:fld>
            <a:endParaRPr lang="nl-NL" dirty="0"/>
          </a:p>
        </p:txBody>
      </p:sp>
    </p:spTree>
  </p:cSld>
  <p:clrMapOvr>
    <a:masterClrMapping/>
  </p:clrMapOvr>
  <p:extLst>
    <p:ext uri="{DCECCB84-F9BA-43D5-87BE-67443E8EF086}">
      <p15:sldGuideLst xmlns:p15="http://schemas.microsoft.com/office/powerpoint/2012/main">
        <p15:guide id="1" pos="363">
          <p15:clr>
            <a:srgbClr val="FBAE40"/>
          </p15:clr>
        </p15:guide>
        <p15:guide id="2" pos="2699">
          <p15:clr>
            <a:srgbClr val="FBAE40"/>
          </p15:clr>
        </p15:guide>
        <p15:guide id="3" pos="2880">
          <p15:clr>
            <a:srgbClr val="FBAE40"/>
          </p15:clr>
        </p15:guide>
        <p15:guide id="4" pos="3061">
          <p15:clr>
            <a:srgbClr val="FBAE40"/>
          </p15:clr>
        </p15:guide>
        <p15:guide id="5" pos="5397">
          <p15:clr>
            <a:srgbClr val="FBAE40"/>
          </p15:clr>
        </p15:guide>
        <p15:guide id="6" orient="horz" pos="373">
          <p15:clr>
            <a:srgbClr val="FBAE40"/>
          </p15:clr>
        </p15:guide>
        <p15:guide id="7" orient="horz" pos="286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1044000" y="4722258"/>
            <a:ext cx="3086100" cy="162814"/>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endParaRPr lang="de-DE" dirty="0"/>
          </a:p>
        </p:txBody>
      </p:sp>
      <p:sp>
        <p:nvSpPr>
          <p:cNvPr id="5" name="Footer Placeholder 4"/>
          <p:cNvSpPr>
            <a:spLocks noGrp="1"/>
          </p:cNvSpPr>
          <p:nvPr>
            <p:ph type="ftr" sz="quarter" idx="3"/>
          </p:nvPr>
        </p:nvSpPr>
        <p:spPr>
          <a:xfrm>
            <a:off x="1044000" y="4531200"/>
            <a:ext cx="4221420" cy="223680"/>
          </a:xfrm>
          <a:prstGeom prst="rect">
            <a:avLst/>
          </a:prstGeom>
        </p:spPr>
        <p:txBody>
          <a:bodyPr vert="horz" lIns="0" tIns="0" rIns="0" bIns="0" rtlCol="0" anchor="t" anchorCtr="0">
            <a:normAutofit/>
          </a:bodyPr>
          <a:lstStyle>
            <a:lvl1pPr algn="l">
              <a:defRPr sz="800">
                <a:solidFill>
                  <a:schemeClr val="tx1">
                    <a:tint val="75000"/>
                  </a:schemeClr>
                </a:solidFill>
              </a:defRPr>
            </a:lvl1pPr>
          </a:lstStyle>
          <a:p>
            <a:r>
              <a:rPr lang="en-US" dirty="0"/>
              <a:t>Pure - Unlock your full research potential</a:t>
            </a:r>
            <a:endParaRPr lang="de-DE" dirty="0"/>
          </a:p>
        </p:txBody>
      </p:sp>
      <p:cxnSp>
        <p:nvCxnSpPr>
          <p:cNvPr id="7" name="Straight Connector 6"/>
          <p:cNvCxnSpPr/>
          <p:nvPr userDrawn="1"/>
        </p:nvCxnSpPr>
        <p:spPr>
          <a:xfrm flipV="1">
            <a:off x="576263" y="4443413"/>
            <a:ext cx="7991475"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
        <p:nvSpPr>
          <p:cNvPr id="9" name="Title Placeholder 1"/>
          <p:cNvSpPr>
            <a:spLocks noGrp="1"/>
          </p:cNvSpPr>
          <p:nvPr>
            <p:ph type="title"/>
          </p:nvPr>
        </p:nvSpPr>
        <p:spPr>
          <a:xfrm>
            <a:off x="576000" y="506505"/>
            <a:ext cx="7991738" cy="462759"/>
          </a:xfrm>
          <a:prstGeom prst="rect">
            <a:avLst/>
          </a:prstGeom>
        </p:spPr>
        <p:txBody>
          <a:bodyPr vert="horz" lIns="0" tIns="0" rIns="91440" bIns="0" rtlCol="0" anchor="t" anchorCtr="0">
            <a:noAutofit/>
          </a:bodyPr>
          <a:lstStyle/>
          <a:p>
            <a:r>
              <a:rPr lang="en-US" dirty="0"/>
              <a:t>Click to edit Master title style</a:t>
            </a:r>
            <a:endParaRPr lang="de-DE" dirty="0"/>
          </a:p>
        </p:txBody>
      </p:sp>
      <p:sp>
        <p:nvSpPr>
          <p:cNvPr id="11" name="Text Placeholder 2"/>
          <p:cNvSpPr>
            <a:spLocks noGrp="1"/>
          </p:cNvSpPr>
          <p:nvPr>
            <p:ph type="body" idx="1"/>
          </p:nvPr>
        </p:nvSpPr>
        <p:spPr>
          <a:xfrm>
            <a:off x="576000" y="1183196"/>
            <a:ext cx="7991738" cy="3425729"/>
          </a:xfrm>
          <a:prstGeom prst="rect">
            <a:avLst/>
          </a:prstGeom>
        </p:spPr>
        <p:txBody>
          <a:bodyPr vert="horz" lIns="0" tIns="4680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6510338" y="4722258"/>
            <a:ext cx="2057400" cy="162000"/>
          </a:xfrm>
          <a:prstGeom prst="rect">
            <a:avLst/>
          </a:prstGeom>
        </p:spPr>
        <p:txBody>
          <a:bodyPr vert="horz" lIns="0" tIns="0" rIns="0" bIns="0" rtlCol="0" anchor="t" anchorCtr="0"/>
          <a:lstStyle>
            <a:lvl1pPr algn="r">
              <a:defRPr sz="800">
                <a:solidFill>
                  <a:schemeClr val="tx1">
                    <a:tint val="75000"/>
                  </a:schemeClr>
                </a:solidFill>
              </a:defRPr>
            </a:lvl1pPr>
          </a:lstStyle>
          <a:p>
            <a:fld id="{82F89014-7F8D-47C1-8D79-17A715C9D2BB}" type="slidenum">
              <a:rPr lang="nl-NL" smtClean="0"/>
              <a:pPr/>
              <a:t>‹#›</a:t>
            </a:fld>
            <a:endParaRPr lang="nl-NL" dirty="0"/>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60" r:id="rId3"/>
    <p:sldLayoutId id="2147483701" r:id="rId4"/>
    <p:sldLayoutId id="2147483661" r:id="rId5"/>
    <p:sldLayoutId id="2147483734" r:id="rId6"/>
    <p:sldLayoutId id="2147483650" r:id="rId7"/>
    <p:sldLayoutId id="2147483735" r:id="rId8"/>
    <p:sldLayoutId id="2147483708" r:id="rId9"/>
    <p:sldLayoutId id="2147483662" r:id="rId10"/>
    <p:sldLayoutId id="2147483703" r:id="rId11"/>
    <p:sldLayoutId id="2147483696" r:id="rId12"/>
    <p:sldLayoutId id="2147483663" r:id="rId13"/>
    <p:sldLayoutId id="2147483698" r:id="rId14"/>
    <p:sldLayoutId id="2147483699" r:id="rId15"/>
    <p:sldLayoutId id="2147483665" r:id="rId16"/>
    <p:sldLayoutId id="2147483664" r:id="rId17"/>
    <p:sldLayoutId id="2147483709" r:id="rId18"/>
    <p:sldLayoutId id="2147483666" r:id="rId19"/>
    <p:sldLayoutId id="2147483667" r:id="rId20"/>
    <p:sldLayoutId id="2147483668" r:id="rId21"/>
    <p:sldLayoutId id="2147483704" r:id="rId22"/>
    <p:sldLayoutId id="2147483705" r:id="rId23"/>
    <p:sldLayoutId id="2147483669" r:id="rId24"/>
    <p:sldLayoutId id="2147483670" r:id="rId25"/>
    <p:sldLayoutId id="2147483736" r:id="rId26"/>
    <p:sldLayoutId id="2147483737" r:id="rId2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Effect transition="in" filter="fade">
                                      <p:cBhvr>
                                        <p:cTn id="19" dur="500"/>
                                        <p:tgtEl>
                                          <p:spTgt spid="11">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animEffect transition="in" filter="fade">
                                      <p:cBhvr>
                                        <p:cTn id="23" dur="500"/>
                                        <p:tgtEl>
                                          <p:spTgt spid="11">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hf sldNum="0" hdr="0" dt="0"/>
  <p:txStyles>
    <p:title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373">
          <p15:clr>
            <a:srgbClr val="F26B43"/>
          </p15:clr>
        </p15:guide>
        <p15:guide id="7" orient="horz" pos="2867">
          <p15:clr>
            <a:srgbClr val="F26B43"/>
          </p15:clr>
        </p15:guide>
        <p15:guide id="8" orient="horz" pos="912" userDrawn="1">
          <p15:clr>
            <a:srgbClr val="F26B43"/>
          </p15:clr>
        </p15:guide>
        <p15:guide id="9" orient="horz" pos="8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hyperlink" Target="https://research.monash.edu/" TargetMode="Externa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www.ucviden.dk/en" TargetMode="External"/><Relationship Id="rId5" Type="http://schemas.openxmlformats.org/officeDocument/2006/relationships/image" Target="../media/image53.png"/><Relationship Id="rId4" Type="http://schemas.openxmlformats.org/officeDocument/2006/relationships/hyperlink" Target="https://www.elsevier.com/__data/assets/pdf_file/0005/525605/Day1_Plenary_Room_14_00_R_Brandsma_W_Klerkx.pd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8.xml"/><Relationship Id="rId7" Type="http://schemas.openxmlformats.org/officeDocument/2006/relationships/image" Target="../media/image59.tiff"/><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8.tiff"/><Relationship Id="rId11" Type="http://schemas.openxmlformats.org/officeDocument/2006/relationships/image" Target="../media/image63.png"/><Relationship Id="rId5" Type="http://schemas.openxmlformats.org/officeDocument/2006/relationships/image" Target="../media/image57.tiff"/><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8" Type="http://schemas.openxmlformats.org/officeDocument/2006/relationships/hyperlink" Target="https://pdxscholar.library.pdx.edu/comminfolit/" TargetMode="External"/><Relationship Id="rId13" Type="http://schemas.openxmlformats.org/officeDocument/2006/relationships/image" Target="../media/image70.png"/><Relationship Id="rId3" Type="http://schemas.openxmlformats.org/officeDocument/2006/relationships/notesSlide" Target="../notesSlides/notesSlide20.xml"/><Relationship Id="rId7" Type="http://schemas.openxmlformats.org/officeDocument/2006/relationships/image" Target="../media/image67.png"/><Relationship Id="rId12" Type="http://schemas.openxmlformats.org/officeDocument/2006/relationships/hyperlink" Target="https://scholarworks.uaeu.ac.ae/ijre/vol42/iss1/" TargetMode="Externa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hyperlink" Target="https://ciencia.lasalle.edu.co/svo/" TargetMode="External"/><Relationship Id="rId11" Type="http://schemas.openxmlformats.org/officeDocument/2006/relationships/image" Target="../media/image69.png"/><Relationship Id="rId5" Type="http://schemas.openxmlformats.org/officeDocument/2006/relationships/image" Target="../media/image66.emf"/><Relationship Id="rId10" Type="http://schemas.openxmlformats.org/officeDocument/2006/relationships/hyperlink" Target="https://knowledgeconnection.mainehealth.org/jmmc/" TargetMode="External"/><Relationship Id="rId4" Type="http://schemas.openxmlformats.org/officeDocument/2006/relationships/oleObject" Target="../embeddings/oleObject1.bin"/><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hyperlink" Target="https://dashboard.bepress.com/?dashboardToken=5772d35dbb999afb051548aesqPZgN29ATGicycXv2KTPTe5CWDRDRI6bVpg0469#/" TargetMode="External"/><Relationship Id="rId3" Type="http://schemas.openxmlformats.org/officeDocument/2006/relationships/slideLayout" Target="../slideLayouts/slideLayout8.xml"/><Relationship Id="rId7" Type="http://schemas.openxmlformats.org/officeDocument/2006/relationships/image" Target="../media/image7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6.emf"/><Relationship Id="rId5" Type="http://schemas.openxmlformats.org/officeDocument/2006/relationships/oleObject" Target="../embeddings/oleObject2.bin"/><Relationship Id="rId4" Type="http://schemas.openxmlformats.org/officeDocument/2006/relationships/notesSlide" Target="../notesSlides/notesSlide21.xml"/><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2.xml"/><Relationship Id="rId7" Type="http://schemas.openxmlformats.org/officeDocument/2006/relationships/image" Target="../media/image59.tiff"/><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58.tiff"/><Relationship Id="rId11" Type="http://schemas.openxmlformats.org/officeDocument/2006/relationships/image" Target="../media/image63.png"/><Relationship Id="rId5" Type="http://schemas.openxmlformats.org/officeDocument/2006/relationships/image" Target="../media/image57.tiff"/><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8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89.svg"/></Relationships>
</file>

<file path=ppt/slides/_rels/slide29.xml.rels><?xml version="1.0" encoding="UTF-8" standalone="yes"?>
<Relationships xmlns="http://schemas.openxmlformats.org/package/2006/relationships"><Relationship Id="rId3" Type="http://schemas.openxmlformats.org/officeDocument/2006/relationships/hyperlink" Target="https://elsevier.widen.net/s/bmphqrjrdx/acad_lib_rl_datamonitor_pure_case-study_web" TargetMode="External"/><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sv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3" Type="http://schemas.openxmlformats.org/officeDocument/2006/relationships/hyperlink" Target="https://datasearch.elsevier.com/api/docs#/search/search" TargetMode="External"/><Relationship Id="rId2" Type="http://schemas.openxmlformats.org/officeDocument/2006/relationships/image" Target="../media/image97.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8.png"/><Relationship Id="rId1" Type="http://schemas.openxmlformats.org/officeDocument/2006/relationships/slideLayout" Target="../slideLayouts/slideLayout10.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9.sv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hyperlink" Target="http://www.oclc.org/research" TargetMode="External"/><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hyperlink" Target="https://creativecommons.org/licenses/by/4.0/" TargetMode="External"/><Relationship Id="rId15" Type="http://schemas.openxmlformats.org/officeDocument/2006/relationships/image" Target="../media/image18.svg"/><Relationship Id="rId23" Type="http://schemas.openxmlformats.org/officeDocument/2006/relationships/image" Target="../media/image26.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hyperlink" Target="https://doi.org/10.25333/C3NK88" TargetMode="External"/><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09.sv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105.svg"/><Relationship Id="rId11" Type="http://schemas.openxmlformats.org/officeDocument/2006/relationships/image" Target="../media/image108.png"/><Relationship Id="rId5" Type="http://schemas.openxmlformats.org/officeDocument/2006/relationships/image" Target="../media/image104.png"/><Relationship Id="rId10" Type="http://schemas.openxmlformats.org/officeDocument/2006/relationships/image" Target="../media/image22.svg"/><Relationship Id="rId4" Type="http://schemas.openxmlformats.org/officeDocument/2006/relationships/image" Target="../media/image103.sv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6.sv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svg"/><Relationship Id="rId11" Type="http://schemas.openxmlformats.org/officeDocument/2006/relationships/image" Target="../media/image1.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hyperlink" Target="https://research.monash.edu/" TargetMode="External"/><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hyperlink" Target="https://www.techvalidate.com/product-research/elsevier-pure/facts/C08-B23-1E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43.png"/><Relationship Id="rId4" Type="http://schemas.openxmlformats.org/officeDocument/2006/relationships/hyperlink" Target="https://research.monash.edu/"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024405FB-F52D-441F-9CFD-3E44F636F8DF}"/>
              </a:ext>
            </a:extLst>
          </p:cNvPr>
          <p:cNvSpPr>
            <a:spLocks noGrp="1"/>
          </p:cNvSpPr>
          <p:nvPr>
            <p:ph type="body" sz="quarter" idx="14"/>
          </p:nvPr>
        </p:nvSpPr>
        <p:spPr>
          <a:xfrm>
            <a:off x="576000" y="4061361"/>
            <a:ext cx="5112709" cy="838299"/>
          </a:xfrm>
        </p:spPr>
        <p:txBody>
          <a:bodyPr/>
          <a:lstStyle/>
          <a:p>
            <a:r>
              <a:rPr lang="en-CA" sz="1600" dirty="0"/>
              <a:t>Anton </a:t>
            </a:r>
            <a:r>
              <a:rPr lang="en-CA" sz="1600" dirty="0" err="1"/>
              <a:t>Degtev</a:t>
            </a:r>
            <a:endParaRPr lang="en-CA" sz="1600" dirty="0"/>
          </a:p>
          <a:p>
            <a:r>
              <a:rPr lang="en-CA" sz="1600" dirty="0"/>
              <a:t>CEE RI Solutions manager</a:t>
            </a:r>
          </a:p>
          <a:p>
            <a:r>
              <a:rPr lang="en-CA" sz="1600" dirty="0"/>
              <a:t>Zadar, Sept 13</a:t>
            </a:r>
            <a:r>
              <a:rPr lang="en-CA" sz="1600" baseline="30000" dirty="0"/>
              <a:t>th</a:t>
            </a:r>
            <a:r>
              <a:rPr lang="en-CA" sz="1600" dirty="0"/>
              <a:t>, 2022</a:t>
            </a:r>
          </a:p>
        </p:txBody>
      </p:sp>
      <p:sp>
        <p:nvSpPr>
          <p:cNvPr id="28" name="Text Placeholder 27">
            <a:extLst>
              <a:ext uri="{FF2B5EF4-FFF2-40B4-BE49-F238E27FC236}">
                <a16:creationId xmlns:a16="http://schemas.microsoft.com/office/drawing/2014/main" id="{10A368EE-832F-40F1-BEAF-462A2945D5AC}"/>
              </a:ext>
            </a:extLst>
          </p:cNvPr>
          <p:cNvSpPr>
            <a:spLocks noGrp="1"/>
          </p:cNvSpPr>
          <p:nvPr>
            <p:ph type="body" sz="quarter" idx="13"/>
          </p:nvPr>
        </p:nvSpPr>
        <p:spPr/>
        <p:txBody>
          <a:bodyPr/>
          <a:lstStyle/>
          <a:p>
            <a:endParaRPr lang="en-CA" dirty="0"/>
          </a:p>
        </p:txBody>
      </p:sp>
      <p:sp>
        <p:nvSpPr>
          <p:cNvPr id="8" name="TextBox 7">
            <a:extLst>
              <a:ext uri="{FF2B5EF4-FFF2-40B4-BE49-F238E27FC236}">
                <a16:creationId xmlns:a16="http://schemas.microsoft.com/office/drawing/2014/main" id="{BDE80728-3D06-5EEF-2C12-9227A62E173C}"/>
              </a:ext>
            </a:extLst>
          </p:cNvPr>
          <p:cNvSpPr txBox="1"/>
          <p:nvPr/>
        </p:nvSpPr>
        <p:spPr>
          <a:xfrm>
            <a:off x="476595" y="1609647"/>
            <a:ext cx="5212378" cy="1569660"/>
          </a:xfrm>
          <a:prstGeom prst="rect">
            <a:avLst/>
          </a:prstGeom>
          <a:noFill/>
        </p:spPr>
        <p:txBody>
          <a:bodyPr wrap="square">
            <a:spAutoFit/>
          </a:bodyPr>
          <a:lstStyle/>
          <a:p>
            <a:r>
              <a:rPr lang="en-GB" sz="3200" b="1" dirty="0">
                <a:latin typeface="Helvetica" pitchFamily="2" charset="0"/>
              </a:rPr>
              <a:t>Improving institutional visibility and reputation </a:t>
            </a:r>
          </a:p>
          <a:p>
            <a:r>
              <a:rPr lang="en-GB" sz="3200" b="1" dirty="0">
                <a:latin typeface="Helvetica" pitchFamily="2" charset="0"/>
              </a:rPr>
              <a:t>in the Open Science era</a:t>
            </a:r>
            <a:endParaRPr lang="en-RU" sz="3200" b="1" dirty="0">
              <a:latin typeface="Helvetica" pitchFamily="2" charset="0"/>
            </a:endParaRPr>
          </a:p>
        </p:txBody>
      </p:sp>
    </p:spTree>
    <p:extLst>
      <p:ext uri="{BB962C8B-B14F-4D97-AF65-F5344CB8AC3E}">
        <p14:creationId xmlns:p14="http://schemas.microsoft.com/office/powerpoint/2010/main" val="334353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788561-E5B3-404F-85F6-53398F4803D6}"/>
              </a:ext>
            </a:extLst>
          </p:cNvPr>
          <p:cNvSpPr>
            <a:spLocks noGrp="1"/>
          </p:cNvSpPr>
          <p:nvPr>
            <p:ph type="sldNum" sz="quarter" idx="27"/>
          </p:nvPr>
        </p:nvSpPr>
        <p:spPr>
          <a:xfrm>
            <a:off x="6510338" y="4722258"/>
            <a:ext cx="2057400" cy="162000"/>
          </a:xfrm>
          <a:prstGeom prst="rect">
            <a:avLst/>
          </a:prstGeom>
        </p:spPr>
        <p:txBody>
          <a:bodyPr vert="horz" lIns="0" tIns="0" rIns="0" bIns="0" rtlCol="0" anchor="t" anchorCtr="0"/>
          <a:lstStyle>
            <a:defPPr>
              <a:defRPr lang="en-US"/>
            </a:defPPr>
            <a:lvl1pPr marL="0" algn="r" defTabSz="914400" rtl="0" eaLnBrk="1" latinLnBrk="0" hangingPunct="1">
              <a:defRPr sz="800" b="0" i="0" kern="1200">
                <a:solidFill>
                  <a:schemeClr val="tx1">
                    <a:tint val="75000"/>
                  </a:schemeClr>
                </a:solidFill>
                <a:latin typeface="Elsevier Display Light"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F89014-7F8D-47C1-8D79-17A715C9D2BB}" type="slidenum">
              <a:rPr lang="nl-NL" smtClean="0"/>
              <a:pPr/>
              <a:t>10</a:t>
            </a:fld>
            <a:endParaRPr lang="nl-NL" dirty="0"/>
          </a:p>
        </p:txBody>
      </p:sp>
      <p:sp>
        <p:nvSpPr>
          <p:cNvPr id="11" name="Title 1">
            <a:extLst>
              <a:ext uri="{FF2B5EF4-FFF2-40B4-BE49-F238E27FC236}">
                <a16:creationId xmlns:a16="http://schemas.microsoft.com/office/drawing/2014/main" id="{CFB79FB1-8B68-054E-9D9C-D7D5FBEE45C4}"/>
              </a:ext>
            </a:extLst>
          </p:cNvPr>
          <p:cNvSpPr txBox="1">
            <a:spLocks/>
          </p:cNvSpPr>
          <p:nvPr/>
        </p:nvSpPr>
        <p:spPr>
          <a:xfrm>
            <a:off x="470654" y="370375"/>
            <a:ext cx="7991475"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b="0" i="0" kern="1200">
                <a:solidFill>
                  <a:schemeClr val="tx1"/>
                </a:solidFill>
                <a:latin typeface="Elsevier Display Light" panose="02000000000000000000" pitchFamily="2" charset="77"/>
                <a:ea typeface="+mj-ea"/>
                <a:cs typeface="+mj-cs"/>
              </a:defRPr>
            </a:lvl1pPr>
          </a:lstStyle>
          <a:p>
            <a:r>
              <a:rPr lang="en-US" dirty="0">
                <a:solidFill>
                  <a:srgbClr val="53565A"/>
                </a:solidFill>
              </a:rPr>
              <a:t>Pure portal:</a:t>
            </a:r>
          </a:p>
        </p:txBody>
      </p:sp>
      <p:sp>
        <p:nvSpPr>
          <p:cNvPr id="16" name="Rectangle 15">
            <a:extLst>
              <a:ext uri="{FF2B5EF4-FFF2-40B4-BE49-F238E27FC236}">
                <a16:creationId xmlns:a16="http://schemas.microsoft.com/office/drawing/2014/main" id="{CDBAA6EC-1F45-5EB0-360F-F704C1CF216E}"/>
              </a:ext>
            </a:extLst>
          </p:cNvPr>
          <p:cNvSpPr/>
          <p:nvPr/>
        </p:nvSpPr>
        <p:spPr>
          <a:xfrm>
            <a:off x="4180195" y="4576064"/>
            <a:ext cx="4059237" cy="292388"/>
          </a:xfrm>
          <a:prstGeom prst="rect">
            <a:avLst/>
          </a:prstGeom>
        </p:spPr>
        <p:txBody>
          <a:bodyPr wrap="square" lIns="0" bIns="0">
            <a:spAutoFit/>
          </a:bodyPr>
          <a:lstStyle/>
          <a:p>
            <a:r>
              <a:rPr lang="en-US" sz="800" dirty="0">
                <a:hlinkClick r:id="rId3">
                  <a:extLst>
                    <a:ext uri="{A12FA001-AC4F-418D-AE19-62706E023703}">
                      <ahyp:hlinkClr xmlns:ahyp="http://schemas.microsoft.com/office/drawing/2018/hyperlinkcolor" val="tx"/>
                    </a:ext>
                  </a:extLst>
                </a:hlinkClick>
              </a:rPr>
              <a:t>https://research.monash.edu/</a:t>
            </a:r>
            <a:endParaRPr lang="en-US" sz="800" dirty="0">
              <a:hlinkClick r:id="" action="ppaction://noaction">
                <a:extLst>
                  <a:ext uri="{A12FA001-AC4F-418D-AE19-62706E023703}">
                    <ahyp:hlinkClr xmlns:ahyp="http://schemas.microsoft.com/office/drawing/2018/hyperlinkcolor" val="tx"/>
                  </a:ext>
                </a:extLst>
              </a:hlinkClick>
            </a:endParaRPr>
          </a:p>
          <a:p>
            <a:r>
              <a:rPr lang="en-US" sz="800" dirty="0">
                <a:hlinkClick r:id="" action="ppaction://noaction">
                  <a:extLst>
                    <a:ext uri="{A12FA001-AC4F-418D-AE19-62706E023703}">
                      <ahyp:hlinkClr xmlns:ahyp="http://schemas.microsoft.com/office/drawing/2018/hyperlinkcolor" val="tx"/>
                    </a:ext>
                  </a:extLst>
                </a:hlinkClick>
              </a:rPr>
              <a:t>https://www.techvalidate.com/product-research/elsevier-pure/facts/C08-B23-1EF</a:t>
            </a:r>
            <a:endParaRPr lang="en-US" sz="800" dirty="0"/>
          </a:p>
        </p:txBody>
      </p:sp>
      <p:pic>
        <p:nvPicPr>
          <p:cNvPr id="4" name="Picture 3" descr="Graphical user interface, text, application&#10;&#10;Description automatically generated">
            <a:extLst>
              <a:ext uri="{FF2B5EF4-FFF2-40B4-BE49-F238E27FC236}">
                <a16:creationId xmlns:a16="http://schemas.microsoft.com/office/drawing/2014/main" id="{BE08376E-D0D3-6938-55F5-16871BB8C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251" y="881395"/>
            <a:ext cx="2622394" cy="344805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A12EB128-3193-7102-B2B1-5BC1575CB1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5948" y="282827"/>
            <a:ext cx="2846626" cy="4094879"/>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672654C4-D933-EE5F-BA85-3A4D6ABE0021}"/>
              </a:ext>
            </a:extLst>
          </p:cNvPr>
          <p:cNvPicPr>
            <a:picLocks noChangeAspect="1"/>
          </p:cNvPicPr>
          <p:nvPr/>
        </p:nvPicPr>
        <p:blipFill rotWithShape="1">
          <a:blip r:embed="rId6"/>
          <a:srcRect t="8997" b="1839"/>
          <a:stretch/>
        </p:blipFill>
        <p:spPr>
          <a:xfrm>
            <a:off x="771049" y="1005841"/>
            <a:ext cx="1481364" cy="3371866"/>
          </a:xfrm>
          <a:prstGeom prst="rect">
            <a:avLst/>
          </a:prstGeom>
          <a:ln>
            <a:solidFill>
              <a:schemeClr val="tx1">
                <a:lumMod val="20000"/>
                <a:lumOff val="80000"/>
              </a:schemeClr>
            </a:solidFill>
          </a:ln>
        </p:spPr>
      </p:pic>
    </p:spTree>
    <p:extLst>
      <p:ext uri="{BB962C8B-B14F-4D97-AF65-F5344CB8AC3E}">
        <p14:creationId xmlns:p14="http://schemas.microsoft.com/office/powerpoint/2010/main" val="1679745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B8CFDE-ED43-CE44-8862-67C2B07CCB7B}"/>
              </a:ext>
            </a:extLst>
          </p:cNvPr>
          <p:cNvSpPr>
            <a:spLocks noGrp="1"/>
          </p:cNvSpPr>
          <p:nvPr>
            <p:ph type="ftr" sz="quarter" idx="15"/>
          </p:nvPr>
        </p:nvSpPr>
        <p:spPr/>
        <p:txBody>
          <a:bodyPr/>
          <a:lstStyle/>
          <a:p>
            <a:r>
              <a:rPr lang="en-US" dirty="0"/>
              <a:t>Pure - Unlock your full research potential</a:t>
            </a:r>
            <a:endParaRPr lang="de-DE" dirty="0"/>
          </a:p>
        </p:txBody>
      </p:sp>
      <p:pic>
        <p:nvPicPr>
          <p:cNvPr id="6" name="Picture 5">
            <a:extLst>
              <a:ext uri="{FF2B5EF4-FFF2-40B4-BE49-F238E27FC236}">
                <a16:creationId xmlns:a16="http://schemas.microsoft.com/office/drawing/2014/main" id="{3C1336EE-905F-1E4E-82C5-177CACE7F882}"/>
              </a:ext>
            </a:extLst>
          </p:cNvPr>
          <p:cNvPicPr>
            <a:picLocks noChangeAspect="1"/>
          </p:cNvPicPr>
          <p:nvPr/>
        </p:nvPicPr>
        <p:blipFill rotWithShape="1">
          <a:blip r:embed="rId3"/>
          <a:srcRect b="5174"/>
          <a:stretch/>
        </p:blipFill>
        <p:spPr>
          <a:xfrm>
            <a:off x="620508" y="502838"/>
            <a:ext cx="3815805" cy="3935348"/>
          </a:xfrm>
          <a:prstGeom prst="rect">
            <a:avLst/>
          </a:prstGeom>
        </p:spPr>
      </p:pic>
      <p:sp>
        <p:nvSpPr>
          <p:cNvPr id="5" name="Rectangle 4">
            <a:extLst>
              <a:ext uri="{FF2B5EF4-FFF2-40B4-BE49-F238E27FC236}">
                <a16:creationId xmlns:a16="http://schemas.microsoft.com/office/drawing/2014/main" id="{FD441D8C-7B49-0445-B822-BAF3BDF87519}"/>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PORTAL EXAMPLES</a:t>
            </a:r>
          </a:p>
        </p:txBody>
      </p:sp>
      <p:pic>
        <p:nvPicPr>
          <p:cNvPr id="8" name="Picture 7">
            <a:extLst>
              <a:ext uri="{FF2B5EF4-FFF2-40B4-BE49-F238E27FC236}">
                <a16:creationId xmlns:a16="http://schemas.microsoft.com/office/drawing/2014/main" id="{A49DC0C8-3D8F-3FD9-E627-22BC921BB3B3}"/>
              </a:ext>
            </a:extLst>
          </p:cNvPr>
          <p:cNvPicPr>
            <a:picLocks noChangeAspect="1"/>
          </p:cNvPicPr>
          <p:nvPr/>
        </p:nvPicPr>
        <p:blipFill rotWithShape="1">
          <a:blip r:embed="rId4"/>
          <a:srcRect b="8984"/>
          <a:stretch/>
        </p:blipFill>
        <p:spPr>
          <a:xfrm>
            <a:off x="4744345" y="497840"/>
            <a:ext cx="3979451" cy="3939248"/>
          </a:xfrm>
          <a:prstGeom prst="rect">
            <a:avLst/>
          </a:prstGeom>
        </p:spPr>
      </p:pic>
    </p:spTree>
    <p:extLst>
      <p:ext uri="{BB962C8B-B14F-4D97-AF65-F5344CB8AC3E}">
        <p14:creationId xmlns:p14="http://schemas.microsoft.com/office/powerpoint/2010/main" val="342282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B8CFDE-ED43-CE44-8862-67C2B07CCB7B}"/>
              </a:ext>
            </a:extLst>
          </p:cNvPr>
          <p:cNvSpPr>
            <a:spLocks noGrp="1"/>
          </p:cNvSpPr>
          <p:nvPr>
            <p:ph type="ftr" sz="quarter" idx="15"/>
          </p:nvPr>
        </p:nvSpPr>
        <p:spPr/>
        <p:txBody>
          <a:bodyPr/>
          <a:lstStyle/>
          <a:p>
            <a:r>
              <a:rPr lang="en-US" dirty="0"/>
              <a:t>Pure - Unlock your full research potential</a:t>
            </a:r>
            <a:endParaRPr lang="de-DE" dirty="0"/>
          </a:p>
        </p:txBody>
      </p:sp>
      <p:sp>
        <p:nvSpPr>
          <p:cNvPr id="5" name="Rectangle 4">
            <a:extLst>
              <a:ext uri="{FF2B5EF4-FFF2-40B4-BE49-F238E27FC236}">
                <a16:creationId xmlns:a16="http://schemas.microsoft.com/office/drawing/2014/main" id="{FD441D8C-7B49-0445-B822-BAF3BDF87519}"/>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PORTAL EXAMPLES</a:t>
            </a:r>
          </a:p>
        </p:txBody>
      </p:sp>
      <p:pic>
        <p:nvPicPr>
          <p:cNvPr id="10" name="Picture 9" descr="Graphical user interface, text, application, website&#10;&#10;Description automatically generated">
            <a:extLst>
              <a:ext uri="{FF2B5EF4-FFF2-40B4-BE49-F238E27FC236}">
                <a16:creationId xmlns:a16="http://schemas.microsoft.com/office/drawing/2014/main" id="{E949CF42-C30B-DDF2-4D87-2B4D70F5F909}"/>
              </a:ext>
            </a:extLst>
          </p:cNvPr>
          <p:cNvPicPr>
            <a:picLocks noChangeAspect="1"/>
          </p:cNvPicPr>
          <p:nvPr/>
        </p:nvPicPr>
        <p:blipFill rotWithShape="1">
          <a:blip r:embed="rId3"/>
          <a:srcRect b="11090"/>
          <a:stretch/>
        </p:blipFill>
        <p:spPr>
          <a:xfrm>
            <a:off x="518160" y="249705"/>
            <a:ext cx="3717075" cy="419341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0EA38118-C9AE-C445-F08C-F50CC9118C15}"/>
              </a:ext>
            </a:extLst>
          </p:cNvPr>
          <p:cNvPicPr>
            <a:picLocks noChangeAspect="1"/>
          </p:cNvPicPr>
          <p:nvPr/>
        </p:nvPicPr>
        <p:blipFill rotWithShape="1">
          <a:blip r:embed="rId4"/>
          <a:srcRect b="18472"/>
          <a:stretch/>
        </p:blipFill>
        <p:spPr>
          <a:xfrm>
            <a:off x="4235235" y="249705"/>
            <a:ext cx="4053629" cy="4193410"/>
          </a:xfrm>
          <a:prstGeom prst="rect">
            <a:avLst/>
          </a:prstGeom>
        </p:spPr>
      </p:pic>
    </p:spTree>
    <p:extLst>
      <p:ext uri="{BB962C8B-B14F-4D97-AF65-F5344CB8AC3E}">
        <p14:creationId xmlns:p14="http://schemas.microsoft.com/office/powerpoint/2010/main" val="319072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B8CFDE-ED43-CE44-8862-67C2B07CCB7B}"/>
              </a:ext>
            </a:extLst>
          </p:cNvPr>
          <p:cNvSpPr>
            <a:spLocks noGrp="1"/>
          </p:cNvSpPr>
          <p:nvPr>
            <p:ph type="ftr" sz="quarter" idx="15"/>
          </p:nvPr>
        </p:nvSpPr>
        <p:spPr/>
        <p:txBody>
          <a:bodyPr/>
          <a:lstStyle/>
          <a:p>
            <a:r>
              <a:rPr lang="en-US" dirty="0"/>
              <a:t>Pure - Unlock your full research potential</a:t>
            </a:r>
            <a:endParaRPr lang="de-DE" dirty="0"/>
          </a:p>
        </p:txBody>
      </p:sp>
      <p:sp>
        <p:nvSpPr>
          <p:cNvPr id="5" name="Rectangle 4">
            <a:extLst>
              <a:ext uri="{FF2B5EF4-FFF2-40B4-BE49-F238E27FC236}">
                <a16:creationId xmlns:a16="http://schemas.microsoft.com/office/drawing/2014/main" id="{FD441D8C-7B49-0445-B822-BAF3BDF87519}"/>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PORTAL EXAMPLES</a:t>
            </a:r>
          </a:p>
        </p:txBody>
      </p:sp>
      <p:pic>
        <p:nvPicPr>
          <p:cNvPr id="4" name="Picture 3" descr="Graphical user interface, text, application&#10;&#10;Description automatically generated">
            <a:extLst>
              <a:ext uri="{FF2B5EF4-FFF2-40B4-BE49-F238E27FC236}">
                <a16:creationId xmlns:a16="http://schemas.microsoft.com/office/drawing/2014/main" id="{DB65E9C8-EFE3-CA54-AA05-F7CC3307BA5A}"/>
              </a:ext>
            </a:extLst>
          </p:cNvPr>
          <p:cNvPicPr>
            <a:picLocks noChangeAspect="1"/>
          </p:cNvPicPr>
          <p:nvPr/>
        </p:nvPicPr>
        <p:blipFill rotWithShape="1">
          <a:blip r:embed="rId3"/>
          <a:srcRect b="27555"/>
          <a:stretch/>
        </p:blipFill>
        <p:spPr>
          <a:xfrm>
            <a:off x="261514" y="192100"/>
            <a:ext cx="4625234" cy="4251611"/>
          </a:xfrm>
          <a:prstGeom prst="rect">
            <a:avLst/>
          </a:prstGeom>
        </p:spPr>
      </p:pic>
    </p:spTree>
    <p:extLst>
      <p:ext uri="{BB962C8B-B14F-4D97-AF65-F5344CB8AC3E}">
        <p14:creationId xmlns:p14="http://schemas.microsoft.com/office/powerpoint/2010/main" val="3265503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96B2-0C18-9C4C-B115-B67D00F837D3}"/>
              </a:ext>
            </a:extLst>
          </p:cNvPr>
          <p:cNvSpPr>
            <a:spLocks noGrp="1"/>
          </p:cNvSpPr>
          <p:nvPr>
            <p:ph type="title"/>
          </p:nvPr>
        </p:nvSpPr>
        <p:spPr>
          <a:xfrm>
            <a:off x="557214" y="507600"/>
            <a:ext cx="8320088" cy="462759"/>
          </a:xfrm>
        </p:spPr>
        <p:txBody>
          <a:bodyPr/>
          <a:lstStyle/>
          <a:p>
            <a:r>
              <a:rPr lang="en-GB" dirty="0"/>
              <a:t>Community Module — Regional R&amp;D Hubs</a:t>
            </a:r>
            <a:endParaRPr lang="en-US" dirty="0"/>
          </a:p>
        </p:txBody>
      </p:sp>
      <p:grpSp>
        <p:nvGrpSpPr>
          <p:cNvPr id="7" name="Group 6">
            <a:extLst>
              <a:ext uri="{FF2B5EF4-FFF2-40B4-BE49-F238E27FC236}">
                <a16:creationId xmlns:a16="http://schemas.microsoft.com/office/drawing/2014/main" id="{111F0503-465C-49F9-B781-1D07FE4ECE8D}"/>
              </a:ext>
            </a:extLst>
          </p:cNvPr>
          <p:cNvGrpSpPr/>
          <p:nvPr/>
        </p:nvGrpSpPr>
        <p:grpSpPr>
          <a:xfrm>
            <a:off x="1852375" y="1110694"/>
            <a:ext cx="1976396" cy="3127321"/>
            <a:chOff x="2805851" y="1173217"/>
            <a:chExt cx="1976396" cy="3127321"/>
          </a:xfrm>
        </p:grpSpPr>
        <p:pic>
          <p:nvPicPr>
            <p:cNvPr id="5" name="Picture 4">
              <a:extLst>
                <a:ext uri="{FF2B5EF4-FFF2-40B4-BE49-F238E27FC236}">
                  <a16:creationId xmlns:a16="http://schemas.microsoft.com/office/drawing/2014/main" id="{9504CFCA-55DC-496C-92E3-0131232A153E}"/>
                </a:ext>
              </a:extLst>
            </p:cNvPr>
            <p:cNvPicPr>
              <a:picLocks noChangeAspect="1"/>
            </p:cNvPicPr>
            <p:nvPr/>
          </p:nvPicPr>
          <p:blipFill>
            <a:blip r:embed="rId3"/>
            <a:stretch>
              <a:fillRect/>
            </a:stretch>
          </p:blipFill>
          <p:spPr>
            <a:xfrm>
              <a:off x="2827558" y="2622550"/>
              <a:ext cx="1904400" cy="1095730"/>
            </a:xfrm>
            <a:prstGeom prst="rect">
              <a:avLst/>
            </a:prstGeom>
          </p:spPr>
        </p:pic>
        <p:grpSp>
          <p:nvGrpSpPr>
            <p:cNvPr id="25" name="Group 24">
              <a:extLst>
                <a:ext uri="{FF2B5EF4-FFF2-40B4-BE49-F238E27FC236}">
                  <a16:creationId xmlns:a16="http://schemas.microsoft.com/office/drawing/2014/main" id="{38F96202-9548-43F6-AFAB-6ADBCC24437C}"/>
                </a:ext>
              </a:extLst>
            </p:cNvPr>
            <p:cNvGrpSpPr/>
            <p:nvPr/>
          </p:nvGrpSpPr>
          <p:grpSpPr>
            <a:xfrm>
              <a:off x="2805851" y="1173217"/>
              <a:ext cx="1976396" cy="787198"/>
              <a:chOff x="572595" y="992935"/>
              <a:chExt cx="1976396" cy="787198"/>
            </a:xfrm>
          </p:grpSpPr>
          <p:sp>
            <p:nvSpPr>
              <p:cNvPr id="26" name="Content Placeholder 2">
                <a:extLst>
                  <a:ext uri="{FF2B5EF4-FFF2-40B4-BE49-F238E27FC236}">
                    <a16:creationId xmlns:a16="http://schemas.microsoft.com/office/drawing/2014/main" id="{64E4A132-6BDF-4D8F-BFDD-06ABBEFEFC65}"/>
                  </a:ext>
                </a:extLst>
              </p:cNvPr>
              <p:cNvSpPr txBox="1">
                <a:spLocks/>
              </p:cNvSpPr>
              <p:nvPr/>
            </p:nvSpPr>
            <p:spPr>
              <a:xfrm>
                <a:off x="572595" y="992935"/>
                <a:ext cx="1711205" cy="350228"/>
              </a:xfrm>
              <a:prstGeom prst="rect">
                <a:avLst/>
              </a:prstGeom>
              <a:noFill/>
            </p:spPr>
            <p:txBody>
              <a:bodyPr vert="horz" lIns="0" tIns="54000" rIns="0" bIns="45720" rtlCol="0" anchor="t" anchorCtr="0">
                <a:noAutofit/>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tabLst>
                    <a:tab pos="622300" algn="l"/>
                  </a:tabLst>
                </a:pPr>
                <a:r>
                  <a:rPr lang="en-GB" b="1" dirty="0">
                    <a:solidFill>
                      <a:schemeClr val="accent1"/>
                    </a:solidFill>
                    <a:cs typeface="Arial" panose="020B0604020202020204" pitchFamily="34" charset="0"/>
                  </a:rPr>
                  <a:t>Netherlands</a:t>
                </a:r>
                <a:endParaRPr lang="en-GB" sz="1200" dirty="0">
                  <a:cs typeface="Arial" panose="020B0604020202020204" pitchFamily="34" charset="0"/>
                </a:endParaRPr>
              </a:p>
            </p:txBody>
          </p:sp>
          <p:cxnSp>
            <p:nvCxnSpPr>
              <p:cNvPr id="27" name="Straight Connector 26">
                <a:extLst>
                  <a:ext uri="{FF2B5EF4-FFF2-40B4-BE49-F238E27FC236}">
                    <a16:creationId xmlns:a16="http://schemas.microsoft.com/office/drawing/2014/main" id="{FC15F513-3B36-4CD9-931F-8DD089C66873}"/>
                  </a:ext>
                </a:extLst>
              </p:cNvPr>
              <p:cNvCxnSpPr>
                <a:cxnSpLocks/>
              </p:cNvCxnSpPr>
              <p:nvPr/>
            </p:nvCxnSpPr>
            <p:spPr>
              <a:xfrm>
                <a:off x="590416" y="1390927"/>
                <a:ext cx="19163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C981313-3440-45D7-B141-341F8E61A17A}"/>
                  </a:ext>
                </a:extLst>
              </p:cNvPr>
              <p:cNvSpPr txBox="1">
                <a:spLocks/>
              </p:cNvSpPr>
              <p:nvPr/>
            </p:nvSpPr>
            <p:spPr>
              <a:xfrm>
                <a:off x="572595" y="1429905"/>
                <a:ext cx="1976396" cy="350228"/>
              </a:xfrm>
              <a:prstGeom prst="rect">
                <a:avLst/>
              </a:prstGeom>
              <a:noFill/>
            </p:spPr>
            <p:txBody>
              <a:bodyPr vert="horz" lIns="0" tIns="54000" rIns="0" bIns="45720" rtlCol="0" anchor="t" anchorCtr="0">
                <a:noAutofit/>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tabLst>
                    <a:tab pos="447675" algn="l"/>
                  </a:tabLst>
                </a:pPr>
                <a:r>
                  <a:rPr lang="en-US" sz="1200" dirty="0">
                    <a:cs typeface="Arial" panose="020B0604020202020204" pitchFamily="34" charset="0"/>
                  </a:rPr>
                  <a:t>Amsterdam academic institutes </a:t>
                </a:r>
                <a:br>
                  <a:rPr lang="en-US" sz="1200" dirty="0">
                    <a:cs typeface="Arial" panose="020B0604020202020204" pitchFamily="34" charset="0"/>
                  </a:rPr>
                </a:br>
                <a:r>
                  <a:rPr lang="en-US" sz="3200" b="1" dirty="0">
                    <a:solidFill>
                      <a:schemeClr val="accent1"/>
                    </a:solidFill>
                  </a:rPr>
                  <a:t>5 </a:t>
                </a:r>
                <a:r>
                  <a:rPr lang="en-US" sz="1200" dirty="0"/>
                  <a:t>institutes</a:t>
                </a:r>
                <a:endParaRPr lang="en-US" sz="1200" dirty="0">
                  <a:cs typeface="Arial" panose="020B0604020202020204" pitchFamily="34" charset="0"/>
                </a:endParaRPr>
              </a:p>
            </p:txBody>
          </p:sp>
        </p:grpSp>
        <p:sp>
          <p:nvSpPr>
            <p:cNvPr id="52" name="Rectangle 51">
              <a:extLst>
                <a:ext uri="{FF2B5EF4-FFF2-40B4-BE49-F238E27FC236}">
                  <a16:creationId xmlns:a16="http://schemas.microsoft.com/office/drawing/2014/main" id="{C58D9C19-7792-494D-9FE5-4AC0ECC6F2B0}"/>
                </a:ext>
              </a:extLst>
            </p:cNvPr>
            <p:cNvSpPr/>
            <p:nvPr/>
          </p:nvSpPr>
          <p:spPr>
            <a:xfrm>
              <a:off x="2853475" y="3885040"/>
              <a:ext cx="1922822" cy="415498"/>
            </a:xfrm>
            <a:prstGeom prst="rect">
              <a:avLst/>
            </a:prstGeom>
          </p:spPr>
          <p:txBody>
            <a:bodyPr wrap="square" lIns="0" bIns="0" anchor="b" anchorCtr="0">
              <a:spAutoFit/>
            </a:bodyPr>
            <a:lstStyle/>
            <a:p>
              <a:r>
                <a:rPr lang="en-US" sz="800" dirty="0">
                  <a:hlinkClick r:id="rId4">
                    <a:extLst>
                      <a:ext uri="{A12FA001-AC4F-418D-AE19-62706E023703}">
                        <ahyp:hlinkClr xmlns:ahyp="http://schemas.microsoft.com/office/drawing/2018/hyperlinkcolor" val="tx"/>
                      </a:ext>
                    </a:extLst>
                  </a:hlinkClick>
                </a:rPr>
                <a:t>https://www.elsevier.com/__data/assets/pdf_file/0005/525605/Day1_Plenary_Room_14_00_R_Brandsma_W_Klerkx.pdf</a:t>
              </a:r>
              <a:r>
                <a:rPr lang="en-US" sz="800" dirty="0"/>
                <a:t> </a:t>
              </a:r>
            </a:p>
          </p:txBody>
        </p:sp>
      </p:grpSp>
      <p:sp>
        <p:nvSpPr>
          <p:cNvPr id="3" name="Footer Placeholder 2">
            <a:extLst>
              <a:ext uri="{FF2B5EF4-FFF2-40B4-BE49-F238E27FC236}">
                <a16:creationId xmlns:a16="http://schemas.microsoft.com/office/drawing/2014/main" id="{8B21887E-8440-431E-A333-6788FA2DD9E3}"/>
              </a:ext>
            </a:extLst>
          </p:cNvPr>
          <p:cNvSpPr>
            <a:spLocks noGrp="1"/>
          </p:cNvSpPr>
          <p:nvPr>
            <p:ph type="ftr" sz="quarter" idx="16"/>
          </p:nvPr>
        </p:nvSpPr>
        <p:spPr/>
        <p:txBody>
          <a:bodyPr>
            <a:normAutofit/>
          </a:bodyPr>
          <a:lstStyle/>
          <a:p>
            <a:r>
              <a:rPr lang="en-US" dirty="0"/>
              <a:t>Pure - Unlock your full research potential</a:t>
            </a:r>
            <a:endParaRPr lang="de-DE" dirty="0"/>
          </a:p>
        </p:txBody>
      </p:sp>
      <p:sp>
        <p:nvSpPr>
          <p:cNvPr id="33" name="Slide Number Placeholder 4">
            <a:extLst>
              <a:ext uri="{FF2B5EF4-FFF2-40B4-BE49-F238E27FC236}">
                <a16:creationId xmlns:a16="http://schemas.microsoft.com/office/drawing/2014/main" id="{F85B1ABB-ED16-4593-8309-8C6382112712}"/>
              </a:ext>
            </a:extLst>
          </p:cNvPr>
          <p:cNvSpPr txBox="1">
            <a:spLocks/>
          </p:cNvSpPr>
          <p:nvPr/>
        </p:nvSpPr>
        <p:spPr>
          <a:xfrm>
            <a:off x="6510338" y="4722258"/>
            <a:ext cx="2057400" cy="162000"/>
          </a:xfrm>
          <a:prstGeom prst="rect">
            <a:avLst/>
          </a:prstGeom>
        </p:spPr>
        <p:txBody>
          <a:bodyPr vert="horz" lIns="0" tIns="0" rIns="0" bIns="0" rtlCol="0" anchor="t" anchorCtr="0">
            <a:normAutofit/>
          </a:bodyPr>
          <a:lstStyle>
            <a:defPPr>
              <a:defRPr lang="en-US"/>
            </a:defPPr>
            <a:lvl1pPr marL="0" algn="l"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2F89014-7F8D-47C1-8D79-17A715C9D2BB}" type="slidenum">
              <a:rPr lang="nl-NL" smtClean="0"/>
              <a:pPr algn="r"/>
              <a:t>14</a:t>
            </a:fld>
            <a:endParaRPr lang="nl-NL" dirty="0"/>
          </a:p>
        </p:txBody>
      </p:sp>
      <p:sp>
        <p:nvSpPr>
          <p:cNvPr id="34" name="Rectangle 33">
            <a:extLst>
              <a:ext uri="{FF2B5EF4-FFF2-40B4-BE49-F238E27FC236}">
                <a16:creationId xmlns:a16="http://schemas.microsoft.com/office/drawing/2014/main" id="{A31B5202-995D-4272-A52C-A33663DF087E}"/>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PURE MODULES</a:t>
            </a:r>
          </a:p>
        </p:txBody>
      </p:sp>
      <p:grpSp>
        <p:nvGrpSpPr>
          <p:cNvPr id="4" name="Group 3">
            <a:extLst>
              <a:ext uri="{FF2B5EF4-FFF2-40B4-BE49-F238E27FC236}">
                <a16:creationId xmlns:a16="http://schemas.microsoft.com/office/drawing/2014/main" id="{578C61AC-AFC4-EF40-94DF-C1AD02945480}"/>
              </a:ext>
            </a:extLst>
          </p:cNvPr>
          <p:cNvGrpSpPr/>
          <p:nvPr/>
        </p:nvGrpSpPr>
        <p:grpSpPr>
          <a:xfrm>
            <a:off x="4888657" y="1032538"/>
            <a:ext cx="1976396" cy="1784108"/>
            <a:chOff x="5044963" y="1173217"/>
            <a:chExt cx="1976396" cy="1784108"/>
          </a:xfrm>
        </p:grpSpPr>
        <p:cxnSp>
          <p:nvCxnSpPr>
            <p:cNvPr id="35" name="Straight Connector 34">
              <a:extLst>
                <a:ext uri="{FF2B5EF4-FFF2-40B4-BE49-F238E27FC236}">
                  <a16:creationId xmlns:a16="http://schemas.microsoft.com/office/drawing/2014/main" id="{B75B3BE8-F49D-3D4E-944D-81ACCE74256D}"/>
                </a:ext>
              </a:extLst>
            </p:cNvPr>
            <p:cNvCxnSpPr>
              <a:cxnSpLocks/>
            </p:cNvCxnSpPr>
            <p:nvPr/>
          </p:nvCxnSpPr>
          <p:spPr>
            <a:xfrm>
              <a:off x="5048854" y="1571209"/>
              <a:ext cx="1924598"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BC1F7C0B-8C8D-7E46-89E0-886B754C43EE}"/>
                </a:ext>
              </a:extLst>
            </p:cNvPr>
            <p:cNvSpPr txBox="1">
              <a:spLocks/>
            </p:cNvSpPr>
            <p:nvPr/>
          </p:nvSpPr>
          <p:spPr>
            <a:xfrm>
              <a:off x="5044963" y="1173217"/>
              <a:ext cx="1711205" cy="350228"/>
            </a:xfrm>
            <a:prstGeom prst="rect">
              <a:avLst/>
            </a:prstGeom>
            <a:noFill/>
          </p:spPr>
          <p:txBody>
            <a:bodyPr vert="horz" lIns="0" tIns="54000" rIns="0" bIns="45720" rtlCol="0" anchor="t" anchorCtr="0">
              <a:noAutofit/>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tabLst>
                  <a:tab pos="622300" algn="l"/>
                </a:tabLst>
              </a:pPr>
              <a:r>
                <a:rPr lang="en-GB" b="1" dirty="0">
                  <a:solidFill>
                    <a:schemeClr val="accent1"/>
                  </a:solidFill>
                  <a:cs typeface="Arial" panose="020B0604020202020204" pitchFamily="34" charset="0"/>
                </a:rPr>
                <a:t>Denmark</a:t>
              </a:r>
              <a:endParaRPr lang="en-GB" sz="1200" dirty="0">
                <a:cs typeface="Arial" panose="020B0604020202020204" pitchFamily="34" charset="0"/>
              </a:endParaRPr>
            </a:p>
          </p:txBody>
        </p:sp>
        <p:sp>
          <p:nvSpPr>
            <p:cNvPr id="38" name="Content Placeholder 2">
              <a:extLst>
                <a:ext uri="{FF2B5EF4-FFF2-40B4-BE49-F238E27FC236}">
                  <a16:creationId xmlns:a16="http://schemas.microsoft.com/office/drawing/2014/main" id="{4AB0F2C5-B453-B54E-B1CA-444A8BF37A89}"/>
                </a:ext>
              </a:extLst>
            </p:cNvPr>
            <p:cNvSpPr txBox="1">
              <a:spLocks/>
            </p:cNvSpPr>
            <p:nvPr/>
          </p:nvSpPr>
          <p:spPr>
            <a:xfrm>
              <a:off x="5044963" y="1608164"/>
              <a:ext cx="1976396" cy="1349161"/>
            </a:xfrm>
            <a:prstGeom prst="rect">
              <a:avLst/>
            </a:prstGeom>
            <a:noFill/>
          </p:spPr>
          <p:txBody>
            <a:bodyPr vert="horz" lIns="0" tIns="54000" rIns="0" bIns="45720" rtlCol="0" anchor="t" anchorCtr="0">
              <a:noAutofit/>
            </a:bodyPr>
            <a:lstStyle>
              <a:lvl1pPr marL="266700" indent="-2667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0"/>
                </a:spcAft>
                <a:buNone/>
                <a:tabLst>
                  <a:tab pos="542925" algn="l"/>
                </a:tabLst>
              </a:pPr>
              <a:r>
                <a:rPr lang="en-CA" sz="1200" dirty="0"/>
                <a:t>University colleges knowledge database</a:t>
              </a:r>
            </a:p>
            <a:p>
              <a:pPr marL="0" indent="0">
                <a:buNone/>
                <a:tabLst>
                  <a:tab pos="542925" algn="l"/>
                </a:tabLst>
              </a:pPr>
              <a:r>
                <a:rPr lang="en-US" sz="3200" b="1" dirty="0">
                  <a:solidFill>
                    <a:schemeClr val="accent1"/>
                  </a:solidFill>
                  <a:cs typeface="Arial" panose="020B0604020202020204" pitchFamily="34" charset="0"/>
                </a:rPr>
                <a:t>7 </a:t>
              </a:r>
              <a:r>
                <a:rPr lang="en-US" sz="1200" dirty="0">
                  <a:cs typeface="Arial" panose="020B0604020202020204" pitchFamily="34" charset="0"/>
                </a:rPr>
                <a:t>institutes</a:t>
              </a:r>
            </a:p>
          </p:txBody>
        </p:sp>
      </p:grpSp>
      <p:pic>
        <p:nvPicPr>
          <p:cNvPr id="11" name="Picture 10">
            <a:extLst>
              <a:ext uri="{FF2B5EF4-FFF2-40B4-BE49-F238E27FC236}">
                <a16:creationId xmlns:a16="http://schemas.microsoft.com/office/drawing/2014/main" id="{86CC835D-9AA3-48FD-A41D-0DB847F3D77C}"/>
              </a:ext>
            </a:extLst>
          </p:cNvPr>
          <p:cNvPicPr>
            <a:picLocks noChangeAspect="1"/>
          </p:cNvPicPr>
          <p:nvPr/>
        </p:nvPicPr>
        <p:blipFill>
          <a:blip r:embed="rId5"/>
          <a:stretch>
            <a:fillRect/>
          </a:stretch>
        </p:blipFill>
        <p:spPr>
          <a:xfrm>
            <a:off x="4892431" y="2407135"/>
            <a:ext cx="2641963" cy="1775069"/>
          </a:xfrm>
          <a:prstGeom prst="rect">
            <a:avLst/>
          </a:prstGeom>
        </p:spPr>
      </p:pic>
      <p:sp>
        <p:nvSpPr>
          <p:cNvPr id="36" name="TextBox 35">
            <a:extLst>
              <a:ext uri="{FF2B5EF4-FFF2-40B4-BE49-F238E27FC236}">
                <a16:creationId xmlns:a16="http://schemas.microsoft.com/office/drawing/2014/main" id="{69E30F01-115F-4857-8E48-B910B2A18EEA}"/>
              </a:ext>
            </a:extLst>
          </p:cNvPr>
          <p:cNvSpPr txBox="1"/>
          <p:nvPr/>
        </p:nvSpPr>
        <p:spPr>
          <a:xfrm>
            <a:off x="4911969" y="4184133"/>
            <a:ext cx="1395046" cy="215444"/>
          </a:xfrm>
          <a:prstGeom prst="rect">
            <a:avLst/>
          </a:prstGeom>
          <a:noFill/>
        </p:spPr>
        <p:txBody>
          <a:bodyPr wrap="square">
            <a:spAutoFit/>
          </a:bodyPr>
          <a:lstStyle/>
          <a:p>
            <a:r>
              <a:rPr lang="en-US" sz="800" dirty="0">
                <a:hlinkClick r:id="rId6">
                  <a:extLst>
                    <a:ext uri="{A12FA001-AC4F-418D-AE19-62706E023703}">
                      <ahyp:hlinkClr xmlns:ahyp="http://schemas.microsoft.com/office/drawing/2018/hyperlinkcolor" val="tx"/>
                    </a:ext>
                  </a:extLst>
                </a:hlinkClick>
              </a:rPr>
              <a:t>https://www.ucviden.dk/en</a:t>
            </a:r>
            <a:endParaRPr lang="en-US" sz="800" dirty="0"/>
          </a:p>
        </p:txBody>
      </p:sp>
    </p:spTree>
    <p:extLst>
      <p:ext uri="{BB962C8B-B14F-4D97-AF65-F5344CB8AC3E}">
        <p14:creationId xmlns:p14="http://schemas.microsoft.com/office/powerpoint/2010/main" val="78466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551CE-8BCC-44D5-BF9C-82575396ACE8}"/>
              </a:ext>
            </a:extLst>
          </p:cNvPr>
          <p:cNvSpPr>
            <a:spLocks noGrp="1"/>
          </p:cNvSpPr>
          <p:nvPr>
            <p:ph type="title"/>
          </p:nvPr>
        </p:nvSpPr>
        <p:spPr>
          <a:xfrm>
            <a:off x="576263" y="370375"/>
            <a:ext cx="8282729" cy="462759"/>
          </a:xfrm>
        </p:spPr>
        <p:txBody>
          <a:bodyPr/>
          <a:lstStyle/>
          <a:p>
            <a:r>
              <a:rPr lang="en-GB" dirty="0"/>
              <a:t>Some of the </a:t>
            </a:r>
            <a:r>
              <a:rPr lang="en-GB" dirty="0">
                <a:solidFill>
                  <a:srgbClr val="FF0000"/>
                </a:solidFill>
              </a:rPr>
              <a:t>built-in </a:t>
            </a:r>
            <a:r>
              <a:rPr lang="en-GB" dirty="0"/>
              <a:t>Open Science aspects in Pure</a:t>
            </a:r>
          </a:p>
        </p:txBody>
      </p:sp>
      <p:sp>
        <p:nvSpPr>
          <p:cNvPr id="3" name="Text Placeholder 2">
            <a:extLst>
              <a:ext uri="{FF2B5EF4-FFF2-40B4-BE49-F238E27FC236}">
                <a16:creationId xmlns:a16="http://schemas.microsoft.com/office/drawing/2014/main" id="{2568EC63-33BD-4019-BBAD-138AB93C1417}"/>
              </a:ext>
            </a:extLst>
          </p:cNvPr>
          <p:cNvSpPr>
            <a:spLocks noGrp="1"/>
          </p:cNvSpPr>
          <p:nvPr>
            <p:ph type="body" sz="quarter" idx="13"/>
          </p:nvPr>
        </p:nvSpPr>
        <p:spPr>
          <a:xfrm>
            <a:off x="576263" y="967564"/>
            <a:ext cx="7991475" cy="3362088"/>
          </a:xfrm>
        </p:spPr>
        <p:txBody>
          <a:bodyPr>
            <a:normAutofit fontScale="77500" lnSpcReduction="20000"/>
          </a:bodyPr>
          <a:lstStyle/>
          <a:p>
            <a:pPr marL="285750" indent="-285750">
              <a:buFont typeface="Arial" panose="020B0604020202020204" pitchFamily="34" charset="0"/>
              <a:buChar char="•"/>
            </a:pPr>
            <a:r>
              <a:rPr lang="en-GB" dirty="0"/>
              <a:t>Integrations with </a:t>
            </a:r>
            <a:r>
              <a:rPr lang="en-GB" dirty="0" err="1"/>
              <a:t>Unpaywall</a:t>
            </a:r>
            <a:r>
              <a:rPr lang="en-GB" dirty="0"/>
              <a:t>, </a:t>
            </a:r>
            <a:r>
              <a:rPr lang="en-GB" dirty="0" err="1"/>
              <a:t>BioRxiv</a:t>
            </a:r>
            <a:r>
              <a:rPr lang="en-GB" dirty="0"/>
              <a:t>, CORE etc.</a:t>
            </a:r>
          </a:p>
          <a:p>
            <a:pPr marL="285750" indent="-285750">
              <a:buFont typeface="Arial" panose="020B0604020202020204" pitchFamily="34" charset="0"/>
              <a:buChar char="•"/>
            </a:pPr>
            <a:r>
              <a:rPr lang="en-GB" dirty="0"/>
              <a:t>Sherpa Romeo integration</a:t>
            </a:r>
          </a:p>
          <a:p>
            <a:pPr marL="285750" indent="-285750">
              <a:buFont typeface="Arial" panose="020B0604020202020204" pitchFamily="34" charset="0"/>
              <a:buChar char="•"/>
            </a:pPr>
            <a:r>
              <a:rPr lang="en-GB" dirty="0"/>
              <a:t>ORCID adoption</a:t>
            </a:r>
          </a:p>
          <a:p>
            <a:pPr marL="285750" indent="-285750">
              <a:buFont typeface="Arial" panose="020B0604020202020204" pitchFamily="34" charset="0"/>
              <a:buChar char="•"/>
            </a:pPr>
            <a:r>
              <a:rPr lang="en-GB" dirty="0"/>
              <a:t>OA compliance to funder requirements</a:t>
            </a:r>
          </a:p>
          <a:p>
            <a:pPr marL="285750" indent="-285750">
              <a:buFont typeface="Arial" panose="020B0604020202020204" pitchFamily="34" charset="0"/>
              <a:buChar char="•"/>
            </a:pPr>
            <a:r>
              <a:rPr lang="en-GB" dirty="0"/>
              <a:t>Full text handling</a:t>
            </a:r>
          </a:p>
          <a:p>
            <a:pPr marL="285750" indent="-285750">
              <a:buFont typeface="Arial" panose="020B0604020202020204" pitchFamily="34" charset="0"/>
              <a:buChar char="•"/>
            </a:pPr>
            <a:r>
              <a:rPr lang="en-GB" dirty="0"/>
              <a:t>Preprints</a:t>
            </a:r>
          </a:p>
          <a:p>
            <a:pPr marL="285750" indent="-285750">
              <a:buFont typeface="Arial" panose="020B0604020202020204" pitchFamily="34" charset="0"/>
              <a:buChar char="•"/>
            </a:pPr>
            <a:r>
              <a:rPr lang="en-GB" dirty="0"/>
              <a:t>APCs</a:t>
            </a:r>
          </a:p>
          <a:p>
            <a:pPr marL="285750" indent="-285750">
              <a:buFont typeface="Arial" panose="020B0604020202020204" pitchFamily="34" charset="0"/>
              <a:buChar char="•"/>
            </a:pPr>
            <a:r>
              <a:rPr lang="en-GB" dirty="0"/>
              <a:t>Datasets: integration with </a:t>
            </a:r>
            <a:r>
              <a:rPr lang="en-GB" b="1" dirty="0"/>
              <a:t>DATA MONITOR </a:t>
            </a:r>
            <a:r>
              <a:rPr lang="en-GB" dirty="0"/>
              <a:t>(powerful discovery tool for datasets)</a:t>
            </a:r>
          </a:p>
          <a:p>
            <a:pPr marL="285750" indent="-285750">
              <a:buFont typeface="Arial" panose="020B0604020202020204" pitchFamily="34" charset="0"/>
              <a:buChar char="•"/>
            </a:pPr>
            <a:r>
              <a:rPr lang="en-GB" dirty="0"/>
              <a:t>Project descriptions</a:t>
            </a:r>
          </a:p>
          <a:p>
            <a:pPr marL="285750" indent="-285750">
              <a:buFont typeface="Arial" panose="020B0604020202020204" pitchFamily="34" charset="0"/>
              <a:buChar char="•"/>
            </a:pPr>
            <a:r>
              <a:rPr lang="en-GB" dirty="0"/>
              <a:t>Equipment</a:t>
            </a:r>
          </a:p>
          <a:p>
            <a:pPr marL="285750" indent="-285750">
              <a:buFont typeface="Arial" panose="020B0604020202020204" pitchFamily="34" charset="0"/>
              <a:buChar char="•"/>
            </a:pPr>
            <a:r>
              <a:rPr lang="en-GB" dirty="0"/>
              <a:t>Press clippings, conference proceedings, etc</a:t>
            </a:r>
          </a:p>
          <a:p>
            <a:pPr marL="285750" indent="-285750">
              <a:buFont typeface="Arial" panose="020B0604020202020204" pitchFamily="34" charset="0"/>
              <a:buChar char="•"/>
            </a:pPr>
            <a:r>
              <a:rPr lang="en-GB" dirty="0"/>
              <a:t>Reporting (to monitor adoption / compliance / performance)</a:t>
            </a:r>
          </a:p>
          <a:p>
            <a:pPr marL="285750" indent="-285750">
              <a:buFont typeface="Arial" panose="020B0604020202020204" pitchFamily="34" charset="0"/>
              <a:buChar char="•"/>
            </a:pPr>
            <a:r>
              <a:rPr lang="en-GB" dirty="0"/>
              <a:t>Pure Portal (to showcase the research and projects), etc.</a:t>
            </a:r>
          </a:p>
        </p:txBody>
      </p:sp>
      <p:sp>
        <p:nvSpPr>
          <p:cNvPr id="4" name="Slide Number Placeholder 3">
            <a:extLst>
              <a:ext uri="{FF2B5EF4-FFF2-40B4-BE49-F238E27FC236}">
                <a16:creationId xmlns:a16="http://schemas.microsoft.com/office/drawing/2014/main" id="{D0B5BD88-D29B-4540-AB59-C7035EF2BB2F}"/>
              </a:ext>
            </a:extLst>
          </p:cNvPr>
          <p:cNvSpPr>
            <a:spLocks noGrp="1"/>
          </p:cNvSpPr>
          <p:nvPr>
            <p:ph type="sldNum" sz="quarter" idx="16"/>
          </p:nvPr>
        </p:nvSpPr>
        <p:spPr/>
        <p:txBody>
          <a:bodyPr/>
          <a:lstStyle/>
          <a:p>
            <a:fld id="{82F89014-7F8D-47C1-8D79-17A715C9D2BB}" type="slidenum">
              <a:rPr lang="nl-NL" smtClean="0"/>
              <a:pPr/>
              <a:t>15</a:t>
            </a:fld>
            <a:endParaRPr lang="nl-NL" dirty="0"/>
          </a:p>
        </p:txBody>
      </p:sp>
    </p:spTree>
    <p:extLst>
      <p:ext uri="{BB962C8B-B14F-4D97-AF65-F5344CB8AC3E}">
        <p14:creationId xmlns:p14="http://schemas.microsoft.com/office/powerpoint/2010/main" val="4060913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3898BE66-76B6-2772-8A3B-7D415C0363BD}"/>
              </a:ext>
            </a:extLst>
          </p:cNvPr>
          <p:cNvPicPr>
            <a:picLocks noChangeAspect="1"/>
          </p:cNvPicPr>
          <p:nvPr/>
        </p:nvPicPr>
        <p:blipFill rotWithShape="1">
          <a:blip r:embed="rId3"/>
          <a:srcRect r="51940"/>
          <a:stretch/>
        </p:blipFill>
        <p:spPr>
          <a:xfrm>
            <a:off x="1173480" y="764619"/>
            <a:ext cx="2926081" cy="4137825"/>
          </a:xfrm>
          <a:prstGeom prst="rect">
            <a:avLst/>
          </a:prstGeom>
        </p:spPr>
      </p:pic>
      <p:sp>
        <p:nvSpPr>
          <p:cNvPr id="7" name="Title 1">
            <a:extLst>
              <a:ext uri="{FF2B5EF4-FFF2-40B4-BE49-F238E27FC236}">
                <a16:creationId xmlns:a16="http://schemas.microsoft.com/office/drawing/2014/main" id="{B41CAD2A-1172-1F0B-77FA-50DA8C6592ED}"/>
              </a:ext>
            </a:extLst>
          </p:cNvPr>
          <p:cNvSpPr>
            <a:spLocks noGrp="1"/>
          </p:cNvSpPr>
          <p:nvPr>
            <p:ph type="title"/>
          </p:nvPr>
        </p:nvSpPr>
        <p:spPr>
          <a:xfrm>
            <a:off x="411956" y="301860"/>
            <a:ext cx="8320088" cy="462759"/>
          </a:xfrm>
        </p:spPr>
        <p:txBody>
          <a:bodyPr/>
          <a:lstStyle/>
          <a:p>
            <a:r>
              <a:rPr lang="en-GB" dirty="0"/>
              <a:t>Additional use-cases:</a:t>
            </a:r>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4911EF20-B6D6-9314-4948-9BF116C479B1}"/>
              </a:ext>
            </a:extLst>
          </p:cNvPr>
          <p:cNvPicPr>
            <a:picLocks noChangeAspect="1"/>
          </p:cNvPicPr>
          <p:nvPr/>
        </p:nvPicPr>
        <p:blipFill>
          <a:blip r:embed="rId4"/>
          <a:stretch>
            <a:fillRect/>
          </a:stretch>
        </p:blipFill>
        <p:spPr>
          <a:xfrm>
            <a:off x="4877499" y="764618"/>
            <a:ext cx="2939438" cy="4137825"/>
          </a:xfrm>
          <a:prstGeom prst="rect">
            <a:avLst/>
          </a:prstGeom>
        </p:spPr>
      </p:pic>
    </p:spTree>
    <p:extLst>
      <p:ext uri="{BB962C8B-B14F-4D97-AF65-F5344CB8AC3E}">
        <p14:creationId xmlns:p14="http://schemas.microsoft.com/office/powerpoint/2010/main" val="3741778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4EE7459-D580-4EE9-B6B5-9A4241BCFC60}"/>
              </a:ext>
            </a:extLst>
          </p:cNvPr>
          <p:cNvSpPr>
            <a:spLocks noGrp="1"/>
          </p:cNvSpPr>
          <p:nvPr>
            <p:ph type="title"/>
          </p:nvPr>
        </p:nvSpPr>
        <p:spPr>
          <a:xfrm>
            <a:off x="544731" y="1236436"/>
            <a:ext cx="8023006" cy="3294763"/>
          </a:xfrm>
        </p:spPr>
        <p:txBody>
          <a:bodyPr anchor="t" anchorCtr="0">
            <a:normAutofit/>
          </a:bodyPr>
          <a:lstStyle/>
          <a:p>
            <a:pPr marL="0" indent="0">
              <a:lnSpc>
                <a:spcPct val="90000"/>
              </a:lnSpc>
              <a:spcBef>
                <a:spcPts val="2400"/>
              </a:spcBef>
            </a:pPr>
            <a:r>
              <a:rPr lang="en-GB" sz="4400" b="1" dirty="0">
                <a:solidFill>
                  <a:schemeClr val="accent1"/>
                </a:solidFill>
              </a:rPr>
              <a:t>Our Repository Suite:</a:t>
            </a:r>
            <a:br>
              <a:rPr lang="en-GB" sz="4400" b="1" dirty="0">
                <a:solidFill>
                  <a:schemeClr val="accent1"/>
                </a:solidFill>
              </a:rPr>
            </a:br>
            <a:br>
              <a:rPr lang="en-GB" sz="4400" b="1" dirty="0">
                <a:solidFill>
                  <a:schemeClr val="accent1"/>
                </a:solidFill>
              </a:rPr>
            </a:br>
            <a:r>
              <a:rPr lang="en-GB" sz="4400" b="1" dirty="0">
                <a:solidFill>
                  <a:schemeClr val="accent1"/>
                </a:solidFill>
              </a:rPr>
              <a:t>Digital Commons</a:t>
            </a:r>
            <a:endParaRPr lang="en-GB" b="1" dirty="0">
              <a:solidFill>
                <a:schemeClr val="accent1"/>
              </a:solidFill>
            </a:endParaRPr>
          </a:p>
        </p:txBody>
      </p:sp>
      <p:cxnSp>
        <p:nvCxnSpPr>
          <p:cNvPr id="14" name="Straight Connector 13">
            <a:extLst>
              <a:ext uri="{FF2B5EF4-FFF2-40B4-BE49-F238E27FC236}">
                <a16:creationId xmlns:a16="http://schemas.microsoft.com/office/drawing/2014/main" id="{819CDC62-C039-4636-826A-99733F5EED47}"/>
              </a:ext>
            </a:extLst>
          </p:cNvPr>
          <p:cNvCxnSpPr>
            <a:cxnSpLocks/>
          </p:cNvCxnSpPr>
          <p:nvPr/>
        </p:nvCxnSpPr>
        <p:spPr>
          <a:xfrm flipV="1">
            <a:off x="576263" y="4443414"/>
            <a:ext cx="4919662"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B9A2E0-8EF9-41FD-A19F-4EB221865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Tree>
    <p:extLst>
      <p:ext uri="{BB962C8B-B14F-4D97-AF65-F5344CB8AC3E}">
        <p14:creationId xmlns:p14="http://schemas.microsoft.com/office/powerpoint/2010/main" val="169520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0C8489-8EB3-BF45-83C2-30D512DD8A3C}"/>
              </a:ext>
            </a:extLst>
          </p:cNvPr>
          <p:cNvSpPr/>
          <p:nvPr/>
        </p:nvSpPr>
        <p:spPr>
          <a:xfrm>
            <a:off x="2650218" y="2167814"/>
            <a:ext cx="1823914" cy="861774"/>
          </a:xfrm>
          <a:prstGeom prst="rect">
            <a:avLst/>
          </a:prstGeom>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3565A"/>
                </a:solidFill>
                <a:effectLst/>
                <a:uLnTx/>
                <a:uFillTx/>
                <a:latin typeface="Arial"/>
                <a:ea typeface="+mn-ea"/>
                <a:cs typeface="+mn-cs"/>
              </a:rPr>
              <a:t>Drive forward your Research Data Management program, with specialized tools to store, manage, curate, share and preserve data.</a:t>
            </a:r>
          </a:p>
        </p:txBody>
      </p:sp>
      <p:pic>
        <p:nvPicPr>
          <p:cNvPr id="22" name="Picture 21">
            <a:extLst>
              <a:ext uri="{FF2B5EF4-FFF2-40B4-BE49-F238E27FC236}">
                <a16:creationId xmlns:a16="http://schemas.microsoft.com/office/drawing/2014/main" id="{46F614E6-7831-9D46-AD26-45B6210173D6}"/>
              </a:ext>
            </a:extLst>
          </p:cNvPr>
          <p:cNvPicPr>
            <a:picLocks noChangeAspect="1"/>
          </p:cNvPicPr>
          <p:nvPr/>
        </p:nvPicPr>
        <p:blipFill>
          <a:blip r:embed="rId4" cstate="print"/>
          <a:stretch>
            <a:fillRect/>
          </a:stretch>
        </p:blipFill>
        <p:spPr>
          <a:xfrm>
            <a:off x="2932314" y="3011801"/>
            <a:ext cx="1245364" cy="1252628"/>
          </a:xfrm>
          <a:prstGeom prst="rect">
            <a:avLst/>
          </a:prstGeom>
          <a:ln>
            <a:solidFill>
              <a:schemeClr val="bg2">
                <a:lumMod val="10000"/>
              </a:schemeClr>
            </a:solidFill>
          </a:ln>
        </p:spPr>
      </p:pic>
      <p:sp>
        <p:nvSpPr>
          <p:cNvPr id="9" name="TextBox 8">
            <a:extLst>
              <a:ext uri="{FF2B5EF4-FFF2-40B4-BE49-F238E27FC236}">
                <a16:creationId xmlns:a16="http://schemas.microsoft.com/office/drawing/2014/main" id="{97570BCD-BD8E-4C10-BB5C-D878A6C9E964}"/>
              </a:ext>
            </a:extLst>
          </p:cNvPr>
          <p:cNvSpPr txBox="1"/>
          <p:nvPr/>
        </p:nvSpPr>
        <p:spPr>
          <a:xfrm>
            <a:off x="3058898" y="1672939"/>
            <a:ext cx="1270722" cy="553998"/>
          </a:xfrm>
          <a:prstGeom prst="rect">
            <a:avLst/>
          </a:prstGeom>
          <a:noFill/>
          <a:ln>
            <a:solidFill>
              <a:schemeClr val="bg1"/>
            </a:solidFill>
          </a:ln>
        </p:spPr>
        <p:txBody>
          <a:bodyPr wrap="square" lIns="91440" tIns="45720" rIns="91440" bIns="45720" rtlCol="0" anchor="t">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679E0"/>
                </a:solidFill>
                <a:effectLst/>
                <a:uLnTx/>
                <a:uFillTx/>
                <a:latin typeface="Arial"/>
                <a:ea typeface="+mn-ea"/>
                <a:cs typeface="+mn-cs"/>
              </a:rPr>
              <a:t>Manage Research Data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679E0"/>
                </a:solidFill>
                <a:effectLst/>
                <a:uLnTx/>
                <a:uFillTx/>
                <a:latin typeface="Arial"/>
                <a:ea typeface="+mn-ea"/>
                <a:cs typeface="+mn-cs"/>
              </a:rPr>
              <a:t>DC Data</a:t>
            </a:r>
          </a:p>
        </p:txBody>
      </p:sp>
      <p:sp>
        <p:nvSpPr>
          <p:cNvPr id="24" name="Rectangle 23">
            <a:extLst>
              <a:ext uri="{FF2B5EF4-FFF2-40B4-BE49-F238E27FC236}">
                <a16:creationId xmlns:a16="http://schemas.microsoft.com/office/drawing/2014/main" id="{6FE8B750-352C-466C-9C69-417F91DD833B}"/>
              </a:ext>
            </a:extLst>
          </p:cNvPr>
          <p:cNvSpPr/>
          <p:nvPr/>
        </p:nvSpPr>
        <p:spPr>
          <a:xfrm>
            <a:off x="2438931" y="1686448"/>
            <a:ext cx="2246489" cy="25400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47C"/>
              </a:solidFill>
              <a:effectLst/>
              <a:uLnTx/>
              <a:uFillTx/>
              <a:latin typeface="Arial"/>
              <a:ea typeface="+mn-ea"/>
              <a:cs typeface="+mn-cs"/>
            </a:endParaRPr>
          </a:p>
        </p:txBody>
      </p:sp>
      <p:sp>
        <p:nvSpPr>
          <p:cNvPr id="5" name="Rectangle 4">
            <a:extLst>
              <a:ext uri="{FF2B5EF4-FFF2-40B4-BE49-F238E27FC236}">
                <a16:creationId xmlns:a16="http://schemas.microsoft.com/office/drawing/2014/main" id="{4F32D0B2-8D63-41C8-95E6-552EAABA1345}"/>
              </a:ext>
            </a:extLst>
          </p:cNvPr>
          <p:cNvSpPr/>
          <p:nvPr/>
        </p:nvSpPr>
        <p:spPr>
          <a:xfrm>
            <a:off x="644184" y="2167814"/>
            <a:ext cx="182391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3565A"/>
                </a:solidFill>
                <a:effectLst/>
                <a:uLnTx/>
                <a:uFillTx/>
                <a:latin typeface="Arial"/>
                <a:ea typeface="+mn-ea"/>
                <a:cs typeface="+mn-cs"/>
              </a:rPr>
              <a:t>Create a showcase out of your researcher’s published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3565A"/>
                </a:solidFill>
                <a:effectLst/>
                <a:uLnTx/>
                <a:uFillTx/>
                <a:latin typeface="Arial"/>
                <a:ea typeface="+mn-ea"/>
                <a:cs typeface="+mn-cs"/>
              </a:rPr>
              <a:t>pre-published works</a:t>
            </a:r>
          </a:p>
        </p:txBody>
      </p:sp>
      <p:pic>
        <p:nvPicPr>
          <p:cNvPr id="21" name="Picture 20">
            <a:extLst>
              <a:ext uri="{FF2B5EF4-FFF2-40B4-BE49-F238E27FC236}">
                <a16:creationId xmlns:a16="http://schemas.microsoft.com/office/drawing/2014/main" id="{0510DF00-E325-704B-B95C-372E28B535DC}"/>
              </a:ext>
            </a:extLst>
          </p:cNvPr>
          <p:cNvPicPr>
            <a:picLocks noChangeAspect="1"/>
          </p:cNvPicPr>
          <p:nvPr/>
        </p:nvPicPr>
        <p:blipFill>
          <a:blip r:embed="rId5" cstate="print"/>
          <a:stretch>
            <a:fillRect/>
          </a:stretch>
        </p:blipFill>
        <p:spPr>
          <a:xfrm>
            <a:off x="634742" y="3011801"/>
            <a:ext cx="1517678" cy="1239997"/>
          </a:xfrm>
          <a:prstGeom prst="rect">
            <a:avLst/>
          </a:prstGeom>
          <a:ln>
            <a:solidFill>
              <a:schemeClr val="tx1"/>
            </a:solidFill>
          </a:ln>
        </p:spPr>
      </p:pic>
      <p:sp>
        <p:nvSpPr>
          <p:cNvPr id="7" name="TextBox 6">
            <a:extLst>
              <a:ext uri="{FF2B5EF4-FFF2-40B4-BE49-F238E27FC236}">
                <a16:creationId xmlns:a16="http://schemas.microsoft.com/office/drawing/2014/main" id="{1B9694B0-BF2B-4CD9-9E54-7E399CE4F054}"/>
              </a:ext>
            </a:extLst>
          </p:cNvPr>
          <p:cNvSpPr txBox="1"/>
          <p:nvPr/>
        </p:nvSpPr>
        <p:spPr>
          <a:xfrm>
            <a:off x="935601" y="1672939"/>
            <a:ext cx="1241081" cy="5539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679E0"/>
                </a:solidFill>
                <a:effectLst/>
                <a:uLnTx/>
                <a:uFillTx/>
                <a:latin typeface="Arial"/>
                <a:ea typeface="+mn-ea"/>
                <a:cs typeface="+mn-cs"/>
              </a:rPr>
              <a:t>Highlight Faculty Publications</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3679E0"/>
                </a:solidFill>
                <a:effectLst/>
                <a:uLnTx/>
                <a:uFillTx/>
                <a:latin typeface="Arial"/>
                <a:ea typeface="+mn-ea"/>
                <a:cs typeface="+mn-cs"/>
              </a:rPr>
              <a:t>DC Repository</a:t>
            </a:r>
          </a:p>
        </p:txBody>
      </p:sp>
      <p:sp>
        <p:nvSpPr>
          <p:cNvPr id="6" name="Rectangle 5">
            <a:extLst>
              <a:ext uri="{FF2B5EF4-FFF2-40B4-BE49-F238E27FC236}">
                <a16:creationId xmlns:a16="http://schemas.microsoft.com/office/drawing/2014/main" id="{025C2D9F-557B-4AD4-AF0F-602D55331EAE}"/>
              </a:ext>
            </a:extLst>
          </p:cNvPr>
          <p:cNvSpPr/>
          <p:nvPr/>
        </p:nvSpPr>
        <p:spPr>
          <a:xfrm>
            <a:off x="4787614" y="2167814"/>
            <a:ext cx="1823914" cy="861774"/>
          </a:xfrm>
          <a:prstGeom prst="rect">
            <a:avLst/>
          </a:prstGeom>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3565A"/>
                </a:solidFill>
                <a:effectLst/>
                <a:uLnTx/>
                <a:uFillTx/>
                <a:latin typeface="Arial"/>
                <a:ea typeface="+mn-ea"/>
                <a:cs typeface="+mn-cs"/>
              </a:rPr>
              <a:t>Curate </a:t>
            </a:r>
            <a:r>
              <a:rPr kumimoji="0" lang="en-US" sz="1000" b="0" i="0" u="none" strike="noStrike" kern="1200" cap="none" spc="0" normalizeH="0" baseline="0" noProof="0" dirty="0">
                <a:ln>
                  <a:noFill/>
                </a:ln>
                <a:solidFill>
                  <a:srgbClr val="53565A"/>
                </a:solidFill>
                <a:effectLst/>
                <a:uLnTx/>
                <a:uFillTx/>
                <a:latin typeface="Arial"/>
                <a:ea typeface="+mn-ea"/>
                <a:cs typeface="+mn-cs"/>
              </a:rPr>
              <a:t>exhibits of research projects and portfolios of works to highlight key moments of your institution’s scholarship.</a:t>
            </a:r>
            <a:endParaRPr kumimoji="0" lang="en-US" sz="1000" b="0" i="0" u="none" strike="noStrike" kern="0" cap="none" spc="0" normalizeH="0" baseline="0" noProof="0" dirty="0">
              <a:ln>
                <a:noFill/>
              </a:ln>
              <a:solidFill>
                <a:srgbClr val="53565A"/>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AE8A267C-F84D-7B4E-8F19-7304A451F6ED}"/>
              </a:ext>
            </a:extLst>
          </p:cNvPr>
          <p:cNvPicPr>
            <a:picLocks noChangeAspect="1"/>
          </p:cNvPicPr>
          <p:nvPr/>
        </p:nvPicPr>
        <p:blipFill>
          <a:blip r:embed="rId6" cstate="print"/>
          <a:stretch>
            <a:fillRect/>
          </a:stretch>
        </p:blipFill>
        <p:spPr>
          <a:xfrm>
            <a:off x="5086203" y="3011801"/>
            <a:ext cx="1226737" cy="1257814"/>
          </a:xfrm>
          <a:prstGeom prst="rect">
            <a:avLst/>
          </a:prstGeom>
          <a:ln>
            <a:solidFill>
              <a:schemeClr val="tx1"/>
            </a:solidFill>
          </a:ln>
        </p:spPr>
      </p:pic>
      <p:sp>
        <p:nvSpPr>
          <p:cNvPr id="11" name="TextBox 10">
            <a:extLst>
              <a:ext uri="{FF2B5EF4-FFF2-40B4-BE49-F238E27FC236}">
                <a16:creationId xmlns:a16="http://schemas.microsoft.com/office/drawing/2014/main" id="{961EC0EC-1922-4D20-9556-64F0EEFD410B}"/>
              </a:ext>
            </a:extLst>
          </p:cNvPr>
          <p:cNvSpPr txBox="1"/>
          <p:nvPr/>
        </p:nvSpPr>
        <p:spPr>
          <a:xfrm>
            <a:off x="5360779" y="1672939"/>
            <a:ext cx="1041260" cy="5539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679E0"/>
                </a:solidFill>
                <a:effectLst/>
                <a:uLnTx/>
                <a:uFillTx/>
                <a:latin typeface="Arial"/>
                <a:ea typeface="+mn-ea"/>
                <a:cs typeface="+mn-cs"/>
              </a:rPr>
              <a:t>Curate Digital Scholarship</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679E0"/>
                </a:solidFill>
                <a:effectLst/>
                <a:uLnTx/>
                <a:uFillTx/>
                <a:latin typeface="Arial"/>
                <a:ea typeface="+mn-ea"/>
                <a:cs typeface="+mn-cs"/>
              </a:rPr>
              <a:t>DC Exhibits</a:t>
            </a:r>
          </a:p>
        </p:txBody>
      </p:sp>
      <p:sp>
        <p:nvSpPr>
          <p:cNvPr id="17" name="Rectangle 16">
            <a:extLst>
              <a:ext uri="{FF2B5EF4-FFF2-40B4-BE49-F238E27FC236}">
                <a16:creationId xmlns:a16="http://schemas.microsoft.com/office/drawing/2014/main" id="{FDC7FC09-46E7-4137-9C55-736F2AFA292D}"/>
              </a:ext>
            </a:extLst>
          </p:cNvPr>
          <p:cNvSpPr/>
          <p:nvPr/>
        </p:nvSpPr>
        <p:spPr>
          <a:xfrm>
            <a:off x="6960589" y="2167814"/>
            <a:ext cx="1823914" cy="707886"/>
          </a:xfrm>
          <a:prstGeom prst="rect">
            <a:avLst/>
          </a:prstGeom>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3565A"/>
                </a:solidFill>
                <a:effectLst/>
                <a:uLnTx/>
                <a:uFillTx/>
                <a:latin typeface="Arial"/>
                <a:ea typeface="+mn-ea"/>
                <a:cs typeface="+mn-cs"/>
              </a:rPr>
              <a:t>Launch and develop an OA journal publishing program to drive readership, downloads, and citations.</a:t>
            </a:r>
            <a:r>
              <a:rPr kumimoji="0" lang="en-US" sz="1000" b="0" i="0" u="none" strike="noStrike" kern="1200" cap="none" spc="0" normalizeH="0" baseline="0" noProof="0" dirty="0">
                <a:ln>
                  <a:noFill/>
                </a:ln>
                <a:solidFill>
                  <a:srgbClr val="53565A"/>
                </a:solidFill>
                <a:effectLst/>
                <a:uLnTx/>
                <a:uFillTx/>
                <a:latin typeface="Arial"/>
                <a:ea typeface="+mn-ea"/>
                <a:cs typeface="+mn-cs"/>
              </a:rPr>
              <a:t> </a:t>
            </a:r>
            <a:endParaRPr kumimoji="0" lang="en-US" sz="1000" b="0" i="0" u="none" strike="noStrike" kern="0" cap="none" spc="0" normalizeH="0" baseline="0" noProof="0" dirty="0">
              <a:ln>
                <a:noFill/>
              </a:ln>
              <a:solidFill>
                <a:srgbClr val="53565A"/>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28C54235-DCF6-BD44-AF89-67BBDE2BD6B1}"/>
              </a:ext>
            </a:extLst>
          </p:cNvPr>
          <p:cNvPicPr>
            <a:picLocks noChangeAspect="1"/>
          </p:cNvPicPr>
          <p:nvPr/>
        </p:nvPicPr>
        <p:blipFill>
          <a:blip r:embed="rId7" cstate="print"/>
          <a:stretch>
            <a:fillRect/>
          </a:stretch>
        </p:blipFill>
        <p:spPr>
          <a:xfrm>
            <a:off x="7330246" y="3011801"/>
            <a:ext cx="1084601" cy="1234375"/>
          </a:xfrm>
          <a:prstGeom prst="rect">
            <a:avLst/>
          </a:prstGeom>
          <a:ln>
            <a:solidFill>
              <a:schemeClr val="tx1"/>
            </a:solidFill>
          </a:ln>
        </p:spPr>
      </p:pic>
      <p:sp>
        <p:nvSpPr>
          <p:cNvPr id="16" name="TextBox 15">
            <a:extLst>
              <a:ext uri="{FF2B5EF4-FFF2-40B4-BE49-F238E27FC236}">
                <a16:creationId xmlns:a16="http://schemas.microsoft.com/office/drawing/2014/main" id="{1574A99B-8C7F-4C3C-B044-DDC72A12A85A}"/>
              </a:ext>
            </a:extLst>
          </p:cNvPr>
          <p:cNvSpPr txBox="1"/>
          <p:nvPr/>
        </p:nvSpPr>
        <p:spPr>
          <a:xfrm>
            <a:off x="7447838" y="1672939"/>
            <a:ext cx="1231950" cy="553998"/>
          </a:xfrm>
          <a:prstGeom prst="rect">
            <a:avLst/>
          </a:prstGeom>
          <a:noFill/>
        </p:spPr>
        <p:txBody>
          <a:bodyPr wrap="square" rtlCol="0">
            <a:spAutoFit/>
          </a:bodyPr>
          <a:lstStyle>
            <a:defPPr>
              <a:defRPr lang="en-US"/>
            </a:defPPr>
            <a:lvl1pPr marR="0" lvl="0" indent="0" defTabSz="1219140" fontAlgn="auto">
              <a:lnSpc>
                <a:spcPct val="100000"/>
              </a:lnSpc>
              <a:spcBef>
                <a:spcPts val="0"/>
              </a:spcBef>
              <a:spcAft>
                <a:spcPts val="0"/>
              </a:spcAft>
              <a:buClrTx/>
              <a:buSzTx/>
              <a:buFontTx/>
              <a:buNone/>
              <a:tabLst/>
              <a:defRPr kumimoji="0" sz="1600" b="1" i="0" u="none" strike="noStrike" cap="none" spc="0" normalizeH="0" baseline="0">
                <a:ln>
                  <a:noFill/>
                </a:ln>
                <a:solidFill>
                  <a:srgbClr val="FF8200"/>
                </a:solidFill>
                <a:effectLst/>
                <a:uLnTx/>
                <a:uFillTx/>
                <a:latin typeface="Arial" panose="020B0604020202020204"/>
              </a:defRPr>
            </a:lvl1p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679E0"/>
                </a:solidFill>
                <a:effectLst/>
                <a:uLnTx/>
                <a:uFillTx/>
                <a:latin typeface="Arial"/>
                <a:ea typeface="+mn-ea"/>
                <a:cs typeface="+mn-cs"/>
              </a:rPr>
              <a:t>Elevate Diamond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679E0"/>
                </a:solidFill>
                <a:effectLst/>
                <a:uLnTx/>
                <a:uFillTx/>
                <a:latin typeface="Arial"/>
                <a:ea typeface="+mn-ea"/>
                <a:cs typeface="+mn-cs"/>
              </a:rPr>
              <a:t>OA Journals</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679E0"/>
                </a:solidFill>
                <a:effectLst/>
                <a:uLnTx/>
                <a:uFillTx/>
                <a:latin typeface="Arial"/>
                <a:ea typeface="+mn-ea"/>
                <a:cs typeface="+mn-cs"/>
              </a:rPr>
              <a:t>DC Publishing</a:t>
            </a:r>
          </a:p>
        </p:txBody>
      </p:sp>
      <p:pic>
        <p:nvPicPr>
          <p:cNvPr id="32" name="Picture 2" descr="C:\Users\user\Desktop\0016-demonstrate-impact-01.png"/>
          <p:cNvPicPr>
            <a:picLocks noChangeAspect="1" noChangeArrowheads="1"/>
          </p:cNvPicPr>
          <p:nvPr/>
        </p:nvPicPr>
        <p:blipFill>
          <a:blip r:embed="rId8" cstate="print"/>
          <a:srcRect/>
          <a:stretch>
            <a:fillRect/>
          </a:stretch>
        </p:blipFill>
        <p:spPr bwMode="auto">
          <a:xfrm>
            <a:off x="7006165" y="1672514"/>
            <a:ext cx="459185" cy="459186"/>
          </a:xfrm>
          <a:prstGeom prst="rect">
            <a:avLst/>
          </a:prstGeom>
          <a:noFill/>
        </p:spPr>
      </p:pic>
      <p:pic>
        <p:nvPicPr>
          <p:cNvPr id="8194" name="Picture 2" descr="C:\Users\user\Desktop\0004-block-chain-01.png"/>
          <p:cNvPicPr>
            <a:picLocks noChangeAspect="1" noChangeArrowheads="1"/>
          </p:cNvPicPr>
          <p:nvPr/>
        </p:nvPicPr>
        <p:blipFill>
          <a:blip r:embed="rId9" cstate="print"/>
          <a:srcRect/>
          <a:stretch>
            <a:fillRect/>
          </a:stretch>
        </p:blipFill>
        <p:spPr bwMode="auto">
          <a:xfrm>
            <a:off x="2579515" y="1672514"/>
            <a:ext cx="477836" cy="477836"/>
          </a:xfrm>
          <a:prstGeom prst="rect">
            <a:avLst/>
          </a:prstGeom>
          <a:noFill/>
        </p:spPr>
      </p:pic>
      <p:pic>
        <p:nvPicPr>
          <p:cNvPr id="8195" name="Picture 3" descr="C:\Users\user\Desktop\0001-ai-01.png"/>
          <p:cNvPicPr>
            <a:picLocks noChangeAspect="1" noChangeArrowheads="1"/>
          </p:cNvPicPr>
          <p:nvPr/>
        </p:nvPicPr>
        <p:blipFill>
          <a:blip r:embed="rId10" cstate="print"/>
          <a:srcRect/>
          <a:stretch>
            <a:fillRect/>
          </a:stretch>
        </p:blipFill>
        <p:spPr bwMode="auto">
          <a:xfrm>
            <a:off x="4884328" y="1672514"/>
            <a:ext cx="495300" cy="495300"/>
          </a:xfrm>
          <a:prstGeom prst="rect">
            <a:avLst/>
          </a:prstGeom>
          <a:noFill/>
        </p:spPr>
      </p:pic>
      <p:pic>
        <p:nvPicPr>
          <p:cNvPr id="8196" name="Picture 4" descr="C:\Users\user\Desktop\0026-information-analytics-01.png"/>
          <p:cNvPicPr>
            <a:picLocks noChangeAspect="1" noChangeArrowheads="1"/>
          </p:cNvPicPr>
          <p:nvPr/>
        </p:nvPicPr>
        <p:blipFill>
          <a:blip r:embed="rId11" cstate="print"/>
          <a:srcRect/>
          <a:stretch>
            <a:fillRect/>
          </a:stretch>
        </p:blipFill>
        <p:spPr bwMode="auto">
          <a:xfrm>
            <a:off x="398464" y="1672514"/>
            <a:ext cx="582612" cy="582612"/>
          </a:xfrm>
          <a:prstGeom prst="rect">
            <a:avLst/>
          </a:prstGeom>
          <a:noFill/>
        </p:spPr>
      </p:pic>
      <p:sp>
        <p:nvSpPr>
          <p:cNvPr id="27" name="Title 17">
            <a:extLst>
              <a:ext uri="{FF2B5EF4-FFF2-40B4-BE49-F238E27FC236}">
                <a16:creationId xmlns:a16="http://schemas.microsoft.com/office/drawing/2014/main" id="{3D4DA4FD-F315-4B3A-8F37-094F759B3FBC}"/>
              </a:ext>
            </a:extLst>
          </p:cNvPr>
          <p:cNvSpPr>
            <a:spLocks noGrp="1"/>
          </p:cNvSpPr>
          <p:nvPr>
            <p:ph type="title"/>
          </p:nvPr>
        </p:nvSpPr>
        <p:spPr>
          <a:xfrm>
            <a:off x="143473" y="63280"/>
            <a:ext cx="8348114" cy="462759"/>
          </a:xfrm>
        </p:spPr>
        <p:txBody>
          <a:bodyPr vert="horz"/>
          <a:lstStyle/>
          <a:p>
            <a:r>
              <a:rPr lang="en-US" sz="2400" dirty="0"/>
              <a:t>Digital Commons Repository Suite</a:t>
            </a:r>
          </a:p>
        </p:txBody>
      </p:sp>
      <p:sp>
        <p:nvSpPr>
          <p:cNvPr id="28" name="Rectangle 27">
            <a:extLst>
              <a:ext uri="{FF2B5EF4-FFF2-40B4-BE49-F238E27FC236}">
                <a16:creationId xmlns:a16="http://schemas.microsoft.com/office/drawing/2014/main" id="{89EE354F-55DB-4636-BF69-ECE9FB4F16FD}"/>
              </a:ext>
            </a:extLst>
          </p:cNvPr>
          <p:cNvSpPr/>
          <p:nvPr/>
        </p:nvSpPr>
        <p:spPr>
          <a:xfrm>
            <a:off x="143473" y="609398"/>
            <a:ext cx="8262162" cy="749436"/>
          </a:xfrm>
          <a:prstGeom prst="rect">
            <a:avLst/>
          </a:prstGeom>
        </p:spPr>
        <p:txBody>
          <a:bodyPr wrap="square">
            <a:spAutoFit/>
          </a:bodyPr>
          <a:lstStyle/>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Digital Commons helps institutions increase visibility and build a global reputation. A digital platform for all the institution’s research output, Digital Commons is </a:t>
            </a:r>
            <a:r>
              <a:rPr lang="en-US" sz="1350" b="1" dirty="0">
                <a:latin typeface="Calibri" panose="020F0502020204030204" pitchFamily="34" charset="0"/>
                <a:ea typeface="Calibri" panose="020F0502020204030204" pitchFamily="34" charset="0"/>
                <a:cs typeface="Times New Roman" panose="02020603050405020304" pitchFamily="18" charset="0"/>
              </a:rPr>
              <a:t>extensible</a:t>
            </a:r>
            <a:r>
              <a:rPr lang="en-US" sz="1350" dirty="0">
                <a:latin typeface="Calibri" panose="020F0502020204030204" pitchFamily="34" charset="0"/>
                <a:ea typeface="Calibri" panose="020F0502020204030204" pitchFamily="34" charset="0"/>
                <a:cs typeface="Times New Roman" panose="02020603050405020304" pitchFamily="18" charset="0"/>
              </a:rPr>
              <a:t> with journal publishing, research data management, and exhibit curation that can be </a:t>
            </a:r>
            <a:r>
              <a:rPr lang="en-US" sz="1350" b="1" dirty="0">
                <a:latin typeface="Calibri" panose="020F0502020204030204" pitchFamily="34" charset="0"/>
                <a:ea typeface="Calibri" panose="020F0502020204030204" pitchFamily="34" charset="0"/>
                <a:cs typeface="Times New Roman" panose="02020603050405020304" pitchFamily="18" charset="0"/>
              </a:rPr>
              <a:t>added as the institution’s needs grow over time</a:t>
            </a:r>
            <a:r>
              <a:rPr lang="en-US" sz="1350" dirty="0">
                <a:latin typeface="Calibri" panose="020F0502020204030204" pitchFamily="34" charset="0"/>
                <a:ea typeface="Calibri" panose="020F0502020204030204"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308122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CAE1B5-14FE-374E-B0A9-3E3707B05E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503" y="1054511"/>
            <a:ext cx="3205118" cy="3267354"/>
          </a:xfrm>
          <a:prstGeom prst="rect">
            <a:avLst/>
          </a:prstGeom>
        </p:spPr>
      </p:pic>
      <p:sp>
        <p:nvSpPr>
          <p:cNvPr id="8" name="Title 1">
            <a:extLst>
              <a:ext uri="{FF2B5EF4-FFF2-40B4-BE49-F238E27FC236}">
                <a16:creationId xmlns:a16="http://schemas.microsoft.com/office/drawing/2014/main" id="{6192A909-6F4D-48C8-AEAE-F40EF67F2815}"/>
              </a:ext>
            </a:extLst>
          </p:cNvPr>
          <p:cNvSpPr>
            <a:spLocks noGrp="1"/>
          </p:cNvSpPr>
          <p:nvPr>
            <p:ph type="title"/>
          </p:nvPr>
        </p:nvSpPr>
        <p:spPr>
          <a:xfrm>
            <a:off x="416982" y="230779"/>
            <a:ext cx="9260417" cy="717488"/>
          </a:xfrm>
        </p:spPr>
        <p:txBody>
          <a:bodyPr vert="horz" lIns="68580" tIns="34290" rIns="68580" bIns="34290" rtlCol="0" anchor="t" anchorCtr="0">
            <a:noAutofit/>
          </a:bodyPr>
          <a:lstStyle/>
          <a:p>
            <a:r>
              <a:rPr lang="en-US" dirty="0"/>
              <a:t>Digital Commons Community : Strength in Numbers</a:t>
            </a:r>
          </a:p>
        </p:txBody>
      </p:sp>
      <p:pic>
        <p:nvPicPr>
          <p:cNvPr id="14" name="Picture 13">
            <a:extLst>
              <a:ext uri="{FF2B5EF4-FFF2-40B4-BE49-F238E27FC236}">
                <a16:creationId xmlns:a16="http://schemas.microsoft.com/office/drawing/2014/main" id="{832F3B2D-1DFA-1461-AC7E-9B0954CA8A37}"/>
              </a:ext>
            </a:extLst>
          </p:cNvPr>
          <p:cNvPicPr>
            <a:picLocks noChangeAspect="1"/>
          </p:cNvPicPr>
          <p:nvPr/>
        </p:nvPicPr>
        <p:blipFill rotWithShape="1">
          <a:blip r:embed="rId4"/>
          <a:srcRect b="4286"/>
          <a:stretch/>
        </p:blipFill>
        <p:spPr>
          <a:xfrm>
            <a:off x="4360333" y="1075579"/>
            <a:ext cx="3835400" cy="3330956"/>
          </a:xfrm>
          <a:prstGeom prst="rect">
            <a:avLst/>
          </a:prstGeom>
        </p:spPr>
      </p:pic>
    </p:spTree>
    <p:extLst>
      <p:ext uri="{BB962C8B-B14F-4D97-AF65-F5344CB8AC3E}">
        <p14:creationId xmlns:p14="http://schemas.microsoft.com/office/powerpoint/2010/main" val="3286814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EEA271D-5EF3-49B1-8B8D-4FB83D112990}"/>
              </a:ext>
            </a:extLst>
          </p:cNvPr>
          <p:cNvGraphicFramePr>
            <a:graphicFrameLocks noGrp="1"/>
          </p:cNvGraphicFramePr>
          <p:nvPr>
            <p:extLst>
              <p:ext uri="{D42A27DB-BD31-4B8C-83A1-F6EECF244321}">
                <p14:modId xmlns:p14="http://schemas.microsoft.com/office/powerpoint/2010/main" val="4106795805"/>
              </p:ext>
            </p:extLst>
          </p:nvPr>
        </p:nvGraphicFramePr>
        <p:xfrm>
          <a:off x="684097" y="782257"/>
          <a:ext cx="4299384" cy="2884835"/>
        </p:xfrm>
        <a:graphic>
          <a:graphicData uri="http://schemas.openxmlformats.org/drawingml/2006/table">
            <a:tbl>
              <a:tblPr firstRow="1" bandRow="1">
                <a:tableStyleId>{BFEA419B-BCDB-4C27-8AB2-1E94C2BD932B}</a:tableStyleId>
              </a:tblPr>
              <a:tblGrid>
                <a:gridCol w="4299384">
                  <a:extLst>
                    <a:ext uri="{9D8B030D-6E8A-4147-A177-3AD203B41FA5}">
                      <a16:colId xmlns:a16="http://schemas.microsoft.com/office/drawing/2014/main" val="2781710978"/>
                    </a:ext>
                  </a:extLst>
                </a:gridCol>
              </a:tblGrid>
              <a:tr h="0">
                <a:tc>
                  <a:txBody>
                    <a:bodyPr/>
                    <a:lstStyle/>
                    <a:p>
                      <a:endParaRPr lang="en-GB" sz="1200" dirty="0"/>
                    </a:p>
                  </a:txBody>
                  <a:tcPr/>
                </a:tc>
                <a:extLst>
                  <a:ext uri="{0D108BD9-81ED-4DB2-BD59-A6C34878D82A}">
                    <a16:rowId xmlns:a16="http://schemas.microsoft.com/office/drawing/2014/main" val="72608964"/>
                  </a:ext>
                </a:extLst>
              </a:tr>
              <a:tr h="280998">
                <a:tc>
                  <a:txBody>
                    <a:bodyPr/>
                    <a:lstStyle/>
                    <a:p>
                      <a:r>
                        <a:rPr lang="en-GB" sz="1200" dirty="0"/>
                        <a:t>Introduction</a:t>
                      </a:r>
                    </a:p>
                  </a:txBody>
                  <a:tcPr/>
                </a:tc>
                <a:extLst>
                  <a:ext uri="{0D108BD9-81ED-4DB2-BD59-A6C34878D82A}">
                    <a16:rowId xmlns:a16="http://schemas.microsoft.com/office/drawing/2014/main" val="2783769342"/>
                  </a:ext>
                </a:extLst>
              </a:tr>
              <a:tr h="280998">
                <a:tc>
                  <a:txBody>
                    <a:bodyPr/>
                    <a:lstStyle/>
                    <a:p>
                      <a:r>
                        <a:rPr lang="en-GB" sz="1200" dirty="0"/>
                        <a:t>RIM/CRIS Portals for Open Science</a:t>
                      </a:r>
                    </a:p>
                  </a:txBody>
                  <a:tcPr/>
                </a:tc>
                <a:extLst>
                  <a:ext uri="{0D108BD9-81ED-4DB2-BD59-A6C34878D82A}">
                    <a16:rowId xmlns:a16="http://schemas.microsoft.com/office/drawing/2014/main" val="3795673439"/>
                  </a:ext>
                </a:extLst>
              </a:tr>
              <a:tr h="269715">
                <a:tc>
                  <a:txBody>
                    <a:bodyPr/>
                    <a:lstStyle/>
                    <a:p>
                      <a:pPr marL="514350" lvl="1" indent="-171450">
                        <a:buFont typeface="Arial" panose="020B0604020202020204" pitchFamily="34" charset="0"/>
                        <a:buChar char="•"/>
                      </a:pPr>
                      <a:r>
                        <a:rPr lang="en-US" sz="1200" dirty="0"/>
                        <a:t>How they works?</a:t>
                      </a:r>
                    </a:p>
                    <a:p>
                      <a:pPr marL="514350" lvl="1" indent="-171450">
                        <a:buFont typeface="Arial" panose="020B0604020202020204" pitchFamily="34" charset="0"/>
                        <a:buChar char="•"/>
                      </a:pPr>
                      <a:r>
                        <a:rPr lang="en-GB" sz="1200" dirty="0"/>
                        <a:t>How is that relevant to Open Science philosophy</a:t>
                      </a:r>
                      <a:r>
                        <a:rPr lang="en-US" sz="1200" dirty="0"/>
                        <a:t>?</a:t>
                      </a:r>
                      <a:endParaRPr lang="en-GB" sz="1200" dirty="0"/>
                    </a:p>
                    <a:p>
                      <a:pPr marL="514350" lvl="1" indent="-171450">
                        <a:buFont typeface="Arial" panose="020B0604020202020204" pitchFamily="34" charset="0"/>
                        <a:buChar char="•"/>
                      </a:pPr>
                      <a:r>
                        <a:rPr lang="en-GB" sz="1200" dirty="0"/>
                        <a:t>Examples and close-ups</a:t>
                      </a:r>
                    </a:p>
                    <a:p>
                      <a:pPr marL="514350" lvl="1" indent="-171450">
                        <a:buFont typeface="Arial" panose="020B0604020202020204" pitchFamily="34" charset="0"/>
                        <a:buChar char="•"/>
                      </a:pPr>
                      <a:r>
                        <a:rPr lang="en-GB" sz="1200" dirty="0"/>
                        <a:t>How to start such project?</a:t>
                      </a:r>
                    </a:p>
                  </a:txBody>
                  <a:tcPr/>
                </a:tc>
                <a:extLst>
                  <a:ext uri="{0D108BD9-81ED-4DB2-BD59-A6C34878D82A}">
                    <a16:rowId xmlns:a16="http://schemas.microsoft.com/office/drawing/2014/main" val="3337131953"/>
                  </a:ext>
                </a:extLst>
              </a:tr>
              <a:tr h="311159">
                <a:tc>
                  <a:txBody>
                    <a:bodyPr/>
                    <a:lstStyle/>
                    <a:p>
                      <a:r>
                        <a:rPr lang="en-GB" sz="1200" dirty="0"/>
                        <a:t>Digital Commons Repository Suite:</a:t>
                      </a:r>
                    </a:p>
                  </a:txBody>
                  <a:tcPr/>
                </a:tc>
                <a:extLst>
                  <a:ext uri="{0D108BD9-81ED-4DB2-BD59-A6C34878D82A}">
                    <a16:rowId xmlns:a16="http://schemas.microsoft.com/office/drawing/2014/main" val="3953299734"/>
                  </a:ext>
                </a:extLst>
              </a:tr>
              <a:tr h="263137">
                <a:tc>
                  <a:txBody>
                    <a:bodyPr/>
                    <a:lstStyle/>
                    <a:p>
                      <a:pPr marL="514350" lvl="1" indent="-171450">
                        <a:buFont typeface="Arial" panose="020B0604020202020204" pitchFamily="34" charset="0"/>
                        <a:buChar char="•"/>
                      </a:pPr>
                      <a:r>
                        <a:rPr lang="en-GB" sz="1200" dirty="0"/>
                        <a:t>Broader output coverage</a:t>
                      </a:r>
                    </a:p>
                    <a:p>
                      <a:pPr marL="514350" lvl="1" indent="-171450">
                        <a:buFont typeface="Arial" panose="020B0604020202020204" pitchFamily="34" charset="0"/>
                        <a:buChar char="•"/>
                      </a:pPr>
                      <a:r>
                        <a:rPr lang="en-GB" sz="1200" dirty="0"/>
                        <a:t>Journal publishing</a:t>
                      </a:r>
                    </a:p>
                    <a:p>
                      <a:pPr marL="5143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Research Data management challenges</a:t>
                      </a:r>
                    </a:p>
                  </a:txBody>
                  <a:tcPr/>
                </a:tc>
                <a:extLst>
                  <a:ext uri="{0D108BD9-81ED-4DB2-BD59-A6C34878D82A}">
                    <a16:rowId xmlns:a16="http://schemas.microsoft.com/office/drawing/2014/main" val="4033889951"/>
                  </a:ext>
                </a:extLst>
              </a:tr>
              <a:tr h="217087">
                <a:tc>
                  <a:txBody>
                    <a:bodyPr/>
                    <a:lstStyle/>
                    <a:p>
                      <a:pPr marL="0" lvl="0" indent="0">
                        <a:buFont typeface="Arial" panose="020B0604020202020204" pitchFamily="34" charset="0"/>
                        <a:buNone/>
                      </a:pPr>
                      <a:r>
                        <a:rPr lang="en-GB" sz="1200" dirty="0"/>
                        <a:t>Q&amp;A</a:t>
                      </a:r>
                    </a:p>
                  </a:txBody>
                  <a:tcPr/>
                </a:tc>
                <a:extLst>
                  <a:ext uri="{0D108BD9-81ED-4DB2-BD59-A6C34878D82A}">
                    <a16:rowId xmlns:a16="http://schemas.microsoft.com/office/drawing/2014/main" val="2540225078"/>
                  </a:ext>
                </a:extLst>
              </a:tr>
            </a:tbl>
          </a:graphicData>
        </a:graphic>
      </p:graphicFrame>
      <p:sp>
        <p:nvSpPr>
          <p:cNvPr id="2" name="Title 1"/>
          <p:cNvSpPr>
            <a:spLocks noGrp="1"/>
          </p:cNvSpPr>
          <p:nvPr>
            <p:ph type="title"/>
          </p:nvPr>
        </p:nvSpPr>
        <p:spPr>
          <a:xfrm>
            <a:off x="574137" y="468273"/>
            <a:ext cx="7043211" cy="313984"/>
          </a:xfrm>
        </p:spPr>
        <p:txBody>
          <a:bodyPr/>
          <a:lstStyle/>
          <a:p>
            <a:pPr>
              <a:lnSpc>
                <a:spcPct val="100000"/>
              </a:lnSpc>
            </a:pPr>
            <a:r>
              <a:rPr lang="en-GB" dirty="0"/>
              <a:t>Agenda:</a:t>
            </a:r>
            <a:endParaRPr lang="en-US" b="0" dirty="0"/>
          </a:p>
        </p:txBody>
      </p:sp>
      <p:pic>
        <p:nvPicPr>
          <p:cNvPr id="4" name="Picture 2">
            <a:extLst>
              <a:ext uri="{FF2B5EF4-FFF2-40B4-BE49-F238E27FC236}">
                <a16:creationId xmlns:a16="http://schemas.microsoft.com/office/drawing/2014/main" id="{D91C5267-9E9D-3989-A0B8-EB22651C19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055" y="960061"/>
            <a:ext cx="3235322" cy="340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14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DB845B2-78F1-473C-A0B9-2F0B35EC36C6}"/>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6" progId="TCLayout.ActiveDocument.1">
                  <p:embed/>
                </p:oleObj>
              </mc:Choice>
              <mc:Fallback>
                <p:oleObj name="think-cell Slide" r:id="rId4" imgW="395" imgH="396" progId="TCLayout.ActiveDocument.1">
                  <p:embed/>
                  <p:pic>
                    <p:nvPicPr>
                      <p:cNvPr id="6" name="Object 5" hidden="1">
                        <a:extLst>
                          <a:ext uri="{FF2B5EF4-FFF2-40B4-BE49-F238E27FC236}">
                            <a16:creationId xmlns:a16="http://schemas.microsoft.com/office/drawing/2014/main" id="{1DB845B2-78F1-473C-A0B9-2F0B35EC36C6}"/>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8" name="Picture 7">
            <a:hlinkClick r:id="rId6"/>
            <a:extLst>
              <a:ext uri="{FF2B5EF4-FFF2-40B4-BE49-F238E27FC236}">
                <a16:creationId xmlns:a16="http://schemas.microsoft.com/office/drawing/2014/main" id="{B63B28D1-14EF-45CA-BAC3-11118CCD9142}"/>
              </a:ext>
            </a:extLst>
          </p:cNvPr>
          <p:cNvPicPr>
            <a:picLocks noChangeAspect="1"/>
          </p:cNvPicPr>
          <p:nvPr/>
        </p:nvPicPr>
        <p:blipFill>
          <a:blip r:embed="rId7"/>
          <a:stretch>
            <a:fillRect/>
          </a:stretch>
        </p:blipFill>
        <p:spPr>
          <a:xfrm>
            <a:off x="2550904" y="1072804"/>
            <a:ext cx="2324618" cy="2102462"/>
          </a:xfrm>
          <a:prstGeom prst="rect">
            <a:avLst/>
          </a:prstGeom>
          <a:effectLst>
            <a:outerShdw blurRad="50800" dist="38100" dir="2700000" algn="tl" rotWithShape="0">
              <a:prstClr val="black">
                <a:alpha val="40000"/>
              </a:prstClr>
            </a:outerShdw>
          </a:effectLst>
        </p:spPr>
      </p:pic>
      <p:pic>
        <p:nvPicPr>
          <p:cNvPr id="2" name="Picture 1">
            <a:hlinkClick r:id="rId8"/>
            <a:extLst>
              <a:ext uri="{FF2B5EF4-FFF2-40B4-BE49-F238E27FC236}">
                <a16:creationId xmlns:a16="http://schemas.microsoft.com/office/drawing/2014/main" id="{CE29BC0F-346B-4E40-A530-AC15A3F908F1}"/>
              </a:ext>
            </a:extLst>
          </p:cNvPr>
          <p:cNvPicPr>
            <a:picLocks noChangeAspect="1"/>
          </p:cNvPicPr>
          <p:nvPr/>
        </p:nvPicPr>
        <p:blipFill>
          <a:blip r:embed="rId9"/>
          <a:stretch>
            <a:fillRect/>
          </a:stretch>
        </p:blipFill>
        <p:spPr>
          <a:xfrm>
            <a:off x="5801051" y="960880"/>
            <a:ext cx="2555898" cy="2027264"/>
          </a:xfrm>
          <a:prstGeom prst="rect">
            <a:avLst/>
          </a:prstGeom>
          <a:effectLst>
            <a:outerShdw blurRad="50800" dist="38100" dir="2700000" algn="tl" rotWithShape="0">
              <a:prstClr val="black">
                <a:alpha val="40000"/>
              </a:prstClr>
            </a:outerShdw>
          </a:effectLst>
        </p:spPr>
      </p:pic>
      <p:pic>
        <p:nvPicPr>
          <p:cNvPr id="3" name="Picture 2">
            <a:hlinkClick r:id="rId10"/>
            <a:extLst>
              <a:ext uri="{FF2B5EF4-FFF2-40B4-BE49-F238E27FC236}">
                <a16:creationId xmlns:a16="http://schemas.microsoft.com/office/drawing/2014/main" id="{2FFF755A-6F93-4254-83A8-A8880BE92884}"/>
              </a:ext>
            </a:extLst>
          </p:cNvPr>
          <p:cNvPicPr>
            <a:picLocks noChangeAspect="1"/>
          </p:cNvPicPr>
          <p:nvPr/>
        </p:nvPicPr>
        <p:blipFill>
          <a:blip r:embed="rId11"/>
          <a:stretch>
            <a:fillRect/>
          </a:stretch>
        </p:blipFill>
        <p:spPr>
          <a:xfrm>
            <a:off x="6399405" y="2357812"/>
            <a:ext cx="2527716" cy="2090669"/>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78F39FB-904F-7D4F-A647-3173641D36E3}"/>
              </a:ext>
            </a:extLst>
          </p:cNvPr>
          <p:cNvSpPr txBox="1"/>
          <p:nvPr/>
        </p:nvSpPr>
        <p:spPr>
          <a:xfrm>
            <a:off x="314214" y="1583167"/>
            <a:ext cx="2054189" cy="2862322"/>
          </a:xfrm>
          <a:prstGeom prst="rect">
            <a:avLst/>
          </a:prstGeom>
          <a:noFill/>
        </p:spPr>
        <p:txBody>
          <a:bodyPr wrap="square" rtlCol="0">
            <a:spAutoFit/>
          </a:bodyPr>
          <a:lstStyle/>
          <a:p>
            <a:pPr defTabSz="914378"/>
            <a:r>
              <a:rPr lang="en-US" sz="1500" dirty="0">
                <a:solidFill>
                  <a:srgbClr val="53565A">
                    <a:lumMod val="95000"/>
                    <a:lumOff val="5000"/>
                  </a:srgbClr>
                </a:solidFill>
                <a:latin typeface="Arial" panose="020B0604020202020204"/>
              </a:rPr>
              <a:t>Professional Design </a:t>
            </a:r>
          </a:p>
          <a:p>
            <a:pPr defTabSz="914378"/>
            <a:endParaRPr lang="en-US" sz="1500" dirty="0">
              <a:solidFill>
                <a:srgbClr val="53565A">
                  <a:lumMod val="95000"/>
                  <a:lumOff val="5000"/>
                </a:srgbClr>
              </a:solidFill>
              <a:latin typeface="Arial" panose="020B0604020202020204"/>
            </a:endParaRPr>
          </a:p>
          <a:p>
            <a:pPr defTabSz="914378"/>
            <a:r>
              <a:rPr lang="en-US" sz="1500" dirty="0">
                <a:solidFill>
                  <a:srgbClr val="53565A">
                    <a:lumMod val="95000"/>
                    <a:lumOff val="5000"/>
                  </a:srgbClr>
                </a:solidFill>
                <a:latin typeface="Arial" panose="020B0604020202020204"/>
              </a:rPr>
              <a:t>SEO </a:t>
            </a:r>
            <a:br>
              <a:rPr lang="en-US" sz="1500" dirty="0">
                <a:solidFill>
                  <a:srgbClr val="53565A">
                    <a:lumMod val="95000"/>
                    <a:lumOff val="5000"/>
                  </a:srgbClr>
                </a:solidFill>
                <a:latin typeface="Arial" panose="020B0604020202020204"/>
              </a:rPr>
            </a:br>
            <a:br>
              <a:rPr lang="en-US" sz="1500" dirty="0">
                <a:solidFill>
                  <a:srgbClr val="53565A">
                    <a:lumMod val="95000"/>
                    <a:lumOff val="5000"/>
                  </a:srgbClr>
                </a:solidFill>
                <a:latin typeface="Arial" panose="020B0604020202020204"/>
              </a:rPr>
            </a:br>
            <a:r>
              <a:rPr lang="en-US" sz="1500" dirty="0">
                <a:solidFill>
                  <a:srgbClr val="53565A">
                    <a:lumMod val="95000"/>
                    <a:lumOff val="5000"/>
                  </a:srgbClr>
                </a:solidFill>
                <a:latin typeface="Arial" panose="020B0604020202020204"/>
              </a:rPr>
              <a:t>Language Support</a:t>
            </a:r>
          </a:p>
          <a:p>
            <a:pPr defTabSz="914378"/>
            <a:endParaRPr lang="en-US" sz="1500" dirty="0">
              <a:solidFill>
                <a:srgbClr val="53565A">
                  <a:lumMod val="95000"/>
                  <a:lumOff val="5000"/>
                </a:srgbClr>
              </a:solidFill>
              <a:latin typeface="Arial" panose="020B0604020202020204"/>
            </a:endParaRPr>
          </a:p>
          <a:p>
            <a:pPr defTabSz="914378"/>
            <a:r>
              <a:rPr lang="en-US" sz="1500" dirty="0">
                <a:solidFill>
                  <a:srgbClr val="53565A">
                    <a:lumMod val="95000"/>
                    <a:lumOff val="5000"/>
                  </a:srgbClr>
                </a:solidFill>
                <a:latin typeface="Arial" panose="020B0604020202020204"/>
              </a:rPr>
              <a:t>Hosted Model</a:t>
            </a:r>
          </a:p>
          <a:p>
            <a:pPr defTabSz="914378"/>
            <a:endParaRPr lang="en-US" sz="1500" dirty="0">
              <a:solidFill>
                <a:srgbClr val="53565A">
                  <a:lumMod val="95000"/>
                  <a:lumOff val="5000"/>
                </a:srgbClr>
              </a:solidFill>
              <a:latin typeface="Arial" panose="020B0604020202020204"/>
            </a:endParaRPr>
          </a:p>
          <a:p>
            <a:pPr defTabSz="914378"/>
            <a:r>
              <a:rPr lang="en-US" sz="1500" dirty="0">
                <a:solidFill>
                  <a:srgbClr val="53565A">
                    <a:lumMod val="95000"/>
                    <a:lumOff val="5000"/>
                  </a:srgbClr>
                </a:solidFill>
                <a:latin typeface="Arial" panose="020B0604020202020204"/>
              </a:rPr>
              <a:t>Complies with Scopus technical requirements</a:t>
            </a:r>
          </a:p>
          <a:p>
            <a:pPr defTabSz="914378"/>
            <a:endParaRPr lang="en-US" sz="1500" dirty="0">
              <a:solidFill>
                <a:srgbClr val="53565A">
                  <a:lumMod val="95000"/>
                  <a:lumOff val="5000"/>
                </a:srgbClr>
              </a:solidFill>
              <a:latin typeface="Arial" panose="020B0604020202020204"/>
            </a:endParaRPr>
          </a:p>
        </p:txBody>
      </p:sp>
      <p:pic>
        <p:nvPicPr>
          <p:cNvPr id="12" name="Picture 2">
            <a:hlinkClick r:id="rId12"/>
            <a:extLst>
              <a:ext uri="{FF2B5EF4-FFF2-40B4-BE49-F238E27FC236}">
                <a16:creationId xmlns:a16="http://schemas.microsoft.com/office/drawing/2014/main" id="{C4DEEE40-22E7-6342-AC55-A0B2507EEA2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57337" y="2329604"/>
            <a:ext cx="2464178" cy="2147085"/>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BF522C9B-2F08-B24F-81FE-483CBBF20817}"/>
              </a:ext>
            </a:extLst>
          </p:cNvPr>
          <p:cNvSpPr>
            <a:spLocks noGrp="1"/>
          </p:cNvSpPr>
          <p:nvPr>
            <p:ph type="title"/>
          </p:nvPr>
        </p:nvSpPr>
        <p:spPr>
          <a:xfrm>
            <a:off x="576262" y="423714"/>
            <a:ext cx="7991475" cy="462759"/>
          </a:xfrm>
        </p:spPr>
        <p:txBody>
          <a:bodyPr/>
          <a:lstStyle/>
          <a:p>
            <a:r>
              <a:rPr lang="en-US" sz="3000" dirty="0"/>
              <a:t>Professional</a:t>
            </a:r>
            <a:r>
              <a:rPr lang="en-US" sz="3000" dirty="0">
                <a:solidFill>
                  <a:srgbClr val="53565A">
                    <a:lumMod val="95000"/>
                    <a:lumOff val="5000"/>
                  </a:srgbClr>
                </a:solidFill>
              </a:rPr>
              <a:t> and beautiful journals</a:t>
            </a:r>
            <a:endParaRPr lang="en-US" sz="3000" dirty="0"/>
          </a:p>
        </p:txBody>
      </p:sp>
    </p:spTree>
    <p:extLst>
      <p:ext uri="{BB962C8B-B14F-4D97-AF65-F5344CB8AC3E}">
        <p14:creationId xmlns:p14="http://schemas.microsoft.com/office/powerpoint/2010/main" val="839244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EA6D122-E82E-4FEA-88AF-D7C4267F7802}"/>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6" progId="TCLayout.ActiveDocument.1">
                  <p:embed/>
                </p:oleObj>
              </mc:Choice>
              <mc:Fallback>
                <p:oleObj name="think-cell Slide" r:id="rId5" imgW="395" imgH="396" progId="TCLayout.ActiveDocument.1">
                  <p:embed/>
                  <p:pic>
                    <p:nvPicPr>
                      <p:cNvPr id="6" name="Object 5" hidden="1">
                        <a:extLst>
                          <a:ext uri="{FF2B5EF4-FFF2-40B4-BE49-F238E27FC236}">
                            <a16:creationId xmlns:a16="http://schemas.microsoft.com/office/drawing/2014/main" id="{7EA6D122-E82E-4FEA-88AF-D7C4267F7802}"/>
                          </a:ext>
                        </a:extLst>
                      </p:cNvPr>
                      <p:cNvPicPr/>
                      <p:nvPr/>
                    </p:nvPicPr>
                    <p:blipFill>
                      <a:blip r:embed="rId6"/>
                      <a:stretch>
                        <a:fillRect/>
                      </a:stretch>
                    </p:blipFill>
                    <p:spPr>
                      <a:xfrm>
                        <a:off x="1589" y="1589"/>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C362D9F4-CC97-492C-B195-4E0D700632EC}"/>
              </a:ext>
            </a:extLst>
          </p:cNvPr>
          <p:cNvSpPr/>
          <p:nvPr>
            <p:custDataLst>
              <p:tags r:id="rId2"/>
            </p:custDataLst>
          </p:nvPr>
        </p:nvSpPr>
        <p:spPr>
          <a:xfrm>
            <a:off x="1" y="1"/>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914378">
              <a:spcBef>
                <a:spcPct val="0"/>
              </a:spcBef>
              <a:spcAft>
                <a:spcPct val="0"/>
              </a:spcAft>
            </a:pPr>
            <a:endParaRPr lang="en-US" sz="2800" dirty="0">
              <a:solidFill>
                <a:srgbClr val="FFFFFF"/>
              </a:solidFill>
              <a:latin typeface="Arial" panose="020B0604020202020204" pitchFamily="34" charset="0"/>
              <a:sym typeface="Arial" panose="020B0604020202020204" pitchFamily="34" charset="0"/>
            </a:endParaRPr>
          </a:p>
        </p:txBody>
      </p:sp>
      <p:sp>
        <p:nvSpPr>
          <p:cNvPr id="4" name="Title 3">
            <a:extLst>
              <a:ext uri="{FF2B5EF4-FFF2-40B4-BE49-F238E27FC236}">
                <a16:creationId xmlns:a16="http://schemas.microsoft.com/office/drawing/2014/main" id="{34054E39-F8C2-4A74-BD85-B2FFBC24DD6C}"/>
              </a:ext>
            </a:extLst>
          </p:cNvPr>
          <p:cNvSpPr>
            <a:spLocks noGrp="1"/>
          </p:cNvSpPr>
          <p:nvPr>
            <p:ph type="title"/>
          </p:nvPr>
        </p:nvSpPr>
        <p:spPr/>
        <p:txBody>
          <a:bodyPr/>
          <a:lstStyle/>
          <a:p>
            <a:r>
              <a:rPr lang="en-US" dirty="0"/>
              <a:t>Dynamic dashboards enable journal editors and authors to analyze performance  </a:t>
            </a:r>
          </a:p>
        </p:txBody>
      </p:sp>
      <p:pic>
        <p:nvPicPr>
          <p:cNvPr id="7" name="Picture 6">
            <a:extLst>
              <a:ext uri="{FF2B5EF4-FFF2-40B4-BE49-F238E27FC236}">
                <a16:creationId xmlns:a16="http://schemas.microsoft.com/office/drawing/2014/main" id="{35697234-FB3E-46BF-9002-E510591A1284}"/>
              </a:ext>
            </a:extLst>
          </p:cNvPr>
          <p:cNvPicPr>
            <a:picLocks noChangeAspect="1"/>
          </p:cNvPicPr>
          <p:nvPr/>
        </p:nvPicPr>
        <p:blipFill rotWithShape="1">
          <a:blip r:embed="rId7"/>
          <a:srcRect t="5024" b="13739"/>
          <a:stretch/>
        </p:blipFill>
        <p:spPr>
          <a:xfrm>
            <a:off x="469326" y="1536313"/>
            <a:ext cx="7354957" cy="3360887"/>
          </a:xfrm>
          <a:prstGeom prst="rect">
            <a:avLst/>
          </a:prstGeom>
        </p:spPr>
      </p:pic>
      <p:pic>
        <p:nvPicPr>
          <p:cNvPr id="8" name="Picture 7">
            <a:hlinkClick r:id="rId8"/>
            <a:extLst>
              <a:ext uri="{FF2B5EF4-FFF2-40B4-BE49-F238E27FC236}">
                <a16:creationId xmlns:a16="http://schemas.microsoft.com/office/drawing/2014/main" id="{E8F775FA-C995-4A77-85E9-CE9C683E180C}"/>
              </a:ext>
            </a:extLst>
          </p:cNvPr>
          <p:cNvPicPr>
            <a:picLocks noChangeAspect="1"/>
          </p:cNvPicPr>
          <p:nvPr/>
        </p:nvPicPr>
        <p:blipFill rotWithShape="1">
          <a:blip r:embed="rId9"/>
          <a:srcRect t="5024" r="1913" b="7201"/>
          <a:stretch/>
        </p:blipFill>
        <p:spPr>
          <a:xfrm>
            <a:off x="1748848" y="1335857"/>
            <a:ext cx="6678740" cy="3361830"/>
          </a:xfrm>
          <a:prstGeom prst="rect">
            <a:avLst/>
          </a:prstGeom>
        </p:spPr>
      </p:pic>
    </p:spTree>
    <p:extLst>
      <p:ext uri="{BB962C8B-B14F-4D97-AF65-F5344CB8AC3E}">
        <p14:creationId xmlns:p14="http://schemas.microsoft.com/office/powerpoint/2010/main" val="292417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BFEED-3A2C-F245-98BE-26F61B87B17E}"/>
              </a:ext>
            </a:extLst>
          </p:cNvPr>
          <p:cNvSpPr>
            <a:spLocks noGrp="1"/>
          </p:cNvSpPr>
          <p:nvPr>
            <p:ph type="title"/>
          </p:nvPr>
        </p:nvSpPr>
        <p:spPr>
          <a:xfrm>
            <a:off x="576262" y="318340"/>
            <a:ext cx="7991475" cy="462759"/>
          </a:xfrm>
        </p:spPr>
        <p:txBody>
          <a:bodyPr/>
          <a:lstStyle/>
          <a:p>
            <a:r>
              <a:rPr lang="en-US" dirty="0" err="1"/>
              <a:t>PlumX</a:t>
            </a:r>
            <a:r>
              <a:rPr lang="en-US" dirty="0"/>
              <a:t> Metrics drive insights with citation metrics, social media, news mentions, and more</a:t>
            </a:r>
          </a:p>
        </p:txBody>
      </p:sp>
      <p:sp>
        <p:nvSpPr>
          <p:cNvPr id="4" name="TextBox 3">
            <a:extLst>
              <a:ext uri="{FF2B5EF4-FFF2-40B4-BE49-F238E27FC236}">
                <a16:creationId xmlns:a16="http://schemas.microsoft.com/office/drawing/2014/main" id="{AFFD0002-5E02-1845-85F1-B893C966763B}"/>
              </a:ext>
            </a:extLst>
          </p:cNvPr>
          <p:cNvSpPr txBox="1"/>
          <p:nvPr/>
        </p:nvSpPr>
        <p:spPr>
          <a:xfrm>
            <a:off x="6220469" y="1548102"/>
            <a:ext cx="2347269" cy="1962076"/>
          </a:xfrm>
          <a:prstGeom prst="rect">
            <a:avLst/>
          </a:prstGeom>
          <a:noFill/>
        </p:spPr>
        <p:txBody>
          <a:bodyPr wrap="square" rtlCol="0">
            <a:spAutoFit/>
          </a:bodyPr>
          <a:lstStyle/>
          <a:p>
            <a:pPr>
              <a:buClr>
                <a:schemeClr val="tx2"/>
              </a:buClr>
            </a:pPr>
            <a:r>
              <a:rPr lang="en-US" sz="1350"/>
              <a:t>Citation </a:t>
            </a:r>
            <a:r>
              <a:rPr lang="en-US" sz="1350" dirty="0"/>
              <a:t>counts</a:t>
            </a:r>
          </a:p>
          <a:p>
            <a:pPr>
              <a:buClr>
                <a:schemeClr val="tx2"/>
              </a:buClr>
            </a:pPr>
            <a:endParaRPr lang="en-US" sz="1350" dirty="0"/>
          </a:p>
          <a:p>
            <a:pPr>
              <a:buClr>
                <a:schemeClr val="tx2"/>
              </a:buClr>
            </a:pPr>
            <a:r>
              <a:rPr lang="en-US" sz="1350" dirty="0"/>
              <a:t>Tweets, Facebook, and other social media mentions</a:t>
            </a:r>
          </a:p>
          <a:p>
            <a:pPr>
              <a:buClr>
                <a:schemeClr val="tx2"/>
              </a:buClr>
            </a:pPr>
            <a:endParaRPr lang="en-US" sz="1350" dirty="0"/>
          </a:p>
          <a:p>
            <a:pPr>
              <a:buClr>
                <a:schemeClr val="tx2"/>
              </a:buClr>
            </a:pPr>
            <a:r>
              <a:rPr lang="en-US" sz="1350" dirty="0"/>
              <a:t>News and other public impact</a:t>
            </a:r>
          </a:p>
          <a:p>
            <a:pPr>
              <a:buClr>
                <a:schemeClr val="tx2"/>
              </a:buClr>
            </a:pPr>
            <a:endParaRPr lang="en-US" sz="1350" dirty="0"/>
          </a:p>
          <a:p>
            <a:pPr>
              <a:buClr>
                <a:schemeClr val="tx2"/>
              </a:buClr>
            </a:pPr>
            <a:endParaRPr lang="en-US" sz="1350" dirty="0"/>
          </a:p>
        </p:txBody>
      </p:sp>
      <p:pic>
        <p:nvPicPr>
          <p:cNvPr id="6" name="Picture 5">
            <a:extLst>
              <a:ext uri="{FF2B5EF4-FFF2-40B4-BE49-F238E27FC236}">
                <a16:creationId xmlns:a16="http://schemas.microsoft.com/office/drawing/2014/main" id="{ADBB4DEA-1A5D-454A-B71E-F1D2CC506A5D}"/>
              </a:ext>
            </a:extLst>
          </p:cNvPr>
          <p:cNvPicPr>
            <a:picLocks noChangeAspect="1"/>
          </p:cNvPicPr>
          <p:nvPr/>
        </p:nvPicPr>
        <p:blipFill>
          <a:blip r:embed="rId2"/>
          <a:stretch>
            <a:fillRect/>
          </a:stretch>
        </p:blipFill>
        <p:spPr>
          <a:xfrm>
            <a:off x="293823" y="1321308"/>
            <a:ext cx="5372395" cy="266117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66195B9A-1600-E247-A811-5587C255BAB6}"/>
              </a:ext>
            </a:extLst>
          </p:cNvPr>
          <p:cNvSpPr txBox="1"/>
          <p:nvPr/>
        </p:nvSpPr>
        <p:spPr>
          <a:xfrm>
            <a:off x="3456432" y="4127837"/>
            <a:ext cx="5687568" cy="1015663"/>
          </a:xfrm>
          <a:prstGeom prst="rect">
            <a:avLst/>
          </a:prstGeom>
          <a:solidFill>
            <a:schemeClr val="bg1"/>
          </a:solidFill>
        </p:spPr>
        <p:txBody>
          <a:bodyPr wrap="square" rtlCol="0">
            <a:spAutoFit/>
          </a:bodyPr>
          <a:lstStyle/>
          <a:p>
            <a:r>
              <a:rPr lang="en-US" sz="1200" dirty="0">
                <a:solidFill>
                  <a:schemeClr val="tx2"/>
                </a:solidFill>
              </a:rPr>
              <a:t>“Because selective indexes use citation counts as measure of journal performance, these metrics will provide more insight  into which articles are more impactful and how we are doing overall.”</a:t>
            </a:r>
          </a:p>
          <a:p>
            <a:endParaRPr lang="en-US" sz="1200" dirty="0">
              <a:solidFill>
                <a:schemeClr val="tx2"/>
              </a:solidFill>
            </a:endParaRPr>
          </a:p>
          <a:p>
            <a:r>
              <a:rPr lang="en-US" sz="1200" dirty="0">
                <a:solidFill>
                  <a:schemeClr val="tx2"/>
                </a:solidFill>
              </a:rPr>
              <a:t>Managing Editor, Journal of Patient-Centered Research and Reviews</a:t>
            </a:r>
          </a:p>
        </p:txBody>
      </p:sp>
    </p:spTree>
    <p:extLst>
      <p:ext uri="{BB962C8B-B14F-4D97-AF65-F5344CB8AC3E}">
        <p14:creationId xmlns:p14="http://schemas.microsoft.com/office/powerpoint/2010/main" val="2594230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0C8489-8EB3-BF45-83C2-30D512DD8A3C}"/>
              </a:ext>
            </a:extLst>
          </p:cNvPr>
          <p:cNvSpPr/>
          <p:nvPr/>
        </p:nvSpPr>
        <p:spPr>
          <a:xfrm>
            <a:off x="2650218" y="2167814"/>
            <a:ext cx="1823914" cy="861774"/>
          </a:xfrm>
          <a:prstGeom prst="rect">
            <a:avLst/>
          </a:prstGeom>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3565A"/>
                </a:solidFill>
                <a:effectLst/>
                <a:uLnTx/>
                <a:uFillTx/>
                <a:latin typeface="Arial"/>
                <a:ea typeface="+mn-ea"/>
                <a:cs typeface="+mn-cs"/>
              </a:rPr>
              <a:t>Drive forward your Research Data Management program, with specialized tools to store, manage, curate, share and preserve data.</a:t>
            </a:r>
          </a:p>
        </p:txBody>
      </p:sp>
      <p:pic>
        <p:nvPicPr>
          <p:cNvPr id="22" name="Picture 21">
            <a:extLst>
              <a:ext uri="{FF2B5EF4-FFF2-40B4-BE49-F238E27FC236}">
                <a16:creationId xmlns:a16="http://schemas.microsoft.com/office/drawing/2014/main" id="{46F614E6-7831-9D46-AD26-45B6210173D6}"/>
              </a:ext>
            </a:extLst>
          </p:cNvPr>
          <p:cNvPicPr>
            <a:picLocks noChangeAspect="1"/>
          </p:cNvPicPr>
          <p:nvPr/>
        </p:nvPicPr>
        <p:blipFill>
          <a:blip r:embed="rId4" cstate="print"/>
          <a:stretch>
            <a:fillRect/>
          </a:stretch>
        </p:blipFill>
        <p:spPr>
          <a:xfrm>
            <a:off x="2932314" y="3011801"/>
            <a:ext cx="1245364" cy="1252628"/>
          </a:xfrm>
          <a:prstGeom prst="rect">
            <a:avLst/>
          </a:prstGeom>
          <a:ln>
            <a:solidFill>
              <a:schemeClr val="bg2">
                <a:lumMod val="10000"/>
              </a:schemeClr>
            </a:solidFill>
          </a:ln>
        </p:spPr>
      </p:pic>
      <p:sp>
        <p:nvSpPr>
          <p:cNvPr id="9" name="TextBox 8">
            <a:extLst>
              <a:ext uri="{FF2B5EF4-FFF2-40B4-BE49-F238E27FC236}">
                <a16:creationId xmlns:a16="http://schemas.microsoft.com/office/drawing/2014/main" id="{97570BCD-BD8E-4C10-BB5C-D878A6C9E964}"/>
              </a:ext>
            </a:extLst>
          </p:cNvPr>
          <p:cNvSpPr txBox="1"/>
          <p:nvPr/>
        </p:nvSpPr>
        <p:spPr>
          <a:xfrm>
            <a:off x="3058898" y="1672939"/>
            <a:ext cx="1270722" cy="553998"/>
          </a:xfrm>
          <a:prstGeom prst="rect">
            <a:avLst/>
          </a:prstGeom>
          <a:noFill/>
          <a:ln>
            <a:solidFill>
              <a:schemeClr val="bg1"/>
            </a:solidFill>
          </a:ln>
        </p:spPr>
        <p:txBody>
          <a:bodyPr wrap="square" lIns="91440" tIns="45720" rIns="91440" bIns="45720" rtlCol="0" anchor="t">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679E0"/>
                </a:solidFill>
                <a:effectLst/>
                <a:uLnTx/>
                <a:uFillTx/>
                <a:latin typeface="Arial"/>
                <a:ea typeface="+mn-ea"/>
                <a:cs typeface="+mn-cs"/>
              </a:rPr>
              <a:t>Manage Research Data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679E0"/>
                </a:solidFill>
                <a:effectLst/>
                <a:uLnTx/>
                <a:uFillTx/>
                <a:latin typeface="Arial"/>
                <a:ea typeface="+mn-ea"/>
                <a:cs typeface="+mn-cs"/>
              </a:rPr>
              <a:t>DC Data</a:t>
            </a:r>
          </a:p>
        </p:txBody>
      </p:sp>
      <p:sp>
        <p:nvSpPr>
          <p:cNvPr id="24" name="Rectangle 23">
            <a:extLst>
              <a:ext uri="{FF2B5EF4-FFF2-40B4-BE49-F238E27FC236}">
                <a16:creationId xmlns:a16="http://schemas.microsoft.com/office/drawing/2014/main" id="{6FE8B750-352C-466C-9C69-417F91DD833B}"/>
              </a:ext>
            </a:extLst>
          </p:cNvPr>
          <p:cNvSpPr/>
          <p:nvPr/>
        </p:nvSpPr>
        <p:spPr>
          <a:xfrm>
            <a:off x="2438931" y="1686448"/>
            <a:ext cx="2246489" cy="25400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447C"/>
              </a:solidFill>
              <a:effectLst/>
              <a:uLnTx/>
              <a:uFillTx/>
              <a:latin typeface="Arial"/>
              <a:ea typeface="+mn-ea"/>
              <a:cs typeface="+mn-cs"/>
            </a:endParaRPr>
          </a:p>
        </p:txBody>
      </p:sp>
      <p:sp>
        <p:nvSpPr>
          <p:cNvPr id="5" name="Rectangle 4">
            <a:extLst>
              <a:ext uri="{FF2B5EF4-FFF2-40B4-BE49-F238E27FC236}">
                <a16:creationId xmlns:a16="http://schemas.microsoft.com/office/drawing/2014/main" id="{4F32D0B2-8D63-41C8-95E6-552EAABA1345}"/>
              </a:ext>
            </a:extLst>
          </p:cNvPr>
          <p:cNvSpPr/>
          <p:nvPr/>
        </p:nvSpPr>
        <p:spPr>
          <a:xfrm>
            <a:off x="644184" y="2167814"/>
            <a:ext cx="1823913"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3565A"/>
                </a:solidFill>
                <a:effectLst/>
                <a:uLnTx/>
                <a:uFillTx/>
                <a:latin typeface="Arial"/>
                <a:ea typeface="+mn-ea"/>
                <a:cs typeface="+mn-cs"/>
              </a:rPr>
              <a:t>Create a showcase out of your researcher’s published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3565A"/>
                </a:solidFill>
                <a:effectLst/>
                <a:uLnTx/>
                <a:uFillTx/>
                <a:latin typeface="Arial"/>
                <a:ea typeface="+mn-ea"/>
                <a:cs typeface="+mn-cs"/>
              </a:rPr>
              <a:t>pre-published works</a:t>
            </a:r>
          </a:p>
        </p:txBody>
      </p:sp>
      <p:pic>
        <p:nvPicPr>
          <p:cNvPr id="21" name="Picture 20">
            <a:extLst>
              <a:ext uri="{FF2B5EF4-FFF2-40B4-BE49-F238E27FC236}">
                <a16:creationId xmlns:a16="http://schemas.microsoft.com/office/drawing/2014/main" id="{0510DF00-E325-704B-B95C-372E28B535DC}"/>
              </a:ext>
            </a:extLst>
          </p:cNvPr>
          <p:cNvPicPr>
            <a:picLocks noChangeAspect="1"/>
          </p:cNvPicPr>
          <p:nvPr/>
        </p:nvPicPr>
        <p:blipFill>
          <a:blip r:embed="rId5" cstate="print"/>
          <a:stretch>
            <a:fillRect/>
          </a:stretch>
        </p:blipFill>
        <p:spPr>
          <a:xfrm>
            <a:off x="634742" y="3011801"/>
            <a:ext cx="1517678" cy="1239997"/>
          </a:xfrm>
          <a:prstGeom prst="rect">
            <a:avLst/>
          </a:prstGeom>
          <a:ln>
            <a:solidFill>
              <a:schemeClr val="tx1"/>
            </a:solidFill>
          </a:ln>
        </p:spPr>
      </p:pic>
      <p:sp>
        <p:nvSpPr>
          <p:cNvPr id="7" name="TextBox 6">
            <a:extLst>
              <a:ext uri="{FF2B5EF4-FFF2-40B4-BE49-F238E27FC236}">
                <a16:creationId xmlns:a16="http://schemas.microsoft.com/office/drawing/2014/main" id="{1B9694B0-BF2B-4CD9-9E54-7E399CE4F054}"/>
              </a:ext>
            </a:extLst>
          </p:cNvPr>
          <p:cNvSpPr txBox="1"/>
          <p:nvPr/>
        </p:nvSpPr>
        <p:spPr>
          <a:xfrm>
            <a:off x="935601" y="1672939"/>
            <a:ext cx="1241081" cy="5539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679E0"/>
                </a:solidFill>
                <a:effectLst/>
                <a:uLnTx/>
                <a:uFillTx/>
                <a:latin typeface="Arial"/>
                <a:ea typeface="+mn-ea"/>
                <a:cs typeface="+mn-cs"/>
              </a:rPr>
              <a:t>Highlight Faculty Publications</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GB" sz="1000" b="1" i="1" u="none" strike="noStrike" kern="1200" cap="none" spc="0" normalizeH="0" baseline="0" noProof="0" dirty="0">
                <a:ln>
                  <a:noFill/>
                </a:ln>
                <a:solidFill>
                  <a:srgbClr val="3679E0"/>
                </a:solidFill>
                <a:effectLst/>
                <a:uLnTx/>
                <a:uFillTx/>
                <a:latin typeface="Arial"/>
                <a:ea typeface="+mn-ea"/>
                <a:cs typeface="+mn-cs"/>
              </a:rPr>
              <a:t>DC Repository</a:t>
            </a:r>
          </a:p>
        </p:txBody>
      </p:sp>
      <p:sp>
        <p:nvSpPr>
          <p:cNvPr id="6" name="Rectangle 5">
            <a:extLst>
              <a:ext uri="{FF2B5EF4-FFF2-40B4-BE49-F238E27FC236}">
                <a16:creationId xmlns:a16="http://schemas.microsoft.com/office/drawing/2014/main" id="{025C2D9F-557B-4AD4-AF0F-602D55331EAE}"/>
              </a:ext>
            </a:extLst>
          </p:cNvPr>
          <p:cNvSpPr/>
          <p:nvPr/>
        </p:nvSpPr>
        <p:spPr>
          <a:xfrm>
            <a:off x="4787614" y="2167814"/>
            <a:ext cx="1823914" cy="861774"/>
          </a:xfrm>
          <a:prstGeom prst="rect">
            <a:avLst/>
          </a:prstGeom>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3565A"/>
                </a:solidFill>
                <a:effectLst/>
                <a:uLnTx/>
                <a:uFillTx/>
                <a:latin typeface="Arial"/>
                <a:ea typeface="+mn-ea"/>
                <a:cs typeface="+mn-cs"/>
              </a:rPr>
              <a:t>Curate </a:t>
            </a:r>
            <a:r>
              <a:rPr kumimoji="0" lang="en-US" sz="1000" b="0" i="0" u="none" strike="noStrike" kern="1200" cap="none" spc="0" normalizeH="0" baseline="0" noProof="0" dirty="0">
                <a:ln>
                  <a:noFill/>
                </a:ln>
                <a:solidFill>
                  <a:srgbClr val="53565A"/>
                </a:solidFill>
                <a:effectLst/>
                <a:uLnTx/>
                <a:uFillTx/>
                <a:latin typeface="Arial"/>
                <a:ea typeface="+mn-ea"/>
                <a:cs typeface="+mn-cs"/>
              </a:rPr>
              <a:t>exhibits of research projects and portfolios of works to highlight key moments of your institution’s scholarship.</a:t>
            </a:r>
            <a:endParaRPr kumimoji="0" lang="en-US" sz="1000" b="0" i="0" u="none" strike="noStrike" kern="0" cap="none" spc="0" normalizeH="0" baseline="0" noProof="0" dirty="0">
              <a:ln>
                <a:noFill/>
              </a:ln>
              <a:solidFill>
                <a:srgbClr val="53565A"/>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AE8A267C-F84D-7B4E-8F19-7304A451F6ED}"/>
              </a:ext>
            </a:extLst>
          </p:cNvPr>
          <p:cNvPicPr>
            <a:picLocks noChangeAspect="1"/>
          </p:cNvPicPr>
          <p:nvPr/>
        </p:nvPicPr>
        <p:blipFill>
          <a:blip r:embed="rId6" cstate="print"/>
          <a:stretch>
            <a:fillRect/>
          </a:stretch>
        </p:blipFill>
        <p:spPr>
          <a:xfrm>
            <a:off x="5086203" y="3011801"/>
            <a:ext cx="1226737" cy="1257814"/>
          </a:xfrm>
          <a:prstGeom prst="rect">
            <a:avLst/>
          </a:prstGeom>
          <a:ln>
            <a:solidFill>
              <a:schemeClr val="tx1"/>
            </a:solidFill>
          </a:ln>
        </p:spPr>
      </p:pic>
      <p:sp>
        <p:nvSpPr>
          <p:cNvPr id="11" name="TextBox 10">
            <a:extLst>
              <a:ext uri="{FF2B5EF4-FFF2-40B4-BE49-F238E27FC236}">
                <a16:creationId xmlns:a16="http://schemas.microsoft.com/office/drawing/2014/main" id="{961EC0EC-1922-4D20-9556-64F0EEFD410B}"/>
              </a:ext>
            </a:extLst>
          </p:cNvPr>
          <p:cNvSpPr txBox="1"/>
          <p:nvPr/>
        </p:nvSpPr>
        <p:spPr>
          <a:xfrm>
            <a:off x="5360779" y="1672939"/>
            <a:ext cx="1041260" cy="553998"/>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679E0"/>
                </a:solidFill>
                <a:effectLst/>
                <a:uLnTx/>
                <a:uFillTx/>
                <a:latin typeface="Arial"/>
                <a:ea typeface="+mn-ea"/>
                <a:cs typeface="+mn-cs"/>
              </a:rPr>
              <a:t>Curate Digital Scholarship</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679E0"/>
                </a:solidFill>
                <a:effectLst/>
                <a:uLnTx/>
                <a:uFillTx/>
                <a:latin typeface="Arial"/>
                <a:ea typeface="+mn-ea"/>
                <a:cs typeface="+mn-cs"/>
              </a:rPr>
              <a:t>DC Exhibits</a:t>
            </a:r>
          </a:p>
        </p:txBody>
      </p:sp>
      <p:sp>
        <p:nvSpPr>
          <p:cNvPr id="17" name="Rectangle 16">
            <a:extLst>
              <a:ext uri="{FF2B5EF4-FFF2-40B4-BE49-F238E27FC236}">
                <a16:creationId xmlns:a16="http://schemas.microsoft.com/office/drawing/2014/main" id="{FDC7FC09-46E7-4137-9C55-736F2AFA292D}"/>
              </a:ext>
            </a:extLst>
          </p:cNvPr>
          <p:cNvSpPr/>
          <p:nvPr/>
        </p:nvSpPr>
        <p:spPr>
          <a:xfrm>
            <a:off x="6960589" y="2167814"/>
            <a:ext cx="1823914" cy="707886"/>
          </a:xfrm>
          <a:prstGeom prst="rect">
            <a:avLst/>
          </a:prstGeom>
        </p:spPr>
        <p:txBody>
          <a:bodyPr wrap="square">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53565A"/>
                </a:solidFill>
                <a:effectLst/>
                <a:uLnTx/>
                <a:uFillTx/>
                <a:latin typeface="Arial"/>
                <a:ea typeface="+mn-ea"/>
                <a:cs typeface="+mn-cs"/>
              </a:rPr>
              <a:t>Launch and develop an OA journal publishing program to drive readership, downloads, and citations.</a:t>
            </a:r>
            <a:r>
              <a:rPr kumimoji="0" lang="en-US" sz="1000" b="0" i="0" u="none" strike="noStrike" kern="1200" cap="none" spc="0" normalizeH="0" baseline="0" noProof="0" dirty="0">
                <a:ln>
                  <a:noFill/>
                </a:ln>
                <a:solidFill>
                  <a:srgbClr val="53565A"/>
                </a:solidFill>
                <a:effectLst/>
                <a:uLnTx/>
                <a:uFillTx/>
                <a:latin typeface="Arial"/>
                <a:ea typeface="+mn-ea"/>
                <a:cs typeface="+mn-cs"/>
              </a:rPr>
              <a:t> </a:t>
            </a:r>
            <a:endParaRPr kumimoji="0" lang="en-US" sz="1000" b="0" i="0" u="none" strike="noStrike" kern="0" cap="none" spc="0" normalizeH="0" baseline="0" noProof="0" dirty="0">
              <a:ln>
                <a:noFill/>
              </a:ln>
              <a:solidFill>
                <a:srgbClr val="53565A"/>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28C54235-DCF6-BD44-AF89-67BBDE2BD6B1}"/>
              </a:ext>
            </a:extLst>
          </p:cNvPr>
          <p:cNvPicPr>
            <a:picLocks noChangeAspect="1"/>
          </p:cNvPicPr>
          <p:nvPr/>
        </p:nvPicPr>
        <p:blipFill>
          <a:blip r:embed="rId7" cstate="print"/>
          <a:stretch>
            <a:fillRect/>
          </a:stretch>
        </p:blipFill>
        <p:spPr>
          <a:xfrm>
            <a:off x="7330246" y="3011801"/>
            <a:ext cx="1084601" cy="1234375"/>
          </a:xfrm>
          <a:prstGeom prst="rect">
            <a:avLst/>
          </a:prstGeom>
          <a:ln>
            <a:solidFill>
              <a:schemeClr val="tx1"/>
            </a:solidFill>
          </a:ln>
        </p:spPr>
      </p:pic>
      <p:sp>
        <p:nvSpPr>
          <p:cNvPr id="16" name="TextBox 15">
            <a:extLst>
              <a:ext uri="{FF2B5EF4-FFF2-40B4-BE49-F238E27FC236}">
                <a16:creationId xmlns:a16="http://schemas.microsoft.com/office/drawing/2014/main" id="{1574A99B-8C7F-4C3C-B044-DDC72A12A85A}"/>
              </a:ext>
            </a:extLst>
          </p:cNvPr>
          <p:cNvSpPr txBox="1"/>
          <p:nvPr/>
        </p:nvSpPr>
        <p:spPr>
          <a:xfrm>
            <a:off x="7447838" y="1672939"/>
            <a:ext cx="1231950" cy="553998"/>
          </a:xfrm>
          <a:prstGeom prst="rect">
            <a:avLst/>
          </a:prstGeom>
          <a:noFill/>
        </p:spPr>
        <p:txBody>
          <a:bodyPr wrap="square" rtlCol="0">
            <a:spAutoFit/>
          </a:bodyPr>
          <a:lstStyle>
            <a:defPPr>
              <a:defRPr lang="en-US"/>
            </a:defPPr>
            <a:lvl1pPr marR="0" lvl="0" indent="0" defTabSz="1219140" fontAlgn="auto">
              <a:lnSpc>
                <a:spcPct val="100000"/>
              </a:lnSpc>
              <a:spcBef>
                <a:spcPts val="0"/>
              </a:spcBef>
              <a:spcAft>
                <a:spcPts val="0"/>
              </a:spcAft>
              <a:buClrTx/>
              <a:buSzTx/>
              <a:buFontTx/>
              <a:buNone/>
              <a:tabLst/>
              <a:defRPr kumimoji="0" sz="1600" b="1" i="0" u="none" strike="noStrike" cap="none" spc="0" normalizeH="0" baseline="0">
                <a:ln>
                  <a:noFill/>
                </a:ln>
                <a:solidFill>
                  <a:srgbClr val="FF8200"/>
                </a:solidFill>
                <a:effectLst/>
                <a:uLnTx/>
                <a:uFillTx/>
                <a:latin typeface="Arial" panose="020B0604020202020204"/>
              </a:defRPr>
            </a:lvl1p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679E0"/>
                </a:solidFill>
                <a:effectLst/>
                <a:uLnTx/>
                <a:uFillTx/>
                <a:latin typeface="Arial"/>
                <a:ea typeface="+mn-ea"/>
                <a:cs typeface="+mn-cs"/>
              </a:rPr>
              <a:t>Elevate Diamond </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679E0"/>
                </a:solidFill>
                <a:effectLst/>
                <a:uLnTx/>
                <a:uFillTx/>
                <a:latin typeface="Arial"/>
                <a:ea typeface="+mn-ea"/>
                <a:cs typeface="+mn-cs"/>
              </a:rPr>
              <a:t>OA Journals</a:t>
            </a:r>
          </a:p>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679E0"/>
                </a:solidFill>
                <a:effectLst/>
                <a:uLnTx/>
                <a:uFillTx/>
                <a:latin typeface="Arial"/>
                <a:ea typeface="+mn-ea"/>
                <a:cs typeface="+mn-cs"/>
              </a:rPr>
              <a:t>DC Publishing</a:t>
            </a:r>
          </a:p>
        </p:txBody>
      </p:sp>
      <p:pic>
        <p:nvPicPr>
          <p:cNvPr id="32" name="Picture 2" descr="C:\Users\user\Desktop\0016-demonstrate-impact-01.png"/>
          <p:cNvPicPr>
            <a:picLocks noChangeAspect="1" noChangeArrowheads="1"/>
          </p:cNvPicPr>
          <p:nvPr/>
        </p:nvPicPr>
        <p:blipFill>
          <a:blip r:embed="rId8" cstate="print"/>
          <a:srcRect/>
          <a:stretch>
            <a:fillRect/>
          </a:stretch>
        </p:blipFill>
        <p:spPr bwMode="auto">
          <a:xfrm>
            <a:off x="7006165" y="1672514"/>
            <a:ext cx="459185" cy="459186"/>
          </a:xfrm>
          <a:prstGeom prst="rect">
            <a:avLst/>
          </a:prstGeom>
          <a:noFill/>
        </p:spPr>
      </p:pic>
      <p:pic>
        <p:nvPicPr>
          <p:cNvPr id="8194" name="Picture 2" descr="C:\Users\user\Desktop\0004-block-chain-01.png"/>
          <p:cNvPicPr>
            <a:picLocks noChangeAspect="1" noChangeArrowheads="1"/>
          </p:cNvPicPr>
          <p:nvPr/>
        </p:nvPicPr>
        <p:blipFill>
          <a:blip r:embed="rId9" cstate="print"/>
          <a:srcRect/>
          <a:stretch>
            <a:fillRect/>
          </a:stretch>
        </p:blipFill>
        <p:spPr bwMode="auto">
          <a:xfrm>
            <a:off x="2579515" y="1672514"/>
            <a:ext cx="477836" cy="477836"/>
          </a:xfrm>
          <a:prstGeom prst="rect">
            <a:avLst/>
          </a:prstGeom>
          <a:noFill/>
        </p:spPr>
      </p:pic>
      <p:pic>
        <p:nvPicPr>
          <p:cNvPr id="8195" name="Picture 3" descr="C:\Users\user\Desktop\0001-ai-01.png"/>
          <p:cNvPicPr>
            <a:picLocks noChangeAspect="1" noChangeArrowheads="1"/>
          </p:cNvPicPr>
          <p:nvPr/>
        </p:nvPicPr>
        <p:blipFill>
          <a:blip r:embed="rId10" cstate="print"/>
          <a:srcRect/>
          <a:stretch>
            <a:fillRect/>
          </a:stretch>
        </p:blipFill>
        <p:spPr bwMode="auto">
          <a:xfrm>
            <a:off x="4884328" y="1672514"/>
            <a:ext cx="495300" cy="495300"/>
          </a:xfrm>
          <a:prstGeom prst="rect">
            <a:avLst/>
          </a:prstGeom>
          <a:noFill/>
        </p:spPr>
      </p:pic>
      <p:pic>
        <p:nvPicPr>
          <p:cNvPr id="8196" name="Picture 4" descr="C:\Users\user\Desktop\0026-information-analytics-01.png"/>
          <p:cNvPicPr>
            <a:picLocks noChangeAspect="1" noChangeArrowheads="1"/>
          </p:cNvPicPr>
          <p:nvPr/>
        </p:nvPicPr>
        <p:blipFill>
          <a:blip r:embed="rId11" cstate="print"/>
          <a:srcRect/>
          <a:stretch>
            <a:fillRect/>
          </a:stretch>
        </p:blipFill>
        <p:spPr bwMode="auto">
          <a:xfrm>
            <a:off x="398464" y="1672514"/>
            <a:ext cx="582612" cy="582612"/>
          </a:xfrm>
          <a:prstGeom prst="rect">
            <a:avLst/>
          </a:prstGeom>
          <a:noFill/>
        </p:spPr>
      </p:pic>
      <p:sp>
        <p:nvSpPr>
          <p:cNvPr id="27" name="Title 17">
            <a:extLst>
              <a:ext uri="{FF2B5EF4-FFF2-40B4-BE49-F238E27FC236}">
                <a16:creationId xmlns:a16="http://schemas.microsoft.com/office/drawing/2014/main" id="{3D4DA4FD-F315-4B3A-8F37-094F759B3FBC}"/>
              </a:ext>
            </a:extLst>
          </p:cNvPr>
          <p:cNvSpPr>
            <a:spLocks noGrp="1"/>
          </p:cNvSpPr>
          <p:nvPr>
            <p:ph type="title"/>
          </p:nvPr>
        </p:nvSpPr>
        <p:spPr>
          <a:xfrm>
            <a:off x="143473" y="63280"/>
            <a:ext cx="8348114" cy="462759"/>
          </a:xfrm>
        </p:spPr>
        <p:txBody>
          <a:bodyPr vert="horz"/>
          <a:lstStyle/>
          <a:p>
            <a:r>
              <a:rPr lang="en-US" sz="2400" dirty="0"/>
              <a:t>Digital Commons Repository Suite</a:t>
            </a:r>
          </a:p>
        </p:txBody>
      </p:sp>
      <p:sp>
        <p:nvSpPr>
          <p:cNvPr id="28" name="Rectangle 27">
            <a:extLst>
              <a:ext uri="{FF2B5EF4-FFF2-40B4-BE49-F238E27FC236}">
                <a16:creationId xmlns:a16="http://schemas.microsoft.com/office/drawing/2014/main" id="{89EE354F-55DB-4636-BF69-ECE9FB4F16FD}"/>
              </a:ext>
            </a:extLst>
          </p:cNvPr>
          <p:cNvSpPr/>
          <p:nvPr/>
        </p:nvSpPr>
        <p:spPr>
          <a:xfrm>
            <a:off x="143473" y="609398"/>
            <a:ext cx="8262162" cy="749436"/>
          </a:xfrm>
          <a:prstGeom prst="rect">
            <a:avLst/>
          </a:prstGeom>
        </p:spPr>
        <p:txBody>
          <a:bodyPr wrap="square">
            <a:spAutoFit/>
          </a:bodyPr>
          <a:lstStyle/>
          <a:p>
            <a:pPr>
              <a:lnSpc>
                <a:spcPct val="107000"/>
              </a:lnSpc>
              <a:spcAft>
                <a:spcPts val="600"/>
              </a:spcAft>
            </a:pPr>
            <a:r>
              <a:rPr lang="en-US" sz="1350" dirty="0">
                <a:latin typeface="Calibri" panose="020F0502020204030204" pitchFamily="34" charset="0"/>
                <a:ea typeface="Calibri" panose="020F0502020204030204" pitchFamily="34" charset="0"/>
                <a:cs typeface="Times New Roman" panose="02020603050405020304" pitchFamily="18" charset="0"/>
              </a:rPr>
              <a:t>Digital Commons helps institutions increase visibility and build a global reputation. A digital platform for all the institution’s research output, Digital Commons is </a:t>
            </a:r>
            <a:r>
              <a:rPr lang="en-US" sz="1350" b="1" dirty="0">
                <a:latin typeface="Calibri" panose="020F0502020204030204" pitchFamily="34" charset="0"/>
                <a:ea typeface="Calibri" panose="020F0502020204030204" pitchFamily="34" charset="0"/>
                <a:cs typeface="Times New Roman" panose="02020603050405020304" pitchFamily="18" charset="0"/>
              </a:rPr>
              <a:t>extensible</a:t>
            </a:r>
            <a:r>
              <a:rPr lang="en-US" sz="1350" dirty="0">
                <a:latin typeface="Calibri" panose="020F0502020204030204" pitchFamily="34" charset="0"/>
                <a:ea typeface="Calibri" panose="020F0502020204030204" pitchFamily="34" charset="0"/>
                <a:cs typeface="Times New Roman" panose="02020603050405020304" pitchFamily="18" charset="0"/>
              </a:rPr>
              <a:t> with journal publishing, research data management, and exhibit curation that can be </a:t>
            </a:r>
            <a:r>
              <a:rPr lang="en-US" sz="1350" b="1" dirty="0">
                <a:latin typeface="Calibri" panose="020F0502020204030204" pitchFamily="34" charset="0"/>
                <a:ea typeface="Calibri" panose="020F0502020204030204" pitchFamily="34" charset="0"/>
                <a:cs typeface="Times New Roman" panose="02020603050405020304" pitchFamily="18" charset="0"/>
              </a:rPr>
              <a:t>added as the institution’s needs grow over time</a:t>
            </a:r>
            <a:r>
              <a:rPr lang="en-US" sz="1350" dirty="0">
                <a:latin typeface="Calibri" panose="020F0502020204030204" pitchFamily="34" charset="0"/>
                <a:ea typeface="Calibri" panose="020F0502020204030204" pitchFamily="34" charset="0"/>
                <a:cs typeface="Times New Roman" panose="02020603050405020304" pitchFamily="18" charset="0"/>
              </a:rPr>
              <a:t>.</a:t>
            </a:r>
          </a:p>
        </p:txBody>
      </p:sp>
      <p:sp>
        <p:nvSpPr>
          <p:cNvPr id="2" name="Rectangle: Rounded Corners 18">
            <a:extLst>
              <a:ext uri="{FF2B5EF4-FFF2-40B4-BE49-F238E27FC236}">
                <a16:creationId xmlns:a16="http://schemas.microsoft.com/office/drawing/2014/main" id="{2CE772BB-8B54-7FA0-DB0C-D100CEDC208E}"/>
              </a:ext>
            </a:extLst>
          </p:cNvPr>
          <p:cNvSpPr/>
          <p:nvPr/>
        </p:nvSpPr>
        <p:spPr>
          <a:xfrm>
            <a:off x="2463193" y="1582310"/>
            <a:ext cx="2120979" cy="3029448"/>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4930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8E110DC6-66B3-436A-8F59-3EF09C8A3B3A}"/>
              </a:ext>
            </a:extLst>
          </p:cNvPr>
          <p:cNvSpPr/>
          <p:nvPr/>
        </p:nvSpPr>
        <p:spPr>
          <a:xfrm>
            <a:off x="6535897" y="892732"/>
            <a:ext cx="2058486" cy="3494444"/>
          </a:xfrm>
          <a:prstGeom prst="roundRect">
            <a:avLst>
              <a:gd name="adj" fmla="val 910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DD63EA0-27A1-4300-B8C6-4BA6BBA7EF20}"/>
              </a:ext>
            </a:extLst>
          </p:cNvPr>
          <p:cNvSpPr/>
          <p:nvPr/>
        </p:nvSpPr>
        <p:spPr>
          <a:xfrm>
            <a:off x="138674" y="895541"/>
            <a:ext cx="5625077" cy="3494444"/>
          </a:xfrm>
          <a:prstGeom prst="roundRect">
            <a:avLst>
              <a:gd name="adj" fmla="val 910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9B05606-DAB2-4A32-ACF8-9254FA173FF1}"/>
              </a:ext>
            </a:extLst>
          </p:cNvPr>
          <p:cNvSpPr>
            <a:spLocks noGrp="1"/>
          </p:cNvSpPr>
          <p:nvPr>
            <p:ph type="title"/>
          </p:nvPr>
        </p:nvSpPr>
        <p:spPr>
          <a:xfrm>
            <a:off x="576262" y="202774"/>
            <a:ext cx="7991475" cy="462759"/>
          </a:xfrm>
        </p:spPr>
        <p:txBody>
          <a:bodyPr/>
          <a:lstStyle/>
          <a:p>
            <a:r>
              <a:rPr lang="en-GB" dirty="0"/>
              <a:t>When talking about research data, we mean: </a:t>
            </a:r>
            <a:endParaRPr lang="en-US" dirty="0"/>
          </a:p>
        </p:txBody>
      </p:sp>
      <p:pic>
        <p:nvPicPr>
          <p:cNvPr id="6" name="Picture 5">
            <a:extLst>
              <a:ext uri="{FF2B5EF4-FFF2-40B4-BE49-F238E27FC236}">
                <a16:creationId xmlns:a16="http://schemas.microsoft.com/office/drawing/2014/main" id="{AF955362-92BC-40F1-BBC9-D1E6E1DF49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4" t="-1028" r="1331" b="3373"/>
          <a:stretch/>
        </p:blipFill>
        <p:spPr>
          <a:xfrm>
            <a:off x="940535" y="1259357"/>
            <a:ext cx="1528794" cy="1077643"/>
          </a:xfrm>
          <a:prstGeom prst="rect">
            <a:avLst/>
          </a:prstGeom>
          <a:ln w="6350" cap="sq">
            <a:noFill/>
            <a:prstDash val="solid"/>
            <a:miter lim="800000"/>
          </a:ln>
          <a:effectLst/>
        </p:spPr>
      </p:pic>
      <p:pic>
        <p:nvPicPr>
          <p:cNvPr id="8" name="Picture 7">
            <a:extLst>
              <a:ext uri="{FF2B5EF4-FFF2-40B4-BE49-F238E27FC236}">
                <a16:creationId xmlns:a16="http://schemas.microsoft.com/office/drawing/2014/main" id="{4E45A3D6-FA7E-4138-926B-041D4076F2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3711" y="1169306"/>
            <a:ext cx="1538002" cy="1076219"/>
          </a:xfrm>
          <a:prstGeom prst="rect">
            <a:avLst/>
          </a:prstGeom>
          <a:ln w="6350" cap="sq">
            <a:noFill/>
            <a:prstDash val="solid"/>
            <a:miter lim="800000"/>
          </a:ln>
          <a:effectLst/>
        </p:spPr>
      </p:pic>
      <p:pic>
        <p:nvPicPr>
          <p:cNvPr id="9" name="Picture 8">
            <a:extLst>
              <a:ext uri="{FF2B5EF4-FFF2-40B4-BE49-F238E27FC236}">
                <a16:creationId xmlns:a16="http://schemas.microsoft.com/office/drawing/2014/main" id="{701C3DDD-BF4B-4102-B261-D5B2BA138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714" y="2730119"/>
            <a:ext cx="1620122" cy="1114328"/>
          </a:xfrm>
          <a:prstGeom prst="rect">
            <a:avLst/>
          </a:prstGeom>
          <a:ln w="6350" cap="sq">
            <a:noFill/>
            <a:prstDash val="solid"/>
            <a:miter lim="800000"/>
          </a:ln>
          <a:effectLst/>
        </p:spPr>
      </p:pic>
      <p:pic>
        <p:nvPicPr>
          <p:cNvPr id="10" name="Picture 9">
            <a:extLst>
              <a:ext uri="{FF2B5EF4-FFF2-40B4-BE49-F238E27FC236}">
                <a16:creationId xmlns:a16="http://schemas.microsoft.com/office/drawing/2014/main" id="{344D19F1-BB5F-4B36-9605-8A3FCC82F1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2492" y="2748461"/>
            <a:ext cx="1546514" cy="1077643"/>
          </a:xfrm>
          <a:prstGeom prst="rect">
            <a:avLst/>
          </a:prstGeom>
          <a:ln w="6350" cap="sq">
            <a:noFill/>
            <a:prstDash val="solid"/>
            <a:miter lim="800000"/>
          </a:ln>
          <a:effectLst/>
        </p:spPr>
      </p:pic>
      <p:pic>
        <p:nvPicPr>
          <p:cNvPr id="11" name="Picture 10">
            <a:extLst>
              <a:ext uri="{FF2B5EF4-FFF2-40B4-BE49-F238E27FC236}">
                <a16:creationId xmlns:a16="http://schemas.microsoft.com/office/drawing/2014/main" id="{B3809420-353F-4371-BD86-FA3B330D1E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6284" y="2730119"/>
            <a:ext cx="1575698" cy="1114328"/>
          </a:xfrm>
          <a:prstGeom prst="rect">
            <a:avLst/>
          </a:prstGeom>
          <a:ln w="6350" cap="sq">
            <a:noFill/>
            <a:prstDash val="solid"/>
            <a:miter lim="800000"/>
          </a:ln>
          <a:effectLst/>
        </p:spPr>
      </p:pic>
      <p:cxnSp>
        <p:nvCxnSpPr>
          <p:cNvPr id="13" name="Straight Arrow Connector 12">
            <a:extLst>
              <a:ext uri="{FF2B5EF4-FFF2-40B4-BE49-F238E27FC236}">
                <a16:creationId xmlns:a16="http://schemas.microsoft.com/office/drawing/2014/main" id="{1157B6B6-13E9-44CB-8167-6B32EC9EC9BE}"/>
              </a:ext>
            </a:extLst>
          </p:cNvPr>
          <p:cNvCxnSpPr>
            <a:cxnSpLocks/>
          </p:cNvCxnSpPr>
          <p:nvPr/>
        </p:nvCxnSpPr>
        <p:spPr>
          <a:xfrm>
            <a:off x="2469952" y="1708127"/>
            <a:ext cx="1118568" cy="0"/>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34713A0C-8F6C-4D02-80FA-FAEA8CD8E336}"/>
              </a:ext>
            </a:extLst>
          </p:cNvPr>
          <p:cNvCxnSpPr>
            <a:cxnSpLocks/>
            <a:endCxn id="29" idx="4"/>
          </p:cNvCxnSpPr>
          <p:nvPr/>
        </p:nvCxnSpPr>
        <p:spPr>
          <a:xfrm flipV="1">
            <a:off x="2994413" y="1815144"/>
            <a:ext cx="0" cy="783542"/>
          </a:xfrm>
          <a:prstGeom prst="straightConnector1">
            <a:avLst/>
          </a:prstGeom>
          <a:ln w="19050">
            <a:solidFill>
              <a:schemeClr val="accent1"/>
            </a:solidFill>
            <a:tailEnd type="triangle"/>
          </a:ln>
        </p:spPr>
        <p:style>
          <a:lnRef idx="1">
            <a:schemeClr val="accent4"/>
          </a:lnRef>
          <a:fillRef idx="0">
            <a:schemeClr val="accent4"/>
          </a:fillRef>
          <a:effectRef idx="0">
            <a:schemeClr val="accent4"/>
          </a:effectRef>
          <a:fontRef idx="minor">
            <a:schemeClr val="tx1"/>
          </a:fontRef>
        </p:style>
      </p:cxnSp>
      <p:sp>
        <p:nvSpPr>
          <p:cNvPr id="19" name="Rectangle: Rounded Corners 18">
            <a:extLst>
              <a:ext uri="{FF2B5EF4-FFF2-40B4-BE49-F238E27FC236}">
                <a16:creationId xmlns:a16="http://schemas.microsoft.com/office/drawing/2014/main" id="{F4C6CB42-C7C2-4B42-B6A0-5D895F17E05F}"/>
              </a:ext>
            </a:extLst>
          </p:cNvPr>
          <p:cNvSpPr/>
          <p:nvPr/>
        </p:nvSpPr>
        <p:spPr>
          <a:xfrm>
            <a:off x="289057" y="2598686"/>
            <a:ext cx="5281769" cy="1712006"/>
          </a:xfrm>
          <a:prstGeom prst="round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4112F6E-888A-4F7B-ADDA-B84964B54A2B}"/>
              </a:ext>
            </a:extLst>
          </p:cNvPr>
          <p:cNvSpPr txBox="1"/>
          <p:nvPr/>
        </p:nvSpPr>
        <p:spPr>
          <a:xfrm>
            <a:off x="1176526" y="2307280"/>
            <a:ext cx="867294" cy="276999"/>
          </a:xfrm>
          <a:prstGeom prst="rect">
            <a:avLst/>
          </a:prstGeom>
          <a:noFill/>
        </p:spPr>
        <p:txBody>
          <a:bodyPr wrap="square" rtlCol="0">
            <a:spAutoFit/>
          </a:bodyPr>
          <a:lstStyle/>
          <a:p>
            <a:r>
              <a:rPr lang="en-GB" sz="1200" dirty="0"/>
              <a:t>Raw data </a:t>
            </a:r>
            <a:endParaRPr lang="en-US" sz="1200" dirty="0"/>
          </a:p>
        </p:txBody>
      </p:sp>
      <p:sp>
        <p:nvSpPr>
          <p:cNvPr id="23" name="TextBox 22">
            <a:extLst>
              <a:ext uri="{FF2B5EF4-FFF2-40B4-BE49-F238E27FC236}">
                <a16:creationId xmlns:a16="http://schemas.microsoft.com/office/drawing/2014/main" id="{A3B63E2B-F1D9-4679-B80E-B5BBBE704D4A}"/>
              </a:ext>
            </a:extLst>
          </p:cNvPr>
          <p:cNvSpPr txBox="1"/>
          <p:nvPr/>
        </p:nvSpPr>
        <p:spPr>
          <a:xfrm>
            <a:off x="3756283" y="2246949"/>
            <a:ext cx="1281605" cy="287404"/>
          </a:xfrm>
          <a:prstGeom prst="rect">
            <a:avLst/>
          </a:prstGeom>
          <a:noFill/>
        </p:spPr>
        <p:txBody>
          <a:bodyPr wrap="square" rtlCol="0">
            <a:spAutoFit/>
          </a:bodyPr>
          <a:lstStyle/>
          <a:p>
            <a:r>
              <a:rPr lang="en-GB" sz="1200" dirty="0"/>
              <a:t>Processed data </a:t>
            </a:r>
            <a:endParaRPr lang="en-US" sz="1200" dirty="0"/>
          </a:p>
        </p:txBody>
      </p:sp>
      <p:sp>
        <p:nvSpPr>
          <p:cNvPr id="24" name="Rectangle 23">
            <a:extLst>
              <a:ext uri="{FF2B5EF4-FFF2-40B4-BE49-F238E27FC236}">
                <a16:creationId xmlns:a16="http://schemas.microsoft.com/office/drawing/2014/main" id="{5026D12A-A9BA-426B-85A1-F6C670837735}"/>
              </a:ext>
            </a:extLst>
          </p:cNvPr>
          <p:cNvSpPr/>
          <p:nvPr/>
        </p:nvSpPr>
        <p:spPr>
          <a:xfrm>
            <a:off x="409422" y="3803037"/>
            <a:ext cx="1713569" cy="461665"/>
          </a:xfrm>
          <a:prstGeom prst="rect">
            <a:avLst/>
          </a:prstGeom>
        </p:spPr>
        <p:txBody>
          <a:bodyPr wrap="square">
            <a:spAutoFit/>
          </a:bodyPr>
          <a:lstStyle/>
          <a:p>
            <a:pPr algn="ctr"/>
            <a:r>
              <a:rPr lang="en-US" sz="1200"/>
              <a:t>Protocols, methods, workflows</a:t>
            </a:r>
          </a:p>
        </p:txBody>
      </p:sp>
      <p:sp>
        <p:nvSpPr>
          <p:cNvPr id="27" name="Rectangle 26">
            <a:extLst>
              <a:ext uri="{FF2B5EF4-FFF2-40B4-BE49-F238E27FC236}">
                <a16:creationId xmlns:a16="http://schemas.microsoft.com/office/drawing/2014/main" id="{F4605FA9-1AB8-441F-B53D-EA4D56F8F46A}"/>
              </a:ext>
            </a:extLst>
          </p:cNvPr>
          <p:cNvSpPr/>
          <p:nvPr/>
        </p:nvSpPr>
        <p:spPr>
          <a:xfrm>
            <a:off x="1983588" y="3790597"/>
            <a:ext cx="1620122" cy="461665"/>
          </a:xfrm>
          <a:prstGeom prst="rect">
            <a:avLst/>
          </a:prstGeom>
        </p:spPr>
        <p:txBody>
          <a:bodyPr wrap="square">
            <a:spAutoFit/>
          </a:bodyPr>
          <a:lstStyle/>
          <a:p>
            <a:pPr algn="ctr"/>
            <a:r>
              <a:rPr lang="en-US" sz="1200"/>
              <a:t>Machine &amp; environment settings</a:t>
            </a:r>
          </a:p>
        </p:txBody>
      </p:sp>
      <p:sp>
        <p:nvSpPr>
          <p:cNvPr id="28" name="Rectangle 27">
            <a:extLst>
              <a:ext uri="{FF2B5EF4-FFF2-40B4-BE49-F238E27FC236}">
                <a16:creationId xmlns:a16="http://schemas.microsoft.com/office/drawing/2014/main" id="{7B0843CC-8544-436D-AF78-C5315D585B6E}"/>
              </a:ext>
            </a:extLst>
          </p:cNvPr>
          <p:cNvSpPr/>
          <p:nvPr/>
        </p:nvSpPr>
        <p:spPr>
          <a:xfrm>
            <a:off x="3649007" y="3890436"/>
            <a:ext cx="1516756" cy="461665"/>
          </a:xfrm>
          <a:prstGeom prst="rect">
            <a:avLst/>
          </a:prstGeom>
        </p:spPr>
        <p:txBody>
          <a:bodyPr wrap="square">
            <a:spAutoFit/>
          </a:bodyPr>
          <a:lstStyle/>
          <a:p>
            <a:pPr algn="ctr"/>
            <a:r>
              <a:rPr lang="en-US" sz="1200"/>
              <a:t>Scripts, analyses &amp;  algorithms</a:t>
            </a:r>
          </a:p>
        </p:txBody>
      </p:sp>
      <p:sp>
        <p:nvSpPr>
          <p:cNvPr id="29" name="Oval 28">
            <a:extLst>
              <a:ext uri="{FF2B5EF4-FFF2-40B4-BE49-F238E27FC236}">
                <a16:creationId xmlns:a16="http://schemas.microsoft.com/office/drawing/2014/main" id="{19926C9E-830B-4E18-8979-14718C302FDB}"/>
              </a:ext>
            </a:extLst>
          </p:cNvPr>
          <p:cNvSpPr/>
          <p:nvPr/>
        </p:nvSpPr>
        <p:spPr>
          <a:xfrm>
            <a:off x="2875708" y="1575043"/>
            <a:ext cx="237409" cy="240101"/>
          </a:xfrm>
          <a:prstGeom prst="ellipse">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95068B-C543-431F-AA8B-9347A07A1B12}"/>
              </a:ext>
            </a:extLst>
          </p:cNvPr>
          <p:cNvPicPr>
            <a:picLocks noChangeAspect="1"/>
          </p:cNvPicPr>
          <p:nvPr/>
        </p:nvPicPr>
        <p:blipFill>
          <a:blip r:embed="rId8"/>
          <a:stretch>
            <a:fillRect/>
          </a:stretch>
        </p:blipFill>
        <p:spPr>
          <a:xfrm>
            <a:off x="6629817" y="1286031"/>
            <a:ext cx="501676" cy="3048157"/>
          </a:xfrm>
          <a:prstGeom prst="rect">
            <a:avLst/>
          </a:prstGeom>
        </p:spPr>
      </p:pic>
      <p:sp>
        <p:nvSpPr>
          <p:cNvPr id="15" name="Isosceles Triangle 14">
            <a:extLst>
              <a:ext uri="{FF2B5EF4-FFF2-40B4-BE49-F238E27FC236}">
                <a16:creationId xmlns:a16="http://schemas.microsoft.com/office/drawing/2014/main" id="{52F852F0-73BB-441C-AC39-34289C337FF7}"/>
              </a:ext>
            </a:extLst>
          </p:cNvPr>
          <p:cNvSpPr/>
          <p:nvPr/>
        </p:nvSpPr>
        <p:spPr>
          <a:xfrm rot="5400000">
            <a:off x="5965613" y="2296067"/>
            <a:ext cx="394322" cy="5834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B2DE978E-0825-40DF-A8A9-C6ADD1D999C8}"/>
              </a:ext>
            </a:extLst>
          </p:cNvPr>
          <p:cNvSpPr txBox="1"/>
          <p:nvPr/>
        </p:nvSpPr>
        <p:spPr>
          <a:xfrm>
            <a:off x="7131493" y="1340330"/>
            <a:ext cx="867294" cy="307777"/>
          </a:xfrm>
          <a:prstGeom prst="rect">
            <a:avLst/>
          </a:prstGeom>
          <a:noFill/>
        </p:spPr>
        <p:txBody>
          <a:bodyPr wrap="square" rtlCol="0">
            <a:spAutoFit/>
          </a:bodyPr>
          <a:lstStyle/>
          <a:p>
            <a:r>
              <a:rPr lang="en-GB" sz="1400" dirty="0"/>
              <a:t>Findable</a:t>
            </a:r>
            <a:endParaRPr lang="en-US" sz="1400" dirty="0"/>
          </a:p>
        </p:txBody>
      </p:sp>
      <p:sp>
        <p:nvSpPr>
          <p:cNvPr id="30" name="TextBox 29">
            <a:extLst>
              <a:ext uri="{FF2B5EF4-FFF2-40B4-BE49-F238E27FC236}">
                <a16:creationId xmlns:a16="http://schemas.microsoft.com/office/drawing/2014/main" id="{D0B67A17-A1DB-4685-BEB7-625F19214735}"/>
              </a:ext>
            </a:extLst>
          </p:cNvPr>
          <p:cNvSpPr txBox="1"/>
          <p:nvPr/>
        </p:nvSpPr>
        <p:spPr>
          <a:xfrm>
            <a:off x="7131493" y="1982432"/>
            <a:ext cx="1057627" cy="307777"/>
          </a:xfrm>
          <a:prstGeom prst="rect">
            <a:avLst/>
          </a:prstGeom>
          <a:noFill/>
        </p:spPr>
        <p:txBody>
          <a:bodyPr wrap="square" rtlCol="0">
            <a:spAutoFit/>
          </a:bodyPr>
          <a:lstStyle/>
          <a:p>
            <a:r>
              <a:rPr lang="en-GB" sz="1400" dirty="0"/>
              <a:t>Accessible</a:t>
            </a:r>
            <a:endParaRPr lang="en-US" sz="1400" dirty="0"/>
          </a:p>
        </p:txBody>
      </p:sp>
      <p:sp>
        <p:nvSpPr>
          <p:cNvPr id="31" name="TextBox 30">
            <a:extLst>
              <a:ext uri="{FF2B5EF4-FFF2-40B4-BE49-F238E27FC236}">
                <a16:creationId xmlns:a16="http://schemas.microsoft.com/office/drawing/2014/main" id="{BF7A9934-D0A1-4D6F-9E79-0D4AD809271A}"/>
              </a:ext>
            </a:extLst>
          </p:cNvPr>
          <p:cNvSpPr txBox="1"/>
          <p:nvPr/>
        </p:nvSpPr>
        <p:spPr>
          <a:xfrm>
            <a:off x="7131493" y="2748461"/>
            <a:ext cx="1240691" cy="307777"/>
          </a:xfrm>
          <a:prstGeom prst="rect">
            <a:avLst/>
          </a:prstGeom>
          <a:noFill/>
        </p:spPr>
        <p:txBody>
          <a:bodyPr wrap="square" rtlCol="0">
            <a:spAutoFit/>
          </a:bodyPr>
          <a:lstStyle/>
          <a:p>
            <a:r>
              <a:rPr lang="en-GB" sz="1400" dirty="0"/>
              <a:t>Interoperable</a:t>
            </a:r>
            <a:endParaRPr lang="en-US" sz="1400" dirty="0"/>
          </a:p>
        </p:txBody>
      </p:sp>
      <p:sp>
        <p:nvSpPr>
          <p:cNvPr id="32" name="TextBox 31">
            <a:extLst>
              <a:ext uri="{FF2B5EF4-FFF2-40B4-BE49-F238E27FC236}">
                <a16:creationId xmlns:a16="http://schemas.microsoft.com/office/drawing/2014/main" id="{A272362C-90D8-4898-894F-D47D16C780F4}"/>
              </a:ext>
            </a:extLst>
          </p:cNvPr>
          <p:cNvSpPr txBox="1"/>
          <p:nvPr/>
        </p:nvSpPr>
        <p:spPr>
          <a:xfrm>
            <a:off x="7131493" y="3720925"/>
            <a:ext cx="1240691" cy="307777"/>
          </a:xfrm>
          <a:prstGeom prst="rect">
            <a:avLst/>
          </a:prstGeom>
          <a:noFill/>
        </p:spPr>
        <p:txBody>
          <a:bodyPr wrap="square" rtlCol="0">
            <a:spAutoFit/>
          </a:bodyPr>
          <a:lstStyle/>
          <a:p>
            <a:r>
              <a:rPr lang="en-GB" sz="1400" dirty="0"/>
              <a:t>Reusable</a:t>
            </a:r>
            <a:endParaRPr lang="en-US" sz="1400" dirty="0"/>
          </a:p>
        </p:txBody>
      </p:sp>
      <p:sp>
        <p:nvSpPr>
          <p:cNvPr id="17" name="Rectangle 16">
            <a:extLst>
              <a:ext uri="{FF2B5EF4-FFF2-40B4-BE49-F238E27FC236}">
                <a16:creationId xmlns:a16="http://schemas.microsoft.com/office/drawing/2014/main" id="{58D3A0A5-D508-437A-8064-A21E3A72D492}"/>
              </a:ext>
            </a:extLst>
          </p:cNvPr>
          <p:cNvSpPr/>
          <p:nvPr/>
        </p:nvSpPr>
        <p:spPr>
          <a:xfrm>
            <a:off x="6598863" y="904947"/>
            <a:ext cx="2065565" cy="323165"/>
          </a:xfrm>
          <a:prstGeom prst="rect">
            <a:avLst/>
          </a:prstGeom>
        </p:spPr>
        <p:txBody>
          <a:bodyPr wrap="none">
            <a:spAutoFit/>
          </a:bodyPr>
          <a:lstStyle/>
          <a:p>
            <a:pPr algn="ctr"/>
            <a:r>
              <a:rPr lang="en-GB" sz="1500" b="1" dirty="0"/>
              <a:t>FAIR Data Principles</a:t>
            </a:r>
            <a:endParaRPr lang="en-US" sz="1500" b="1" dirty="0"/>
          </a:p>
        </p:txBody>
      </p:sp>
      <p:sp>
        <p:nvSpPr>
          <p:cNvPr id="33" name="Rectangle 32">
            <a:extLst>
              <a:ext uri="{FF2B5EF4-FFF2-40B4-BE49-F238E27FC236}">
                <a16:creationId xmlns:a16="http://schemas.microsoft.com/office/drawing/2014/main" id="{FFD51B5B-7283-4761-88EC-702A4F9AAB5C}"/>
              </a:ext>
            </a:extLst>
          </p:cNvPr>
          <p:cNvSpPr/>
          <p:nvPr/>
        </p:nvSpPr>
        <p:spPr>
          <a:xfrm>
            <a:off x="464585" y="923261"/>
            <a:ext cx="1754006" cy="323165"/>
          </a:xfrm>
          <a:prstGeom prst="rect">
            <a:avLst/>
          </a:prstGeom>
        </p:spPr>
        <p:txBody>
          <a:bodyPr wrap="none">
            <a:spAutoFit/>
          </a:bodyPr>
          <a:lstStyle/>
          <a:p>
            <a:pPr algn="ctr"/>
            <a:r>
              <a:rPr lang="en-GB" sz="1500" b="1" dirty="0"/>
              <a:t>All forms of data </a:t>
            </a:r>
            <a:endParaRPr lang="en-US" sz="1500" b="1" dirty="0"/>
          </a:p>
        </p:txBody>
      </p:sp>
    </p:spTree>
    <p:extLst>
      <p:ext uri="{BB962C8B-B14F-4D97-AF65-F5344CB8AC3E}">
        <p14:creationId xmlns:p14="http://schemas.microsoft.com/office/powerpoint/2010/main" val="675780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2DE1D-B6F5-485B-985E-5DD42CFA7DD9}"/>
              </a:ext>
            </a:extLst>
          </p:cNvPr>
          <p:cNvSpPr>
            <a:spLocks noGrp="1"/>
          </p:cNvSpPr>
          <p:nvPr>
            <p:ph type="title"/>
          </p:nvPr>
        </p:nvSpPr>
        <p:spPr>
          <a:xfrm>
            <a:off x="586892" y="476704"/>
            <a:ext cx="7991475" cy="462759"/>
          </a:xfrm>
        </p:spPr>
        <p:txBody>
          <a:bodyPr anchor="ctr">
            <a:normAutofit/>
          </a:bodyPr>
          <a:lstStyle/>
          <a:p>
            <a:r>
              <a:rPr lang="en-GB" sz="2600" dirty="0"/>
              <a:t>Research Data has become a high priority</a:t>
            </a:r>
          </a:p>
        </p:txBody>
      </p:sp>
      <p:sp>
        <p:nvSpPr>
          <p:cNvPr id="3" name="Text Placeholder 2">
            <a:extLst>
              <a:ext uri="{FF2B5EF4-FFF2-40B4-BE49-F238E27FC236}">
                <a16:creationId xmlns:a16="http://schemas.microsoft.com/office/drawing/2014/main" id="{EE253F13-3EE1-4644-BE9F-6BC65737A82B}"/>
              </a:ext>
            </a:extLst>
          </p:cNvPr>
          <p:cNvSpPr>
            <a:spLocks noGrp="1"/>
          </p:cNvSpPr>
          <p:nvPr>
            <p:ph type="body" sz="quarter" idx="13"/>
          </p:nvPr>
        </p:nvSpPr>
        <p:spPr>
          <a:xfrm>
            <a:off x="595424" y="1023544"/>
            <a:ext cx="3963627" cy="3264797"/>
          </a:xfrm>
        </p:spPr>
        <p:txBody>
          <a:bodyPr>
            <a:noAutofit/>
          </a:bodyPr>
          <a:lstStyle/>
          <a:p>
            <a:pPr marL="257175" indent="-257175">
              <a:spcBef>
                <a:spcPts val="20"/>
              </a:spcBef>
              <a:spcAft>
                <a:spcPts val="300"/>
              </a:spcAft>
            </a:pPr>
            <a:r>
              <a:rPr lang="en-GB" sz="1700" b="1" dirty="0"/>
              <a:t>Funders policies</a:t>
            </a:r>
          </a:p>
          <a:p>
            <a:pPr marL="0" indent="0">
              <a:spcBef>
                <a:spcPts val="20"/>
              </a:spcBef>
              <a:spcAft>
                <a:spcPts val="300"/>
              </a:spcAft>
              <a:buNone/>
            </a:pPr>
            <a:r>
              <a:rPr lang="en-GB" sz="1700" b="1" dirty="0"/>
              <a:t>	</a:t>
            </a:r>
            <a:r>
              <a:rPr lang="en-GB" sz="1700" dirty="0"/>
              <a:t>Most funders around the world have 	a policy on Research Data sharing</a:t>
            </a:r>
          </a:p>
          <a:p>
            <a:pPr marL="0" indent="0">
              <a:spcBef>
                <a:spcPts val="20"/>
              </a:spcBef>
              <a:spcAft>
                <a:spcPts val="300"/>
              </a:spcAft>
              <a:buNone/>
            </a:pPr>
            <a:endParaRPr lang="en-GB" sz="1700" dirty="0"/>
          </a:p>
          <a:p>
            <a:pPr marL="257175" indent="-257175">
              <a:spcBef>
                <a:spcPts val="20"/>
              </a:spcBef>
              <a:spcAft>
                <a:spcPts val="300"/>
              </a:spcAft>
            </a:pPr>
            <a:r>
              <a:rPr lang="en-GB" sz="1700" b="1" dirty="0"/>
              <a:t>Publishers policies</a:t>
            </a:r>
          </a:p>
          <a:p>
            <a:pPr marL="0" indent="0">
              <a:spcBef>
                <a:spcPts val="20"/>
              </a:spcBef>
              <a:spcAft>
                <a:spcPts val="300"/>
              </a:spcAft>
              <a:buNone/>
            </a:pPr>
            <a:r>
              <a:rPr lang="en-GB" sz="1700" b="1" dirty="0"/>
              <a:t>	</a:t>
            </a:r>
            <a:r>
              <a:rPr lang="en-GB" sz="1700" dirty="0"/>
              <a:t>All the largest publishers (incl. 	Elsevier) have a policy on Research 	Data sharing</a:t>
            </a:r>
          </a:p>
          <a:p>
            <a:pPr marL="0" indent="0">
              <a:spcBef>
                <a:spcPts val="20"/>
              </a:spcBef>
              <a:spcAft>
                <a:spcPts val="300"/>
              </a:spcAft>
              <a:buNone/>
            </a:pPr>
            <a:endParaRPr lang="en-GB" sz="1700" dirty="0"/>
          </a:p>
          <a:p>
            <a:pPr marL="257175" indent="-257175">
              <a:spcBef>
                <a:spcPts val="20"/>
              </a:spcBef>
              <a:spcAft>
                <a:spcPts val="300"/>
              </a:spcAft>
            </a:pPr>
            <a:r>
              <a:rPr lang="en-GB" sz="1700" b="1" dirty="0"/>
              <a:t>Government strategic agendas</a:t>
            </a:r>
          </a:p>
          <a:p>
            <a:pPr marL="0" indent="0">
              <a:spcBef>
                <a:spcPts val="20"/>
              </a:spcBef>
              <a:spcAft>
                <a:spcPts val="300"/>
              </a:spcAft>
              <a:buNone/>
            </a:pPr>
            <a:r>
              <a:rPr lang="en-GB" sz="1700" b="1" dirty="0"/>
              <a:t>	</a:t>
            </a:r>
            <a:r>
              <a:rPr lang="en-GB" sz="1700" dirty="0"/>
              <a:t>Govts and national bodies around 	the world</a:t>
            </a:r>
          </a:p>
        </p:txBody>
      </p:sp>
      <p:sp>
        <p:nvSpPr>
          <p:cNvPr id="4" name="Slide Number Placeholder 3">
            <a:extLst>
              <a:ext uri="{FF2B5EF4-FFF2-40B4-BE49-F238E27FC236}">
                <a16:creationId xmlns:a16="http://schemas.microsoft.com/office/drawing/2014/main" id="{5E91D6C3-626F-421F-9725-50F9D1E8B0FD}"/>
              </a:ext>
            </a:extLst>
          </p:cNvPr>
          <p:cNvSpPr>
            <a:spLocks noGrp="1"/>
          </p:cNvSpPr>
          <p:nvPr>
            <p:ph type="sldNum" sz="quarter" idx="17"/>
          </p:nvPr>
        </p:nvSpPr>
        <p:spPr>
          <a:xfrm>
            <a:off x="6510338" y="4791707"/>
            <a:ext cx="2057400" cy="162000"/>
          </a:xfrm>
        </p:spPr>
        <p:txBody>
          <a:bodyPr anchor="t">
            <a:normAutofit/>
          </a:bodyPr>
          <a:lstStyle/>
          <a:p>
            <a:pPr>
              <a:spcAft>
                <a:spcPts val="450"/>
              </a:spcAft>
            </a:pPr>
            <a:fld id="{82F89014-7F8D-47C1-8D79-17A715C9D2BB}" type="slidenum">
              <a:rPr lang="nl-NL" smtClean="0"/>
              <a:pPr>
                <a:spcAft>
                  <a:spcPts val="450"/>
                </a:spcAft>
              </a:pPr>
              <a:t>25</a:t>
            </a:fld>
            <a:endParaRPr lang="nl-NL"/>
          </a:p>
        </p:txBody>
      </p:sp>
      <p:grpSp>
        <p:nvGrpSpPr>
          <p:cNvPr id="5" name="Group 4">
            <a:extLst>
              <a:ext uri="{FF2B5EF4-FFF2-40B4-BE49-F238E27FC236}">
                <a16:creationId xmlns:a16="http://schemas.microsoft.com/office/drawing/2014/main" id="{378D8450-3EE4-4E26-8BA5-3B9F46729629}"/>
              </a:ext>
            </a:extLst>
          </p:cNvPr>
          <p:cNvGrpSpPr/>
          <p:nvPr/>
        </p:nvGrpSpPr>
        <p:grpSpPr>
          <a:xfrm>
            <a:off x="5211948" y="899442"/>
            <a:ext cx="3573043" cy="3544967"/>
            <a:chOff x="4870768" y="899442"/>
            <a:chExt cx="3935490" cy="3904566"/>
          </a:xfrm>
        </p:grpSpPr>
        <p:pic>
          <p:nvPicPr>
            <p:cNvPr id="8" name="Picture 7">
              <a:extLst>
                <a:ext uri="{FF2B5EF4-FFF2-40B4-BE49-F238E27FC236}">
                  <a16:creationId xmlns:a16="http://schemas.microsoft.com/office/drawing/2014/main" id="{45E93D62-3763-49E3-B1D0-94C387FA65EF}"/>
                </a:ext>
              </a:extLst>
            </p:cNvPr>
            <p:cNvPicPr>
              <a:picLocks noChangeAspect="1"/>
            </p:cNvPicPr>
            <p:nvPr/>
          </p:nvPicPr>
          <p:blipFill>
            <a:blip r:embed="rId3" cstate="print"/>
            <a:stretch>
              <a:fillRect/>
            </a:stretch>
          </p:blipFill>
          <p:spPr>
            <a:xfrm>
              <a:off x="4880156" y="3779459"/>
              <a:ext cx="752129" cy="750051"/>
            </a:xfrm>
            <a:prstGeom prst="rect">
              <a:avLst/>
            </a:prstGeom>
            <a:ln>
              <a:solidFill>
                <a:schemeClr val="tx1"/>
              </a:solidFill>
            </a:ln>
          </p:spPr>
        </p:pic>
        <p:pic>
          <p:nvPicPr>
            <p:cNvPr id="9" name="Picture 8">
              <a:extLst>
                <a:ext uri="{FF2B5EF4-FFF2-40B4-BE49-F238E27FC236}">
                  <a16:creationId xmlns:a16="http://schemas.microsoft.com/office/drawing/2014/main" id="{8E4204B8-1A37-4E51-82A5-E623059AF479}"/>
                </a:ext>
              </a:extLst>
            </p:cNvPr>
            <p:cNvPicPr>
              <a:picLocks noChangeAspect="1"/>
            </p:cNvPicPr>
            <p:nvPr/>
          </p:nvPicPr>
          <p:blipFill>
            <a:blip r:embed="rId4" cstate="print"/>
            <a:stretch>
              <a:fillRect/>
            </a:stretch>
          </p:blipFill>
          <p:spPr>
            <a:xfrm>
              <a:off x="6880860" y="3756436"/>
              <a:ext cx="1690576" cy="757612"/>
            </a:xfrm>
            <a:prstGeom prst="rect">
              <a:avLst/>
            </a:prstGeom>
            <a:ln>
              <a:solidFill>
                <a:schemeClr val="tx1"/>
              </a:solidFill>
            </a:ln>
          </p:spPr>
        </p:pic>
        <p:sp>
          <p:nvSpPr>
            <p:cNvPr id="10" name="TextBox 9">
              <a:extLst>
                <a:ext uri="{FF2B5EF4-FFF2-40B4-BE49-F238E27FC236}">
                  <a16:creationId xmlns:a16="http://schemas.microsoft.com/office/drawing/2014/main" id="{A847147F-E570-41D7-9ED5-5E03F33E2EE4}"/>
                </a:ext>
              </a:extLst>
            </p:cNvPr>
            <p:cNvSpPr txBox="1"/>
            <p:nvPr/>
          </p:nvSpPr>
          <p:spPr>
            <a:xfrm>
              <a:off x="4880156" y="4503926"/>
              <a:ext cx="752129" cy="300082"/>
            </a:xfrm>
            <a:prstGeom prst="rect">
              <a:avLst/>
            </a:prstGeom>
            <a:noFill/>
          </p:spPr>
          <p:txBody>
            <a:bodyPr wrap="none" rtlCol="0">
              <a:spAutoFit/>
            </a:bodyPr>
            <a:lstStyle/>
            <a:p>
              <a:r>
                <a:rPr lang="en-GB" sz="1350" b="1" dirty="0">
                  <a:solidFill>
                    <a:srgbClr val="FF6C00"/>
                  </a:solidFill>
                </a:rPr>
                <a:t>France</a:t>
              </a:r>
            </a:p>
          </p:txBody>
        </p:sp>
        <p:sp>
          <p:nvSpPr>
            <p:cNvPr id="12" name="TextBox 11">
              <a:extLst>
                <a:ext uri="{FF2B5EF4-FFF2-40B4-BE49-F238E27FC236}">
                  <a16:creationId xmlns:a16="http://schemas.microsoft.com/office/drawing/2014/main" id="{D48FAC22-D306-40AB-90B8-234839C514A8}"/>
                </a:ext>
              </a:extLst>
            </p:cNvPr>
            <p:cNvSpPr txBox="1"/>
            <p:nvPr/>
          </p:nvSpPr>
          <p:spPr>
            <a:xfrm>
              <a:off x="7273140" y="4503926"/>
              <a:ext cx="906017" cy="300082"/>
            </a:xfrm>
            <a:prstGeom prst="rect">
              <a:avLst/>
            </a:prstGeom>
            <a:noFill/>
          </p:spPr>
          <p:txBody>
            <a:bodyPr wrap="none" rtlCol="0">
              <a:spAutoFit/>
            </a:bodyPr>
            <a:lstStyle/>
            <a:p>
              <a:r>
                <a:rPr lang="en-GB" sz="1350" b="1" dirty="0">
                  <a:solidFill>
                    <a:srgbClr val="FF6C00"/>
                  </a:solidFill>
                </a:rPr>
                <a:t>Malaysia</a:t>
              </a:r>
            </a:p>
          </p:txBody>
        </p:sp>
        <p:pic>
          <p:nvPicPr>
            <p:cNvPr id="13" name="Picture 2" descr="NIH-logo – UCRC">
              <a:extLst>
                <a:ext uri="{FF2B5EF4-FFF2-40B4-BE49-F238E27FC236}">
                  <a16:creationId xmlns:a16="http://schemas.microsoft.com/office/drawing/2014/main" id="{BF875866-C5A7-49B0-A92B-D59E4DE302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85757" y="1028700"/>
              <a:ext cx="1572253" cy="5660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A4778480-A51A-4B83-9153-EFC54CAD4F7B}"/>
                </a:ext>
              </a:extLst>
            </p:cNvPr>
            <p:cNvGrpSpPr/>
            <p:nvPr/>
          </p:nvGrpSpPr>
          <p:grpSpPr>
            <a:xfrm>
              <a:off x="4870768" y="1762192"/>
              <a:ext cx="3707599" cy="1872823"/>
              <a:chOff x="5477464" y="2103511"/>
              <a:chExt cx="2512429" cy="1187122"/>
            </a:xfrm>
          </p:grpSpPr>
          <p:pic>
            <p:nvPicPr>
              <p:cNvPr id="19" name="Picture 3" descr="Chart, line chart&#10;&#10;Description automatically generated">
                <a:extLst>
                  <a:ext uri="{FF2B5EF4-FFF2-40B4-BE49-F238E27FC236}">
                    <a16:creationId xmlns:a16="http://schemas.microsoft.com/office/drawing/2014/main" id="{945DABD1-AF9B-49B0-BC1D-1D2DCC3BE9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477464" y="2103511"/>
                <a:ext cx="2512429" cy="1187122"/>
              </a:xfrm>
              <a:prstGeom prst="rect">
                <a:avLst/>
              </a:prstGeom>
              <a:solidFill>
                <a:srgbClr val="FFFFFF"/>
              </a:solidFill>
              <a:ln w="9525">
                <a:solidFill>
                  <a:srgbClr val="000000"/>
                </a:solidFill>
                <a:miter lim="800000"/>
                <a:headEnd/>
                <a:tailEnd/>
              </a:ln>
            </p:spPr>
          </p:pic>
          <p:cxnSp>
            <p:nvCxnSpPr>
              <p:cNvPr id="20" name="Straight Arrow Connector 19">
                <a:extLst>
                  <a:ext uri="{FF2B5EF4-FFF2-40B4-BE49-F238E27FC236}">
                    <a16:creationId xmlns:a16="http://schemas.microsoft.com/office/drawing/2014/main" id="{819DBCEF-D300-4725-A7B0-954E6B8D138C}"/>
                  </a:ext>
                </a:extLst>
              </p:cNvPr>
              <p:cNvCxnSpPr>
                <a:cxnSpLocks/>
              </p:cNvCxnSpPr>
              <p:nvPr/>
            </p:nvCxnSpPr>
            <p:spPr>
              <a:xfrm flipV="1">
                <a:off x="6178173" y="2594394"/>
                <a:ext cx="900854" cy="486222"/>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72C396E-6966-41FA-B325-943D549A920B}"/>
                  </a:ext>
                </a:extLst>
              </p:cNvPr>
              <p:cNvSpPr txBox="1"/>
              <p:nvPr/>
            </p:nvSpPr>
            <p:spPr>
              <a:xfrm>
                <a:off x="5681436" y="2183679"/>
                <a:ext cx="982386" cy="526742"/>
              </a:xfrm>
              <a:prstGeom prst="rect">
                <a:avLst/>
              </a:prstGeom>
              <a:noFill/>
            </p:spPr>
            <p:txBody>
              <a:bodyPr wrap="square" rtlCol="0">
                <a:spAutoFit/>
              </a:bodyPr>
              <a:lstStyle/>
              <a:p>
                <a:pPr algn="ctr" defTabSz="685800"/>
                <a:r>
                  <a:rPr lang="en-GB" sz="1600" dirty="0">
                    <a:solidFill>
                      <a:srgbClr val="FF6C00"/>
                    </a:solidFill>
                  </a:rPr>
                  <a:t>Publications w/ data are growing fast</a:t>
                </a:r>
              </a:p>
            </p:txBody>
          </p:sp>
        </p:grpSp>
        <p:grpSp>
          <p:nvGrpSpPr>
            <p:cNvPr id="7" name="Group 6">
              <a:extLst>
                <a:ext uri="{FF2B5EF4-FFF2-40B4-BE49-F238E27FC236}">
                  <a16:creationId xmlns:a16="http://schemas.microsoft.com/office/drawing/2014/main" id="{897F3E11-A94D-43DD-910C-D81D39ACC579}"/>
                </a:ext>
              </a:extLst>
            </p:cNvPr>
            <p:cNvGrpSpPr/>
            <p:nvPr/>
          </p:nvGrpSpPr>
          <p:grpSpPr>
            <a:xfrm>
              <a:off x="6492220" y="899442"/>
              <a:ext cx="2314038" cy="807232"/>
              <a:chOff x="6469360" y="1036602"/>
              <a:chExt cx="2314038" cy="807232"/>
            </a:xfrm>
          </p:grpSpPr>
          <p:pic>
            <p:nvPicPr>
              <p:cNvPr id="15" name="Graphic 4">
                <a:extLst>
                  <a:ext uri="{FF2B5EF4-FFF2-40B4-BE49-F238E27FC236}">
                    <a16:creationId xmlns:a16="http://schemas.microsoft.com/office/drawing/2014/main" id="{3EFA1CCB-502F-432D-A92E-7DB6D51C3FB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8620" y="1036602"/>
                <a:ext cx="2184778" cy="542429"/>
              </a:xfrm>
              <a:prstGeom prst="rect">
                <a:avLst/>
              </a:prstGeom>
            </p:spPr>
          </p:pic>
          <p:sp>
            <p:nvSpPr>
              <p:cNvPr id="22" name="Rectangle 21">
                <a:extLst>
                  <a:ext uri="{FF2B5EF4-FFF2-40B4-BE49-F238E27FC236}">
                    <a16:creationId xmlns:a16="http://schemas.microsoft.com/office/drawing/2014/main" id="{3A16FBD1-E479-45F8-92FD-C7BA38432C33}"/>
                  </a:ext>
                </a:extLst>
              </p:cNvPr>
              <p:cNvSpPr/>
              <p:nvPr/>
            </p:nvSpPr>
            <p:spPr>
              <a:xfrm>
                <a:off x="6469360" y="1551446"/>
                <a:ext cx="2026517" cy="292388"/>
              </a:xfrm>
              <a:prstGeom prst="rect">
                <a:avLst/>
              </a:prstGeom>
            </p:spPr>
            <p:txBody>
              <a:bodyPr wrap="none">
                <a:spAutoFit/>
              </a:bodyPr>
              <a:lstStyle/>
              <a:p>
                <a:pPr algn="ctr" defTabSz="685800"/>
                <a:r>
                  <a:rPr lang="en-IN" sz="1300" b="1" dirty="0">
                    <a:solidFill>
                      <a:srgbClr val="3679E0"/>
                    </a:solidFill>
                    <a:latin typeface="Arial" panose="020B0604020202020204"/>
                  </a:rPr>
                  <a:t>“No opting out</a:t>
                </a:r>
                <a:r>
                  <a:rPr lang="en-IN" sz="1300" dirty="0">
                    <a:solidFill>
                      <a:srgbClr val="3679E0"/>
                    </a:solidFill>
                    <a:latin typeface="Arial" panose="020B0604020202020204"/>
                  </a:rPr>
                  <a:t> </a:t>
                </a:r>
                <a:r>
                  <a:rPr lang="en-IN" sz="1300" dirty="0">
                    <a:solidFill>
                      <a:srgbClr val="53565A"/>
                    </a:solidFill>
                    <a:latin typeface="Arial" panose="020B0604020202020204"/>
                  </a:rPr>
                  <a:t>of RDM”</a:t>
                </a:r>
                <a:endParaRPr lang="en-GB" sz="1300" dirty="0">
                  <a:solidFill>
                    <a:srgbClr val="53565A"/>
                  </a:solidFill>
                  <a:latin typeface="Arial" panose="020B0604020202020204"/>
                </a:endParaRPr>
              </a:p>
            </p:txBody>
          </p:sp>
        </p:grpSp>
      </p:grpSp>
    </p:spTree>
    <p:extLst>
      <p:ext uri="{BB962C8B-B14F-4D97-AF65-F5344CB8AC3E}">
        <p14:creationId xmlns:p14="http://schemas.microsoft.com/office/powerpoint/2010/main" val="3006456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9C40-CEF2-4D35-91D5-0F1EC56FFA58}"/>
              </a:ext>
            </a:extLst>
          </p:cNvPr>
          <p:cNvSpPr>
            <a:spLocks noGrp="1"/>
          </p:cNvSpPr>
          <p:nvPr>
            <p:ph type="title"/>
          </p:nvPr>
        </p:nvSpPr>
        <p:spPr>
          <a:xfrm>
            <a:off x="586311" y="480904"/>
            <a:ext cx="7991475" cy="462759"/>
          </a:xfrm>
        </p:spPr>
        <p:txBody>
          <a:bodyPr/>
          <a:lstStyle/>
          <a:p>
            <a:r>
              <a:rPr lang="en-GB"/>
              <a:t>Institutions are ramping up RDM efforts</a:t>
            </a:r>
          </a:p>
        </p:txBody>
      </p:sp>
      <p:sp>
        <p:nvSpPr>
          <p:cNvPr id="3" name="Text Placeholder 2">
            <a:extLst>
              <a:ext uri="{FF2B5EF4-FFF2-40B4-BE49-F238E27FC236}">
                <a16:creationId xmlns:a16="http://schemas.microsoft.com/office/drawing/2014/main" id="{F6125DBE-F257-43A8-B36E-1C1C3F281B5A}"/>
              </a:ext>
            </a:extLst>
          </p:cNvPr>
          <p:cNvSpPr>
            <a:spLocks noGrp="1"/>
          </p:cNvSpPr>
          <p:nvPr>
            <p:ph type="body" sz="quarter" idx="13"/>
          </p:nvPr>
        </p:nvSpPr>
        <p:spPr>
          <a:xfrm>
            <a:off x="576263" y="1198686"/>
            <a:ext cx="7991475" cy="2695981"/>
          </a:xfrm>
        </p:spPr>
        <p:txBody>
          <a:bodyPr>
            <a:normAutofit fontScale="92500" lnSpcReduction="10000"/>
          </a:bodyPr>
          <a:lstStyle/>
          <a:p>
            <a:pPr marL="257175" indent="-257175">
              <a:spcAft>
                <a:spcPts val="2000"/>
              </a:spcAft>
              <a:buFont typeface="Arial" panose="020B0604020202020204" pitchFamily="34" charset="0"/>
              <a:buChar char="•"/>
            </a:pPr>
            <a:r>
              <a:rPr lang="en-GB" sz="2100" dirty="0"/>
              <a:t>Hiring data stewards / data librarians</a:t>
            </a:r>
          </a:p>
          <a:p>
            <a:pPr marL="257175" indent="-257175">
              <a:spcAft>
                <a:spcPts val="2000"/>
              </a:spcAft>
              <a:buFont typeface="Arial" panose="020B0604020202020204" pitchFamily="34" charset="0"/>
              <a:buChar char="•"/>
            </a:pPr>
            <a:r>
              <a:rPr lang="en-GB" sz="2100" dirty="0"/>
              <a:t>Data Management Plans </a:t>
            </a:r>
          </a:p>
          <a:p>
            <a:pPr marL="257175" indent="-257175">
              <a:spcAft>
                <a:spcPts val="2000"/>
              </a:spcAft>
              <a:buFont typeface="Arial" panose="020B0604020202020204" pitchFamily="34" charset="0"/>
              <a:buChar char="•"/>
            </a:pPr>
            <a:r>
              <a:rPr lang="en-GB" sz="2100" dirty="0"/>
              <a:t>Data Repository</a:t>
            </a:r>
          </a:p>
          <a:p>
            <a:pPr marL="257175" indent="-257175">
              <a:spcAft>
                <a:spcPts val="2000"/>
              </a:spcAft>
              <a:buFont typeface="Arial" panose="020B0604020202020204" pitchFamily="34" charset="0"/>
              <a:buChar char="•"/>
            </a:pPr>
            <a:r>
              <a:rPr lang="en-GB" sz="2100" dirty="0"/>
              <a:t>Reporting (compliance, assessment, etc) on Data</a:t>
            </a:r>
          </a:p>
          <a:p>
            <a:pPr marL="257175" indent="-257175">
              <a:spcAft>
                <a:spcPts val="2000"/>
              </a:spcAft>
              <a:buFont typeface="Arial" panose="020B0604020202020204" pitchFamily="34" charset="0"/>
              <a:buChar char="•"/>
            </a:pPr>
            <a:r>
              <a:rPr lang="en-GB" sz="2100" dirty="0"/>
              <a:t>Showcasing Data</a:t>
            </a:r>
          </a:p>
          <a:p>
            <a:pPr marL="257175" indent="-257175">
              <a:spcAft>
                <a:spcPts val="2000"/>
              </a:spcAft>
              <a:buFont typeface="Arial" panose="020B0604020202020204" pitchFamily="34" charset="0"/>
              <a:buChar char="•"/>
            </a:pPr>
            <a:endParaRPr lang="en-GB" sz="200" dirty="0"/>
          </a:p>
        </p:txBody>
      </p:sp>
      <p:sp>
        <p:nvSpPr>
          <p:cNvPr id="4" name="Slide Number Placeholder 3">
            <a:extLst>
              <a:ext uri="{FF2B5EF4-FFF2-40B4-BE49-F238E27FC236}">
                <a16:creationId xmlns:a16="http://schemas.microsoft.com/office/drawing/2014/main" id="{4889C7ED-3635-4A7B-95C0-02CB3B5F8256}"/>
              </a:ext>
            </a:extLst>
          </p:cNvPr>
          <p:cNvSpPr>
            <a:spLocks noGrp="1"/>
          </p:cNvSpPr>
          <p:nvPr>
            <p:ph type="sldNum" sz="quarter" idx="16"/>
          </p:nvPr>
        </p:nvSpPr>
        <p:spPr/>
        <p:txBody>
          <a:bodyPr/>
          <a:lstStyle/>
          <a:p>
            <a:pPr defTabSz="685800"/>
            <a:fld id="{82F89014-7F8D-47C1-8D79-17A715C9D2BB}" type="slidenum">
              <a:rPr lang="nl-NL">
                <a:solidFill>
                  <a:srgbClr val="53565A">
                    <a:tint val="75000"/>
                  </a:srgbClr>
                </a:solidFill>
                <a:latin typeface="Arial" panose="020B0604020202020204"/>
              </a:rPr>
              <a:pPr defTabSz="685800"/>
              <a:t>26</a:t>
            </a:fld>
            <a:endParaRPr lang="nl-NL">
              <a:solidFill>
                <a:srgbClr val="53565A">
                  <a:tint val="75000"/>
                </a:srgbClr>
              </a:solidFill>
              <a:latin typeface="Arial" panose="020B0604020202020204"/>
            </a:endParaRPr>
          </a:p>
        </p:txBody>
      </p:sp>
      <p:sp>
        <p:nvSpPr>
          <p:cNvPr id="5" name="Left Brace 4">
            <a:extLst>
              <a:ext uri="{FF2B5EF4-FFF2-40B4-BE49-F238E27FC236}">
                <a16:creationId xmlns:a16="http://schemas.microsoft.com/office/drawing/2014/main" id="{374E6193-C7AE-4C56-BC3B-069F913C5213}"/>
              </a:ext>
            </a:extLst>
          </p:cNvPr>
          <p:cNvSpPr/>
          <p:nvPr/>
        </p:nvSpPr>
        <p:spPr>
          <a:xfrm flipH="1">
            <a:off x="6088956" y="2710778"/>
            <a:ext cx="150834" cy="763942"/>
          </a:xfrm>
          <a:prstGeom prst="leftBrace">
            <a:avLst/>
          </a:prstGeom>
          <a:noFill/>
          <a:ln>
            <a:solidFill>
              <a:srgbClr val="FF6C00"/>
            </a:solidFill>
          </a:ln>
        </p:spPr>
        <p:style>
          <a:lnRef idx="1">
            <a:schemeClr val="dk1"/>
          </a:lnRef>
          <a:fillRef idx="0">
            <a:schemeClr val="dk1"/>
          </a:fillRef>
          <a:effectRef idx="0">
            <a:schemeClr val="dk1"/>
          </a:effectRef>
          <a:fontRef idx="minor">
            <a:schemeClr val="tx1"/>
          </a:fontRef>
        </p:style>
        <p:txBody>
          <a:bodyPr rtlCol="0" anchor="ctr"/>
          <a:lstStyle/>
          <a:p>
            <a:pPr algn="ctr" defTabSz="685800"/>
            <a:endParaRPr lang="en-GB" sz="1350">
              <a:solidFill>
                <a:srgbClr val="53565A"/>
              </a:solidFill>
              <a:latin typeface="Arial" panose="020B0604020202020204"/>
            </a:endParaRPr>
          </a:p>
        </p:txBody>
      </p:sp>
      <p:sp>
        <p:nvSpPr>
          <p:cNvPr id="6" name="TextBox 5">
            <a:extLst>
              <a:ext uri="{FF2B5EF4-FFF2-40B4-BE49-F238E27FC236}">
                <a16:creationId xmlns:a16="http://schemas.microsoft.com/office/drawing/2014/main" id="{A233301D-0F6E-4D4B-B09C-CBCDF9C69D52}"/>
              </a:ext>
            </a:extLst>
          </p:cNvPr>
          <p:cNvSpPr txBox="1"/>
          <p:nvPr/>
        </p:nvSpPr>
        <p:spPr>
          <a:xfrm>
            <a:off x="6327292" y="2929426"/>
            <a:ext cx="1762021" cy="369332"/>
          </a:xfrm>
          <a:prstGeom prst="rect">
            <a:avLst/>
          </a:prstGeom>
          <a:noFill/>
        </p:spPr>
        <p:txBody>
          <a:bodyPr wrap="none" rtlCol="0">
            <a:spAutoFit/>
          </a:bodyPr>
          <a:lstStyle/>
          <a:p>
            <a:pPr defTabSz="685800"/>
            <a:r>
              <a:rPr lang="en-GB">
                <a:solidFill>
                  <a:srgbClr val="53565A"/>
                </a:solidFill>
                <a:latin typeface="Arial" panose="020B0604020202020204"/>
              </a:rPr>
              <a:t>Highly strategic</a:t>
            </a:r>
          </a:p>
        </p:txBody>
      </p:sp>
      <p:pic>
        <p:nvPicPr>
          <p:cNvPr id="8" name="Graphic 7">
            <a:extLst>
              <a:ext uri="{FF2B5EF4-FFF2-40B4-BE49-F238E27FC236}">
                <a16:creationId xmlns:a16="http://schemas.microsoft.com/office/drawing/2014/main" id="{F24D1623-90BC-443E-9429-1CC5519F6E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0502" y="57409"/>
            <a:ext cx="1265548" cy="1265548"/>
          </a:xfrm>
          <a:prstGeom prst="rect">
            <a:avLst/>
          </a:prstGeom>
        </p:spPr>
      </p:pic>
      <p:sp>
        <p:nvSpPr>
          <p:cNvPr id="9" name="TextBox 8">
            <a:extLst>
              <a:ext uri="{FF2B5EF4-FFF2-40B4-BE49-F238E27FC236}">
                <a16:creationId xmlns:a16="http://schemas.microsoft.com/office/drawing/2014/main" id="{3D1C90BF-A241-D70D-E015-871677A664BA}"/>
              </a:ext>
            </a:extLst>
          </p:cNvPr>
          <p:cNvSpPr txBox="1"/>
          <p:nvPr/>
        </p:nvSpPr>
        <p:spPr>
          <a:xfrm>
            <a:off x="254000" y="3894667"/>
            <a:ext cx="8483600" cy="461665"/>
          </a:xfrm>
          <a:prstGeom prst="rect">
            <a:avLst/>
          </a:prstGeom>
          <a:noFill/>
        </p:spPr>
        <p:txBody>
          <a:bodyPr wrap="square">
            <a:spAutoFit/>
          </a:bodyPr>
          <a:lstStyle/>
          <a:p>
            <a:pPr algn="ctr">
              <a:spcAft>
                <a:spcPts val="2000"/>
              </a:spcAft>
            </a:pPr>
            <a:r>
              <a:rPr lang="en-GB" sz="2400" b="1" dirty="0"/>
              <a:t>Challenge: </a:t>
            </a:r>
            <a:r>
              <a:rPr lang="en-GB" sz="2400" dirty="0"/>
              <a:t>Where is the institutions’ research data?</a:t>
            </a:r>
          </a:p>
        </p:txBody>
      </p:sp>
    </p:spTree>
    <p:extLst>
      <p:ext uri="{BB962C8B-B14F-4D97-AF65-F5344CB8AC3E}">
        <p14:creationId xmlns:p14="http://schemas.microsoft.com/office/powerpoint/2010/main" val="13501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9B52A-974C-4F85-8A44-76906E6ABD31}"/>
              </a:ext>
            </a:extLst>
          </p:cNvPr>
          <p:cNvSpPr>
            <a:spLocks noGrp="1"/>
          </p:cNvSpPr>
          <p:nvPr>
            <p:ph type="body" sz="quarter" idx="15"/>
          </p:nvPr>
        </p:nvSpPr>
        <p:spPr>
          <a:xfrm>
            <a:off x="222637" y="1215416"/>
            <a:ext cx="8651019" cy="1413483"/>
          </a:xfrm>
        </p:spPr>
        <p:txBody>
          <a:bodyPr/>
          <a:lstStyle/>
          <a:p>
            <a:r>
              <a:rPr lang="en-GB" b="1" dirty="0">
                <a:solidFill>
                  <a:schemeClr val="accent2"/>
                </a:solidFill>
              </a:rPr>
              <a:t>Where is the Research Data?</a:t>
            </a:r>
            <a:endParaRPr lang="en-US" b="1" dirty="0">
              <a:solidFill>
                <a:schemeClr val="accent2"/>
              </a:solidFill>
            </a:endParaRPr>
          </a:p>
        </p:txBody>
      </p:sp>
    </p:spTree>
    <p:extLst>
      <p:ext uri="{BB962C8B-B14F-4D97-AF65-F5344CB8AC3E}">
        <p14:creationId xmlns:p14="http://schemas.microsoft.com/office/powerpoint/2010/main" val="97927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3AFA8-713F-45DC-B22C-DB70021B8756}"/>
              </a:ext>
            </a:extLst>
          </p:cNvPr>
          <p:cNvSpPr>
            <a:spLocks noGrp="1"/>
          </p:cNvSpPr>
          <p:nvPr>
            <p:ph type="title"/>
          </p:nvPr>
        </p:nvSpPr>
        <p:spPr>
          <a:xfrm>
            <a:off x="682105" y="456122"/>
            <a:ext cx="7991475" cy="462759"/>
          </a:xfrm>
        </p:spPr>
        <p:txBody>
          <a:bodyPr/>
          <a:lstStyle/>
          <a:p>
            <a:r>
              <a:rPr lang="en-GB" sz="2600" dirty="0">
                <a:solidFill>
                  <a:srgbClr val="53565A"/>
                </a:solidFill>
              </a:rPr>
              <a:t>Where is the institutions’ Research Data?</a:t>
            </a:r>
          </a:p>
        </p:txBody>
      </p:sp>
      <p:sp>
        <p:nvSpPr>
          <p:cNvPr id="4" name="Slide Number Placeholder 3">
            <a:extLst>
              <a:ext uri="{FF2B5EF4-FFF2-40B4-BE49-F238E27FC236}">
                <a16:creationId xmlns:a16="http://schemas.microsoft.com/office/drawing/2014/main" id="{3064DD64-E43A-4B9C-8D51-7DEE1C184F0B}"/>
              </a:ext>
            </a:extLst>
          </p:cNvPr>
          <p:cNvSpPr>
            <a:spLocks noGrp="1"/>
          </p:cNvSpPr>
          <p:nvPr>
            <p:ph type="sldNum" sz="quarter" idx="16"/>
          </p:nvPr>
        </p:nvSpPr>
        <p:spPr/>
        <p:txBody>
          <a:bodyPr/>
          <a:lstStyle/>
          <a:p>
            <a:pPr defTabSz="685800"/>
            <a:fld id="{82F89014-7F8D-47C1-8D79-17A715C9D2BB}" type="slidenum">
              <a:rPr lang="nl-NL">
                <a:solidFill>
                  <a:srgbClr val="53565A">
                    <a:tint val="75000"/>
                  </a:srgbClr>
                </a:solidFill>
                <a:latin typeface="Arial" panose="020B0604020202020204"/>
              </a:rPr>
              <a:pPr defTabSz="685800"/>
              <a:t>28</a:t>
            </a:fld>
            <a:endParaRPr lang="nl-NL">
              <a:solidFill>
                <a:srgbClr val="53565A">
                  <a:tint val="75000"/>
                </a:srgbClr>
              </a:solidFill>
              <a:latin typeface="Arial" panose="020B0604020202020204"/>
            </a:endParaRPr>
          </a:p>
        </p:txBody>
      </p:sp>
      <p:sp>
        <p:nvSpPr>
          <p:cNvPr id="7" name="Rectangle 6">
            <a:extLst>
              <a:ext uri="{FF2B5EF4-FFF2-40B4-BE49-F238E27FC236}">
                <a16:creationId xmlns:a16="http://schemas.microsoft.com/office/drawing/2014/main" id="{070AB1E0-ED19-49D7-9100-8EC375A4438E}"/>
              </a:ext>
            </a:extLst>
          </p:cNvPr>
          <p:cNvSpPr/>
          <p:nvPr/>
        </p:nvSpPr>
        <p:spPr>
          <a:xfrm>
            <a:off x="1053628" y="4515777"/>
            <a:ext cx="8567738" cy="57496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800" b="1">
                <a:solidFill>
                  <a:srgbClr val="53565A"/>
                </a:solidFill>
              </a:rPr>
              <a:t>Sources: </a:t>
            </a:r>
          </a:p>
          <a:p>
            <a:pPr defTabSz="685800"/>
            <a:r>
              <a:rPr lang="en-GB" sz="800" i="1">
                <a:solidFill>
                  <a:srgbClr val="53565A"/>
                </a:solidFill>
              </a:rPr>
              <a:t>1: E. Zudilova-Seinstra; A. </a:t>
            </a:r>
            <a:r>
              <a:rPr lang="en-GB" sz="800" i="1" err="1">
                <a:solidFill>
                  <a:srgbClr val="53565A"/>
                </a:solidFill>
              </a:rPr>
              <a:t>Zigoni</a:t>
            </a:r>
            <a:r>
              <a:rPr lang="en-GB" sz="800" i="1">
                <a:solidFill>
                  <a:srgbClr val="53565A"/>
                </a:solidFill>
              </a:rPr>
              <a:t>; W. Haak (2020), “Analysis of research data for 11 Institutions – Data Monitor”, </a:t>
            </a:r>
            <a:r>
              <a:rPr lang="en-GB" sz="800" i="1" err="1">
                <a:solidFill>
                  <a:srgbClr val="53565A"/>
                </a:solidFill>
              </a:rPr>
              <a:t>doi</a:t>
            </a:r>
            <a:r>
              <a:rPr lang="en-GB" sz="800" i="1">
                <a:solidFill>
                  <a:srgbClr val="53565A"/>
                </a:solidFill>
              </a:rPr>
              <a:t>: 10.17632/k5p45z33kb.3</a:t>
            </a:r>
          </a:p>
        </p:txBody>
      </p:sp>
      <p:grpSp>
        <p:nvGrpSpPr>
          <p:cNvPr id="8" name="Group 7">
            <a:extLst>
              <a:ext uri="{FF2B5EF4-FFF2-40B4-BE49-F238E27FC236}">
                <a16:creationId xmlns:a16="http://schemas.microsoft.com/office/drawing/2014/main" id="{5917C03F-D25E-47A8-907E-FABE6ECD3524}"/>
              </a:ext>
            </a:extLst>
          </p:cNvPr>
          <p:cNvGrpSpPr/>
          <p:nvPr/>
        </p:nvGrpSpPr>
        <p:grpSpPr>
          <a:xfrm>
            <a:off x="2188495" y="1280694"/>
            <a:ext cx="4767010" cy="2385268"/>
            <a:chOff x="1394076" y="2101150"/>
            <a:chExt cx="4767010" cy="2385268"/>
          </a:xfrm>
        </p:grpSpPr>
        <p:sp>
          <p:nvSpPr>
            <p:cNvPr id="5" name="TextBox 4">
              <a:extLst>
                <a:ext uri="{FF2B5EF4-FFF2-40B4-BE49-F238E27FC236}">
                  <a16:creationId xmlns:a16="http://schemas.microsoft.com/office/drawing/2014/main" id="{78C4EA3A-F14D-4CCE-84B9-78E1D3342B1B}"/>
                </a:ext>
              </a:extLst>
            </p:cNvPr>
            <p:cNvSpPr txBox="1"/>
            <p:nvPr/>
          </p:nvSpPr>
          <p:spPr>
            <a:xfrm>
              <a:off x="2052269" y="2101150"/>
              <a:ext cx="4108817" cy="2385268"/>
            </a:xfrm>
            <a:prstGeom prst="rect">
              <a:avLst/>
            </a:prstGeom>
            <a:noFill/>
          </p:spPr>
          <p:txBody>
            <a:bodyPr wrap="none" rtlCol="0">
              <a:spAutoFit/>
            </a:bodyPr>
            <a:lstStyle/>
            <a:p>
              <a:pPr defTabSz="685800"/>
              <a:r>
                <a:rPr lang="en-GB" sz="14900">
                  <a:solidFill>
                    <a:srgbClr val="FF6C00"/>
                  </a:solidFill>
                </a:rPr>
                <a:t>90%</a:t>
              </a:r>
              <a:r>
                <a:rPr lang="en-GB" sz="3200">
                  <a:solidFill>
                    <a:srgbClr val="FF6C00"/>
                  </a:solidFill>
                </a:rPr>
                <a:t> </a:t>
              </a:r>
            </a:p>
          </p:txBody>
        </p:sp>
        <p:sp>
          <p:nvSpPr>
            <p:cNvPr id="3" name="TextBox 2">
              <a:extLst>
                <a:ext uri="{FF2B5EF4-FFF2-40B4-BE49-F238E27FC236}">
                  <a16:creationId xmlns:a16="http://schemas.microsoft.com/office/drawing/2014/main" id="{261E7312-7DD7-4CE4-B27C-EA5686C2C365}"/>
                </a:ext>
              </a:extLst>
            </p:cNvPr>
            <p:cNvSpPr txBox="1"/>
            <p:nvPr/>
          </p:nvSpPr>
          <p:spPr>
            <a:xfrm>
              <a:off x="1394076" y="3641819"/>
              <a:ext cx="774571" cy="369332"/>
            </a:xfrm>
            <a:prstGeom prst="rect">
              <a:avLst/>
            </a:prstGeom>
            <a:noFill/>
          </p:spPr>
          <p:txBody>
            <a:bodyPr wrap="none" rtlCol="0">
              <a:spAutoFit/>
            </a:bodyPr>
            <a:lstStyle/>
            <a:p>
              <a:r>
                <a:rPr lang="en-GB" sz="1800" b="1">
                  <a:solidFill>
                    <a:srgbClr val="53565A"/>
                  </a:solidFill>
                </a:rPr>
                <a:t>Up to</a:t>
              </a:r>
              <a:endParaRPr lang="en-IN"/>
            </a:p>
          </p:txBody>
        </p:sp>
      </p:grpSp>
      <p:pic>
        <p:nvPicPr>
          <p:cNvPr id="10" name="Graphic 9">
            <a:extLst>
              <a:ext uri="{FF2B5EF4-FFF2-40B4-BE49-F238E27FC236}">
                <a16:creationId xmlns:a16="http://schemas.microsoft.com/office/drawing/2014/main" id="{4B0DD270-7D67-4EB8-A8B3-574B6000A0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74841" y="148046"/>
            <a:ext cx="1275002" cy="1275002"/>
          </a:xfrm>
          <a:prstGeom prst="rect">
            <a:avLst/>
          </a:prstGeom>
        </p:spPr>
      </p:pic>
      <p:sp>
        <p:nvSpPr>
          <p:cNvPr id="12" name="TextBox 11">
            <a:extLst>
              <a:ext uri="{FF2B5EF4-FFF2-40B4-BE49-F238E27FC236}">
                <a16:creationId xmlns:a16="http://schemas.microsoft.com/office/drawing/2014/main" id="{82058BAE-EE53-4E15-82BB-19C955295E33}"/>
              </a:ext>
            </a:extLst>
          </p:cNvPr>
          <p:cNvSpPr txBox="1"/>
          <p:nvPr/>
        </p:nvSpPr>
        <p:spPr>
          <a:xfrm>
            <a:off x="1194771" y="3661222"/>
            <a:ext cx="7891040" cy="484748"/>
          </a:xfrm>
          <a:prstGeom prst="rect">
            <a:avLst/>
          </a:prstGeom>
          <a:noFill/>
        </p:spPr>
        <p:txBody>
          <a:bodyPr wrap="square" lIns="68580" tIns="34290" rIns="68580" bIns="34290" rtlCol="0" anchor="t">
            <a:spAutoFit/>
          </a:bodyP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a:ln>
                  <a:noFill/>
                </a:ln>
                <a:solidFill>
                  <a:srgbClr val="53565A"/>
                </a:solidFill>
                <a:effectLst/>
                <a:uLnTx/>
                <a:uFillTx/>
                <a:latin typeface="Arial" panose="020B0604020202020204"/>
                <a:ea typeface="+mn-ea"/>
                <a:cs typeface="+mn-cs"/>
              </a:rPr>
              <a:t>is deposited in any of the 1000s domain-specific / generalist repositories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350" b="0" i="0" u="none" strike="noStrike" kern="1200" cap="none" spc="0" normalizeH="0" baseline="0" noProof="0">
                <a:ln>
                  <a:noFill/>
                </a:ln>
                <a:solidFill>
                  <a:srgbClr val="53565A"/>
                </a:solidFill>
                <a:effectLst/>
                <a:uLnTx/>
                <a:uFillTx/>
                <a:latin typeface="Arial" panose="020B0604020202020204"/>
                <a:ea typeface="+mn-ea"/>
                <a:cs typeface="+mn-cs"/>
              </a:rPr>
              <a:t>This is in accordance to community best practices and funders recommendations (e.g. NIH)</a:t>
            </a:r>
            <a:endParaRPr kumimoji="0" lang="en-GB" sz="1350" b="0" i="0" u="none" strike="noStrike" kern="1200" cap="none" spc="0" normalizeH="0" baseline="0" noProof="0">
              <a:ln>
                <a:noFill/>
              </a:ln>
              <a:solidFill>
                <a:srgbClr val="53565A"/>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96158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A5B9B-4C96-45DA-B005-1059225254F3}"/>
              </a:ext>
            </a:extLst>
          </p:cNvPr>
          <p:cNvSpPr>
            <a:spLocks noGrp="1"/>
          </p:cNvSpPr>
          <p:nvPr>
            <p:ph type="title"/>
          </p:nvPr>
        </p:nvSpPr>
        <p:spPr/>
        <p:txBody>
          <a:bodyPr/>
          <a:lstStyle/>
          <a:p>
            <a:r>
              <a:rPr lang="en-GB" dirty="0"/>
              <a:t>Finding it manually is an impossible task</a:t>
            </a:r>
          </a:p>
        </p:txBody>
      </p:sp>
      <p:sp>
        <p:nvSpPr>
          <p:cNvPr id="3" name="Text Placeholder 2">
            <a:extLst>
              <a:ext uri="{FF2B5EF4-FFF2-40B4-BE49-F238E27FC236}">
                <a16:creationId xmlns:a16="http://schemas.microsoft.com/office/drawing/2014/main" id="{590EC880-77E1-482E-84E8-39910C7D52A5}"/>
              </a:ext>
            </a:extLst>
          </p:cNvPr>
          <p:cNvSpPr>
            <a:spLocks noGrp="1"/>
          </p:cNvSpPr>
          <p:nvPr>
            <p:ph type="body" sz="quarter" idx="13"/>
          </p:nvPr>
        </p:nvSpPr>
        <p:spPr/>
        <p:txBody>
          <a:bodyPr/>
          <a:lstStyle/>
          <a:p>
            <a:pPr algn="ctr"/>
            <a:endParaRPr lang="en-US" dirty="0"/>
          </a:p>
          <a:p>
            <a:pPr algn="ctr"/>
            <a:endParaRPr lang="en-US" dirty="0"/>
          </a:p>
          <a:p>
            <a:pPr algn="ctr"/>
            <a:r>
              <a:rPr lang="en-US" dirty="0"/>
              <a:t>“With all the copy and pasting, checking and improving on the </a:t>
            </a:r>
          </a:p>
          <a:p>
            <a:pPr algn="ctr"/>
            <a:r>
              <a:rPr lang="en-US" dirty="0"/>
              <a:t>metadata, it probably took us around 20-30 minutes a dataset”</a:t>
            </a:r>
          </a:p>
          <a:p>
            <a:pPr algn="ctr"/>
            <a:endParaRPr lang="en-US" dirty="0"/>
          </a:p>
          <a:p>
            <a:pPr algn="ctr"/>
            <a:r>
              <a:rPr lang="en-US" dirty="0">
                <a:solidFill>
                  <a:schemeClr val="tx2"/>
                </a:solidFill>
              </a:rPr>
              <a:t>“We knew we had to find an automated solution”</a:t>
            </a:r>
            <a:endParaRPr lang="en-GB" dirty="0">
              <a:solidFill>
                <a:schemeClr val="tx2"/>
              </a:solidFill>
            </a:endParaRPr>
          </a:p>
        </p:txBody>
      </p:sp>
      <p:sp>
        <p:nvSpPr>
          <p:cNvPr id="4" name="Slide Number Placeholder 3">
            <a:extLst>
              <a:ext uri="{FF2B5EF4-FFF2-40B4-BE49-F238E27FC236}">
                <a16:creationId xmlns:a16="http://schemas.microsoft.com/office/drawing/2014/main" id="{9E9DF181-9614-4A6E-AA15-BEF36693FB39}"/>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F89014-7F8D-47C1-8D79-17A715C9D2BB}" type="slidenum">
              <a:rPr kumimoji="0" lang="nl-NL" sz="800" b="0" i="0" u="none" strike="noStrike" kern="1200" cap="none" spc="0" normalizeH="0" baseline="0" noProof="0" smtClean="0">
                <a:ln>
                  <a:noFill/>
                </a:ln>
                <a:solidFill>
                  <a:srgbClr val="53565A">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800" b="0" i="0" u="none" strike="noStrike" kern="1200" cap="none" spc="0" normalizeH="0" baseline="0" noProof="0">
              <a:ln>
                <a:noFill/>
              </a:ln>
              <a:solidFill>
                <a:srgbClr val="53565A">
                  <a:tint val="75000"/>
                </a:srgb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37BED397-1128-4D64-99B1-614F0ADD6245}"/>
              </a:ext>
            </a:extLst>
          </p:cNvPr>
          <p:cNvPicPr>
            <a:picLocks noChangeAspect="1"/>
          </p:cNvPicPr>
          <p:nvPr/>
        </p:nvPicPr>
        <p:blipFill>
          <a:blip r:embed="rId2"/>
          <a:stretch>
            <a:fillRect/>
          </a:stretch>
        </p:blipFill>
        <p:spPr>
          <a:xfrm>
            <a:off x="7473175" y="2771057"/>
            <a:ext cx="1537470" cy="1533765"/>
          </a:xfrm>
          <a:prstGeom prst="rect">
            <a:avLst/>
          </a:prstGeom>
        </p:spPr>
      </p:pic>
      <p:sp>
        <p:nvSpPr>
          <p:cNvPr id="6" name="Rectangle 5">
            <a:extLst>
              <a:ext uri="{FF2B5EF4-FFF2-40B4-BE49-F238E27FC236}">
                <a16:creationId xmlns:a16="http://schemas.microsoft.com/office/drawing/2014/main" id="{F760389D-7454-4D7F-85CC-84FBDE1DAA59}"/>
              </a:ext>
            </a:extLst>
          </p:cNvPr>
          <p:cNvSpPr/>
          <p:nvPr/>
        </p:nvSpPr>
        <p:spPr>
          <a:xfrm>
            <a:off x="4396765" y="3856669"/>
            <a:ext cx="3092939" cy="52322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3565A"/>
                </a:solidFill>
                <a:effectLst/>
                <a:uLnTx/>
                <a:uFillTx/>
                <a:latin typeface="Arial" panose="020B0604020202020204" pitchFamily="34" charset="0"/>
                <a:ea typeface="+mn-ea"/>
                <a:cs typeface="+mn-cs"/>
              </a:rPr>
              <a:t>Christina Elsenga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3565A"/>
                </a:solidFill>
                <a:effectLst/>
                <a:uLnTx/>
                <a:uFillTx/>
                <a:latin typeface="Arial" panose="020B0604020202020204" pitchFamily="34" charset="0"/>
                <a:ea typeface="+mn-ea"/>
                <a:cs typeface="+mn-cs"/>
              </a:rPr>
              <a:t>University of Groningen Library</a:t>
            </a:r>
            <a:endParaRPr kumimoji="0" lang="en-GB" sz="1400" b="1" i="0" u="none" strike="noStrike" kern="1200" cap="none" spc="0" normalizeH="0" baseline="0" noProof="0" dirty="0">
              <a:ln>
                <a:noFill/>
              </a:ln>
              <a:solidFill>
                <a:srgbClr val="53565A"/>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C1429A50-4A57-43AF-9851-D878267CA212}"/>
              </a:ext>
            </a:extLst>
          </p:cNvPr>
          <p:cNvSpPr/>
          <p:nvPr/>
        </p:nvSpPr>
        <p:spPr>
          <a:xfrm>
            <a:off x="4712532" y="4464181"/>
            <a:ext cx="2895643" cy="2273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GB" sz="1100" dirty="0">
                <a:solidFill>
                  <a:srgbClr val="53565A"/>
                </a:solidFill>
                <a:latin typeface="Arial" panose="020B0604020202020204"/>
              </a:rPr>
              <a:t>Sources: </a:t>
            </a:r>
            <a:r>
              <a:rPr lang="en-GB" sz="1000" dirty="0">
                <a:solidFill>
                  <a:srgbClr val="53565A"/>
                </a:solidFill>
                <a:latin typeface="Arial" panose="020B0604020202020204"/>
                <a:hlinkClick r:id="rId3"/>
              </a:rPr>
              <a:t>University of Groningen Case Study</a:t>
            </a:r>
            <a:endParaRPr lang="en-GB" sz="1200" dirty="0">
              <a:solidFill>
                <a:srgbClr val="53565A"/>
              </a:solidFill>
              <a:latin typeface="Arial" panose="020B0604020202020204"/>
            </a:endParaRPr>
          </a:p>
        </p:txBody>
      </p:sp>
    </p:spTree>
    <p:extLst>
      <p:ext uri="{BB962C8B-B14F-4D97-AF65-F5344CB8AC3E}">
        <p14:creationId xmlns:p14="http://schemas.microsoft.com/office/powerpoint/2010/main" val="2496389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4EE7459-D580-4EE9-B6B5-9A4241BCFC60}"/>
              </a:ext>
            </a:extLst>
          </p:cNvPr>
          <p:cNvSpPr>
            <a:spLocks noGrp="1"/>
          </p:cNvSpPr>
          <p:nvPr>
            <p:ph type="title"/>
          </p:nvPr>
        </p:nvSpPr>
        <p:spPr>
          <a:xfrm>
            <a:off x="544731" y="1236436"/>
            <a:ext cx="5164305" cy="3294763"/>
          </a:xfrm>
        </p:spPr>
        <p:txBody>
          <a:bodyPr anchor="t" anchorCtr="0">
            <a:normAutofit/>
          </a:bodyPr>
          <a:lstStyle/>
          <a:p>
            <a:pPr marL="0" indent="0">
              <a:lnSpc>
                <a:spcPct val="90000"/>
              </a:lnSpc>
              <a:spcBef>
                <a:spcPts val="2400"/>
              </a:spcBef>
            </a:pPr>
            <a:r>
              <a:rPr lang="en-GB" sz="4400" b="1" dirty="0">
                <a:solidFill>
                  <a:schemeClr val="accent1"/>
                </a:solidFill>
              </a:rPr>
              <a:t>Research Information Management (RIM) Systems</a:t>
            </a:r>
            <a:br>
              <a:rPr lang="en-GB" sz="4400" b="1" dirty="0">
                <a:solidFill>
                  <a:schemeClr val="accent1"/>
                </a:solidFill>
              </a:rPr>
            </a:br>
            <a:r>
              <a:rPr lang="en-GB" b="1" dirty="0">
                <a:solidFill>
                  <a:schemeClr val="accent1"/>
                </a:solidFill>
              </a:rPr>
              <a:t>…aka CRIS</a:t>
            </a:r>
          </a:p>
        </p:txBody>
      </p:sp>
      <p:sp>
        <p:nvSpPr>
          <p:cNvPr id="11" name="Title 3">
            <a:extLst>
              <a:ext uri="{FF2B5EF4-FFF2-40B4-BE49-F238E27FC236}">
                <a16:creationId xmlns:a16="http://schemas.microsoft.com/office/drawing/2014/main" id="{A10AE2E1-2927-4587-9A27-2D18986EB02C}"/>
              </a:ext>
            </a:extLst>
          </p:cNvPr>
          <p:cNvSpPr txBox="1">
            <a:spLocks/>
          </p:cNvSpPr>
          <p:nvPr/>
        </p:nvSpPr>
        <p:spPr>
          <a:xfrm>
            <a:off x="544731" y="485163"/>
            <a:ext cx="7991475" cy="462759"/>
          </a:xfrm>
          <a:prstGeom prst="rect">
            <a:avLst/>
          </a:prstGeom>
        </p:spPr>
        <p:txBody>
          <a:bodyPr vert="horz" lIns="0" tIns="0" rIns="0" bIns="0" rtlCol="0" anchor="ctr" anchorCtr="0">
            <a:normAutofit/>
          </a:bodyPr>
          <a:lstStyle>
            <a:lvl1pPr marL="177800" indent="-177800" algn="l" defTabSz="685800" rtl="0" eaLnBrk="1" latinLnBrk="0" hangingPunct="1">
              <a:lnSpc>
                <a:spcPct val="100000"/>
              </a:lnSpc>
              <a:spcBef>
                <a:spcPct val="0"/>
              </a:spcBef>
              <a:buNone/>
              <a:defRPr sz="3600" kern="1200" baseline="0">
                <a:solidFill>
                  <a:srgbClr val="FF6C00"/>
                </a:solidFill>
                <a:latin typeface="+mj-lt"/>
                <a:ea typeface="+mj-ea"/>
                <a:cs typeface="+mj-cs"/>
              </a:defRPr>
            </a:lvl1pPr>
          </a:lstStyle>
          <a:p>
            <a:r>
              <a:rPr lang="en-US" sz="2800" dirty="0">
                <a:solidFill>
                  <a:schemeClr val="tx1"/>
                </a:solidFill>
              </a:rPr>
              <a:t>Few words on:</a:t>
            </a:r>
          </a:p>
        </p:txBody>
      </p:sp>
      <p:cxnSp>
        <p:nvCxnSpPr>
          <p:cNvPr id="14" name="Straight Connector 13">
            <a:extLst>
              <a:ext uri="{FF2B5EF4-FFF2-40B4-BE49-F238E27FC236}">
                <a16:creationId xmlns:a16="http://schemas.microsoft.com/office/drawing/2014/main" id="{819CDC62-C039-4636-826A-99733F5EED47}"/>
              </a:ext>
            </a:extLst>
          </p:cNvPr>
          <p:cNvCxnSpPr>
            <a:cxnSpLocks/>
          </p:cNvCxnSpPr>
          <p:nvPr/>
        </p:nvCxnSpPr>
        <p:spPr>
          <a:xfrm flipV="1">
            <a:off x="576263" y="4443414"/>
            <a:ext cx="4919662"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B9A2E0-8EF9-41FD-A19F-4EB221865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pic>
        <p:nvPicPr>
          <p:cNvPr id="8" name="Picture 7">
            <a:extLst>
              <a:ext uri="{FF2B5EF4-FFF2-40B4-BE49-F238E27FC236}">
                <a16:creationId xmlns:a16="http://schemas.microsoft.com/office/drawing/2014/main" id="{74E76394-84D4-AA4F-AA00-3841346101D2}"/>
              </a:ext>
            </a:extLst>
          </p:cNvPr>
          <p:cNvPicPr>
            <a:picLocks noChangeAspect="1"/>
          </p:cNvPicPr>
          <p:nvPr/>
        </p:nvPicPr>
        <p:blipFill>
          <a:blip r:embed="rId4"/>
          <a:srcRect/>
          <a:stretch/>
        </p:blipFill>
        <p:spPr>
          <a:xfrm>
            <a:off x="5470317" y="1607528"/>
            <a:ext cx="3700020" cy="3564540"/>
          </a:xfrm>
          <a:prstGeom prst="rect">
            <a:avLst/>
          </a:prstGeom>
        </p:spPr>
      </p:pic>
    </p:spTree>
    <p:extLst>
      <p:ext uri="{BB962C8B-B14F-4D97-AF65-F5344CB8AC3E}">
        <p14:creationId xmlns:p14="http://schemas.microsoft.com/office/powerpoint/2010/main" val="127999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A9C40-CEF2-4D35-91D5-0F1EC56FFA58}"/>
              </a:ext>
            </a:extLst>
          </p:cNvPr>
          <p:cNvSpPr>
            <a:spLocks noGrp="1"/>
          </p:cNvSpPr>
          <p:nvPr>
            <p:ph type="title"/>
          </p:nvPr>
        </p:nvSpPr>
        <p:spPr>
          <a:xfrm>
            <a:off x="629203" y="343184"/>
            <a:ext cx="8296432" cy="462759"/>
          </a:xfrm>
        </p:spPr>
        <p:txBody>
          <a:bodyPr/>
          <a:lstStyle/>
          <a:p>
            <a:r>
              <a:rPr lang="en-US" dirty="0"/>
              <a:t>Case study: helping leading universities track research data</a:t>
            </a:r>
            <a:endParaRPr lang="en-GB" dirty="0"/>
          </a:p>
        </p:txBody>
      </p:sp>
      <p:sp>
        <p:nvSpPr>
          <p:cNvPr id="4" name="Slide Number Placeholder 3">
            <a:extLst>
              <a:ext uri="{FF2B5EF4-FFF2-40B4-BE49-F238E27FC236}">
                <a16:creationId xmlns:a16="http://schemas.microsoft.com/office/drawing/2014/main" id="{4889C7ED-3635-4A7B-95C0-02CB3B5F8256}"/>
              </a:ext>
            </a:extLst>
          </p:cNvPr>
          <p:cNvSpPr>
            <a:spLocks noGrp="1"/>
          </p:cNvSpPr>
          <p:nvPr>
            <p:ph type="sldNum" sz="quarter" idx="16"/>
          </p:nvPr>
        </p:nvSpPr>
        <p:spPr/>
        <p:txBody>
          <a:bodyPr/>
          <a:lstStyle/>
          <a:p>
            <a:pPr defTabSz="685800"/>
            <a:fld id="{82F89014-7F8D-47C1-8D79-17A715C9D2BB}" type="slidenum">
              <a:rPr lang="nl-NL">
                <a:solidFill>
                  <a:srgbClr val="53565A">
                    <a:tint val="75000"/>
                  </a:srgbClr>
                </a:solidFill>
                <a:latin typeface="Arial" panose="020B0604020202020204"/>
              </a:rPr>
              <a:pPr defTabSz="685800"/>
              <a:t>30</a:t>
            </a:fld>
            <a:endParaRPr lang="nl-NL">
              <a:solidFill>
                <a:srgbClr val="53565A">
                  <a:tint val="75000"/>
                </a:srgbClr>
              </a:solidFill>
              <a:latin typeface="Arial" panose="020B0604020202020204"/>
            </a:endParaRPr>
          </a:p>
        </p:txBody>
      </p:sp>
      <p:graphicFrame>
        <p:nvGraphicFramePr>
          <p:cNvPr id="10" name="Table 4">
            <a:extLst>
              <a:ext uri="{FF2B5EF4-FFF2-40B4-BE49-F238E27FC236}">
                <a16:creationId xmlns:a16="http://schemas.microsoft.com/office/drawing/2014/main" id="{8E4FC0E3-6F72-47FA-9596-63CEA3995152}"/>
              </a:ext>
            </a:extLst>
          </p:cNvPr>
          <p:cNvGraphicFramePr>
            <a:graphicFrameLocks noGrp="1"/>
          </p:cNvGraphicFramePr>
          <p:nvPr/>
        </p:nvGraphicFramePr>
        <p:xfrm>
          <a:off x="576264" y="1345474"/>
          <a:ext cx="7991473" cy="2743200"/>
        </p:xfrm>
        <a:graphic>
          <a:graphicData uri="http://schemas.openxmlformats.org/drawingml/2006/table">
            <a:tbl>
              <a:tblPr firstRow="1" bandRow="1">
                <a:tableStyleId>{BFEA419B-BCDB-4C27-8AB2-1E94C2BD932B}</a:tableStyleId>
              </a:tblPr>
              <a:tblGrid>
                <a:gridCol w="2182500">
                  <a:extLst>
                    <a:ext uri="{9D8B030D-6E8A-4147-A177-3AD203B41FA5}">
                      <a16:colId xmlns:a16="http://schemas.microsoft.com/office/drawing/2014/main" val="3905773233"/>
                    </a:ext>
                  </a:extLst>
                </a:gridCol>
                <a:gridCol w="2025447">
                  <a:extLst>
                    <a:ext uri="{9D8B030D-6E8A-4147-A177-3AD203B41FA5}">
                      <a16:colId xmlns:a16="http://schemas.microsoft.com/office/drawing/2014/main" val="1364998553"/>
                    </a:ext>
                  </a:extLst>
                </a:gridCol>
                <a:gridCol w="3783526">
                  <a:extLst>
                    <a:ext uri="{9D8B030D-6E8A-4147-A177-3AD203B41FA5}">
                      <a16:colId xmlns:a16="http://schemas.microsoft.com/office/drawing/2014/main" val="1027491363"/>
                    </a:ext>
                  </a:extLst>
                </a:gridCol>
              </a:tblGrid>
              <a:tr h="423272">
                <a:tc>
                  <a:txBody>
                    <a:bodyPr/>
                    <a:lstStyle/>
                    <a:p>
                      <a:pPr algn="ctr"/>
                      <a:endParaRPr lang="en-GB" sz="1200" dirty="0">
                        <a:latin typeface="+mn-lt"/>
                      </a:endParaRPr>
                    </a:p>
                  </a:txBody>
                  <a:tcPr>
                    <a:solidFill>
                      <a:schemeClr val="tx2">
                        <a:lumMod val="20000"/>
                        <a:lumOff val="80000"/>
                      </a:schemeClr>
                    </a:solidFill>
                  </a:tcPr>
                </a:tc>
                <a:tc>
                  <a:txBody>
                    <a:bodyPr/>
                    <a:lstStyle/>
                    <a:p>
                      <a:pPr algn="ctr"/>
                      <a:r>
                        <a:rPr lang="en-GB" sz="1200" dirty="0">
                          <a:latin typeface="+mn-lt"/>
                        </a:rPr>
                        <a:t>In the institutional repository</a:t>
                      </a:r>
                    </a:p>
                  </a:txBody>
                  <a:tcPr>
                    <a:solidFill>
                      <a:schemeClr val="bg1">
                        <a:lumMod val="95000"/>
                      </a:schemeClr>
                    </a:solidFill>
                  </a:tcPr>
                </a:tc>
                <a:tc>
                  <a:txBody>
                    <a:bodyPr/>
                    <a:lstStyle/>
                    <a:p>
                      <a:pPr algn="ctr"/>
                      <a:r>
                        <a:rPr lang="en-GB" sz="1200" dirty="0">
                          <a:latin typeface="+mn-lt"/>
                        </a:rPr>
                        <a:t>In all repositories </a:t>
                      </a:r>
                    </a:p>
                    <a:p>
                      <a:pPr algn="ctr"/>
                      <a:r>
                        <a:rPr lang="en-GB" sz="1200" dirty="0">
                          <a:latin typeface="+mn-lt"/>
                        </a:rPr>
                        <a:t>(domain-specific, generalist, institutional)</a:t>
                      </a:r>
                    </a:p>
                  </a:txBody>
                  <a:tcPr>
                    <a:solidFill>
                      <a:schemeClr val="tx2">
                        <a:lumMod val="20000"/>
                        <a:lumOff val="80000"/>
                      </a:schemeClr>
                    </a:solidFill>
                  </a:tcPr>
                </a:tc>
                <a:extLst>
                  <a:ext uri="{0D108BD9-81ED-4DB2-BD59-A6C34878D82A}">
                    <a16:rowId xmlns:a16="http://schemas.microsoft.com/office/drawing/2014/main" val="249518420"/>
                  </a:ext>
                </a:extLst>
              </a:tr>
              <a:tr h="423272">
                <a:tc>
                  <a:txBody>
                    <a:bodyPr/>
                    <a:lstStyle/>
                    <a:p>
                      <a:r>
                        <a:rPr lang="en-GB" sz="1200" dirty="0">
                          <a:latin typeface="+mn-lt"/>
                        </a:rPr>
                        <a:t>UK institution</a:t>
                      </a:r>
                    </a:p>
                    <a:p>
                      <a:r>
                        <a:rPr lang="en-GB" sz="1200" dirty="0">
                          <a:latin typeface="+mn-lt"/>
                        </a:rPr>
                        <a:t>(</a:t>
                      </a:r>
                      <a:r>
                        <a:rPr lang="en-GB" sz="1200" dirty="0" err="1">
                          <a:latin typeface="+mn-lt"/>
                        </a:rPr>
                        <a:t>Figshare</a:t>
                      </a:r>
                      <a:r>
                        <a:rPr lang="en-GB" sz="1200" dirty="0">
                          <a:latin typeface="+mn-lt"/>
                        </a:rPr>
                        <a:t>)</a:t>
                      </a:r>
                    </a:p>
                  </a:txBody>
                  <a:tcPr>
                    <a:solidFill>
                      <a:schemeClr val="tx2">
                        <a:lumMod val="20000"/>
                        <a:lumOff val="80000"/>
                      </a:schemeClr>
                    </a:solidFill>
                  </a:tcPr>
                </a:tc>
                <a:tc>
                  <a:txBody>
                    <a:bodyPr/>
                    <a:lstStyle/>
                    <a:p>
                      <a:pPr algn="ctr"/>
                      <a:r>
                        <a:rPr lang="en-GB" sz="1200" dirty="0">
                          <a:latin typeface="+mn-lt"/>
                        </a:rPr>
                        <a:t>234</a:t>
                      </a:r>
                    </a:p>
                  </a:txBody>
                  <a:tcPr>
                    <a:solidFill>
                      <a:schemeClr val="bg1">
                        <a:lumMod val="95000"/>
                      </a:schemeClr>
                    </a:solidFill>
                  </a:tcPr>
                </a:tc>
                <a:tc>
                  <a:txBody>
                    <a:bodyPr/>
                    <a:lstStyle/>
                    <a:p>
                      <a:pPr algn="ctr"/>
                      <a:r>
                        <a:rPr lang="en-GB" sz="1200" dirty="0">
                          <a:latin typeface="+mn-lt"/>
                        </a:rPr>
                        <a:t>16724</a:t>
                      </a:r>
                    </a:p>
                  </a:txBody>
                  <a:tcPr>
                    <a:solidFill>
                      <a:schemeClr val="tx2">
                        <a:lumMod val="20000"/>
                        <a:lumOff val="80000"/>
                      </a:schemeClr>
                    </a:solidFill>
                  </a:tcPr>
                </a:tc>
                <a:extLst>
                  <a:ext uri="{0D108BD9-81ED-4DB2-BD59-A6C34878D82A}">
                    <a16:rowId xmlns:a16="http://schemas.microsoft.com/office/drawing/2014/main" val="4272597442"/>
                  </a:ext>
                </a:extLst>
              </a:tr>
              <a:tr h="423272">
                <a:tc>
                  <a:txBody>
                    <a:bodyPr/>
                    <a:lstStyle/>
                    <a:p>
                      <a:r>
                        <a:rPr lang="en-GB" sz="1200" dirty="0">
                          <a:latin typeface="+mn-lt"/>
                        </a:rPr>
                        <a:t>NL institution</a:t>
                      </a:r>
                    </a:p>
                    <a:p>
                      <a:r>
                        <a:rPr lang="en-GB" sz="1200" dirty="0">
                          <a:latin typeface="+mn-lt"/>
                        </a:rPr>
                        <a:t>(</a:t>
                      </a:r>
                      <a:r>
                        <a:rPr lang="en-GB" sz="1200" dirty="0" err="1">
                          <a:latin typeface="+mn-lt"/>
                        </a:rPr>
                        <a:t>Figshare</a:t>
                      </a:r>
                      <a:r>
                        <a:rPr lang="en-GB" sz="1200" dirty="0">
                          <a:latin typeface="+mn-lt"/>
                        </a:rPr>
                        <a:t>)</a:t>
                      </a:r>
                    </a:p>
                  </a:txBody>
                  <a:tcPr>
                    <a:solidFill>
                      <a:schemeClr val="tx2">
                        <a:lumMod val="20000"/>
                        <a:lumOff val="80000"/>
                      </a:schemeClr>
                    </a:solidFill>
                  </a:tcPr>
                </a:tc>
                <a:tc>
                  <a:txBody>
                    <a:bodyPr/>
                    <a:lstStyle/>
                    <a:p>
                      <a:pPr algn="ctr"/>
                      <a:r>
                        <a:rPr lang="en-GB" sz="1200" dirty="0">
                          <a:latin typeface="+mn-lt"/>
                        </a:rPr>
                        <a:t>534</a:t>
                      </a:r>
                    </a:p>
                  </a:txBody>
                  <a:tcPr>
                    <a:solidFill>
                      <a:schemeClr val="bg1">
                        <a:lumMod val="95000"/>
                      </a:schemeClr>
                    </a:solidFill>
                  </a:tcPr>
                </a:tc>
                <a:tc>
                  <a:txBody>
                    <a:bodyPr/>
                    <a:lstStyle/>
                    <a:p>
                      <a:pPr algn="ctr"/>
                      <a:r>
                        <a:rPr lang="en-GB" sz="1200" dirty="0">
                          <a:latin typeface="+mn-lt"/>
                        </a:rPr>
                        <a:t>16372</a:t>
                      </a:r>
                    </a:p>
                  </a:txBody>
                  <a:tcPr>
                    <a:solidFill>
                      <a:schemeClr val="tx2">
                        <a:lumMod val="20000"/>
                        <a:lumOff val="80000"/>
                      </a:schemeClr>
                    </a:solidFill>
                  </a:tcPr>
                </a:tc>
                <a:extLst>
                  <a:ext uri="{0D108BD9-81ED-4DB2-BD59-A6C34878D82A}">
                    <a16:rowId xmlns:a16="http://schemas.microsoft.com/office/drawing/2014/main" val="2400851528"/>
                  </a:ext>
                </a:extLst>
              </a:tr>
              <a:tr h="423272">
                <a:tc>
                  <a:txBody>
                    <a:bodyPr/>
                    <a:lstStyle/>
                    <a:p>
                      <a:r>
                        <a:rPr lang="en-GB" sz="1200" dirty="0">
                          <a:latin typeface="+mn-lt"/>
                        </a:rPr>
                        <a:t>US institution</a:t>
                      </a:r>
                    </a:p>
                    <a:p>
                      <a:r>
                        <a:rPr lang="en-GB" sz="1200" dirty="0">
                          <a:latin typeface="+mn-lt"/>
                        </a:rPr>
                        <a:t>(</a:t>
                      </a:r>
                      <a:r>
                        <a:rPr lang="en-GB" sz="1200" dirty="0" err="1">
                          <a:latin typeface="+mn-lt"/>
                        </a:rPr>
                        <a:t>Dataverse</a:t>
                      </a:r>
                      <a:r>
                        <a:rPr lang="en-GB" sz="1200" dirty="0">
                          <a:latin typeface="+mn-lt"/>
                        </a:rPr>
                        <a:t>)</a:t>
                      </a:r>
                    </a:p>
                  </a:txBody>
                  <a:tcPr>
                    <a:solidFill>
                      <a:schemeClr val="tx2">
                        <a:lumMod val="20000"/>
                        <a:lumOff val="80000"/>
                      </a:schemeClr>
                    </a:solidFill>
                  </a:tcPr>
                </a:tc>
                <a:tc>
                  <a:txBody>
                    <a:bodyPr/>
                    <a:lstStyle/>
                    <a:p>
                      <a:pPr algn="ctr"/>
                      <a:r>
                        <a:rPr lang="en-GB" sz="1200" dirty="0">
                          <a:latin typeface="+mn-lt"/>
                        </a:rPr>
                        <a:t>46</a:t>
                      </a:r>
                    </a:p>
                  </a:txBody>
                  <a:tcPr>
                    <a:solidFill>
                      <a:schemeClr val="bg1">
                        <a:lumMod val="95000"/>
                      </a:schemeClr>
                    </a:solidFill>
                  </a:tcPr>
                </a:tc>
                <a:tc>
                  <a:txBody>
                    <a:bodyPr/>
                    <a:lstStyle/>
                    <a:p>
                      <a:pPr algn="ctr"/>
                      <a:r>
                        <a:rPr lang="en-GB" sz="1200" dirty="0">
                          <a:latin typeface="+mn-lt"/>
                        </a:rPr>
                        <a:t>3951</a:t>
                      </a:r>
                    </a:p>
                  </a:txBody>
                  <a:tcPr>
                    <a:solidFill>
                      <a:schemeClr val="tx2">
                        <a:lumMod val="20000"/>
                        <a:lumOff val="80000"/>
                      </a:schemeClr>
                    </a:solidFill>
                  </a:tcPr>
                </a:tc>
                <a:extLst>
                  <a:ext uri="{0D108BD9-81ED-4DB2-BD59-A6C34878D82A}">
                    <a16:rowId xmlns:a16="http://schemas.microsoft.com/office/drawing/2014/main" val="3842139556"/>
                  </a:ext>
                </a:extLst>
              </a:tr>
              <a:tr h="423272">
                <a:tc>
                  <a:txBody>
                    <a:bodyPr/>
                    <a:lstStyle/>
                    <a:p>
                      <a:r>
                        <a:rPr lang="en-GB" sz="1200" dirty="0">
                          <a:latin typeface="+mn-lt"/>
                        </a:rPr>
                        <a:t>Chinese institution</a:t>
                      </a:r>
                    </a:p>
                    <a:p>
                      <a:r>
                        <a:rPr lang="en-GB" sz="1200" dirty="0">
                          <a:latin typeface="+mn-lt"/>
                        </a:rPr>
                        <a:t>(home-grown)</a:t>
                      </a:r>
                    </a:p>
                  </a:txBody>
                  <a:tcPr>
                    <a:solidFill>
                      <a:schemeClr val="tx2">
                        <a:lumMod val="20000"/>
                        <a:lumOff val="80000"/>
                      </a:schemeClr>
                    </a:solidFill>
                  </a:tcPr>
                </a:tc>
                <a:tc>
                  <a:txBody>
                    <a:bodyPr/>
                    <a:lstStyle/>
                    <a:p>
                      <a:pPr algn="ctr"/>
                      <a:r>
                        <a:rPr lang="en-GB" sz="1200" dirty="0">
                          <a:latin typeface="+mn-lt"/>
                        </a:rPr>
                        <a:t>1328</a:t>
                      </a:r>
                    </a:p>
                  </a:txBody>
                  <a:tcPr>
                    <a:solidFill>
                      <a:schemeClr val="bg1">
                        <a:lumMod val="95000"/>
                      </a:schemeClr>
                    </a:solidFill>
                  </a:tcPr>
                </a:tc>
                <a:tc>
                  <a:txBody>
                    <a:bodyPr/>
                    <a:lstStyle/>
                    <a:p>
                      <a:pPr algn="ctr"/>
                      <a:r>
                        <a:rPr lang="en-GB" sz="1200" dirty="0">
                          <a:latin typeface="+mn-lt"/>
                        </a:rPr>
                        <a:t>71760</a:t>
                      </a:r>
                    </a:p>
                  </a:txBody>
                  <a:tcPr>
                    <a:solidFill>
                      <a:schemeClr val="tx2">
                        <a:lumMod val="20000"/>
                        <a:lumOff val="80000"/>
                      </a:schemeClr>
                    </a:solidFill>
                  </a:tcPr>
                </a:tc>
                <a:extLst>
                  <a:ext uri="{0D108BD9-81ED-4DB2-BD59-A6C34878D82A}">
                    <a16:rowId xmlns:a16="http://schemas.microsoft.com/office/drawing/2014/main" val="1565697685"/>
                  </a:ext>
                </a:extLst>
              </a:tr>
              <a:tr h="423272">
                <a:tc>
                  <a:txBody>
                    <a:bodyPr/>
                    <a:lstStyle/>
                    <a:p>
                      <a:r>
                        <a:rPr lang="en-GB" sz="1200" dirty="0">
                          <a:latin typeface="+mn-lt"/>
                        </a:rPr>
                        <a:t>Australian institution</a:t>
                      </a:r>
                    </a:p>
                    <a:p>
                      <a:r>
                        <a:rPr lang="en-GB" sz="1200" dirty="0">
                          <a:latin typeface="+mn-lt"/>
                        </a:rPr>
                        <a:t>(DC Data)</a:t>
                      </a:r>
                    </a:p>
                  </a:txBody>
                  <a:tcPr>
                    <a:solidFill>
                      <a:schemeClr val="tx2">
                        <a:lumMod val="20000"/>
                        <a:lumOff val="80000"/>
                      </a:schemeClr>
                    </a:solidFill>
                  </a:tcPr>
                </a:tc>
                <a:tc>
                  <a:txBody>
                    <a:bodyPr/>
                    <a:lstStyle/>
                    <a:p>
                      <a:pPr algn="ctr"/>
                      <a:r>
                        <a:rPr lang="en-GB" sz="1200" dirty="0">
                          <a:latin typeface="+mn-lt"/>
                        </a:rPr>
                        <a:t>11</a:t>
                      </a:r>
                    </a:p>
                  </a:txBody>
                  <a:tcPr>
                    <a:solidFill>
                      <a:schemeClr val="bg1">
                        <a:lumMod val="95000"/>
                      </a:schemeClr>
                    </a:solidFill>
                  </a:tcPr>
                </a:tc>
                <a:tc>
                  <a:txBody>
                    <a:bodyPr/>
                    <a:lstStyle/>
                    <a:p>
                      <a:pPr algn="ctr"/>
                      <a:r>
                        <a:rPr lang="en-GB" sz="1200" dirty="0">
                          <a:latin typeface="+mn-lt"/>
                        </a:rPr>
                        <a:t>785</a:t>
                      </a:r>
                    </a:p>
                  </a:txBody>
                  <a:tcPr>
                    <a:solidFill>
                      <a:schemeClr val="tx2">
                        <a:lumMod val="20000"/>
                        <a:lumOff val="80000"/>
                      </a:schemeClr>
                    </a:solidFill>
                  </a:tcPr>
                </a:tc>
                <a:extLst>
                  <a:ext uri="{0D108BD9-81ED-4DB2-BD59-A6C34878D82A}">
                    <a16:rowId xmlns:a16="http://schemas.microsoft.com/office/drawing/2014/main" val="190737732"/>
                  </a:ext>
                </a:extLst>
              </a:tr>
            </a:tbl>
          </a:graphicData>
        </a:graphic>
      </p:graphicFrame>
      <p:sp>
        <p:nvSpPr>
          <p:cNvPr id="11" name="TextBox 10">
            <a:extLst>
              <a:ext uri="{FF2B5EF4-FFF2-40B4-BE49-F238E27FC236}">
                <a16:creationId xmlns:a16="http://schemas.microsoft.com/office/drawing/2014/main" id="{05071312-C5D7-4E48-AFC7-66AB91F349A7}"/>
              </a:ext>
            </a:extLst>
          </p:cNvPr>
          <p:cNvSpPr txBox="1"/>
          <p:nvPr/>
        </p:nvSpPr>
        <p:spPr>
          <a:xfrm>
            <a:off x="1070574" y="4689650"/>
            <a:ext cx="4634602"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1" u="none" strike="noStrike" kern="1200" cap="none" spc="0" normalizeH="0" baseline="0" noProof="0" dirty="0">
                <a:ln>
                  <a:noFill/>
                </a:ln>
                <a:solidFill>
                  <a:srgbClr val="0070C0"/>
                </a:solidFill>
                <a:effectLst/>
                <a:uLnTx/>
                <a:uFillTx/>
                <a:ea typeface="+mn-ea"/>
                <a:cs typeface="+mn-cs"/>
              </a:rPr>
              <a:t>Source: Data Monitor and institutional repositories public portal (data extracted on June 21, 2022)</a:t>
            </a:r>
          </a:p>
        </p:txBody>
      </p:sp>
      <p:sp>
        <p:nvSpPr>
          <p:cNvPr id="12" name="Arrow: Right 11">
            <a:extLst>
              <a:ext uri="{FF2B5EF4-FFF2-40B4-BE49-F238E27FC236}">
                <a16:creationId xmlns:a16="http://schemas.microsoft.com/office/drawing/2014/main" id="{91D1AD4B-C6DA-4966-AB02-59F42881F98A}"/>
              </a:ext>
            </a:extLst>
          </p:cNvPr>
          <p:cNvSpPr/>
          <p:nvPr/>
        </p:nvSpPr>
        <p:spPr>
          <a:xfrm>
            <a:off x="2683774" y="4088673"/>
            <a:ext cx="4187290" cy="38431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2862E88-F771-40A1-80AD-D64FD9D553BC}"/>
              </a:ext>
            </a:extLst>
          </p:cNvPr>
          <p:cNvSpPr txBox="1"/>
          <p:nvPr/>
        </p:nvSpPr>
        <p:spPr>
          <a:xfrm flipH="1">
            <a:off x="4261436" y="4128060"/>
            <a:ext cx="1031967"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white"/>
                </a:solidFill>
                <a:effectLst/>
                <a:uLnTx/>
                <a:uFillTx/>
                <a:ea typeface="+mn-ea"/>
                <a:cs typeface="+mn-cs"/>
              </a:rPr>
              <a:t>30x- 70x</a:t>
            </a:r>
          </a:p>
        </p:txBody>
      </p:sp>
    </p:spTree>
    <p:extLst>
      <p:ext uri="{BB962C8B-B14F-4D97-AF65-F5344CB8AC3E}">
        <p14:creationId xmlns:p14="http://schemas.microsoft.com/office/powerpoint/2010/main" val="1795068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C9B52A-974C-4F85-8A44-76906E6ABD31}"/>
              </a:ext>
            </a:extLst>
          </p:cNvPr>
          <p:cNvSpPr>
            <a:spLocks noGrp="1"/>
          </p:cNvSpPr>
          <p:nvPr>
            <p:ph type="body" sz="quarter" idx="15"/>
          </p:nvPr>
        </p:nvSpPr>
        <p:spPr/>
        <p:txBody>
          <a:bodyPr/>
          <a:lstStyle/>
          <a:p>
            <a:r>
              <a:rPr lang="en-GB" dirty="0"/>
              <a:t>The solution </a:t>
            </a:r>
            <a:endParaRPr lang="en-US" dirty="0"/>
          </a:p>
        </p:txBody>
      </p:sp>
      <p:sp>
        <p:nvSpPr>
          <p:cNvPr id="3" name="Title 2">
            <a:extLst>
              <a:ext uri="{FF2B5EF4-FFF2-40B4-BE49-F238E27FC236}">
                <a16:creationId xmlns:a16="http://schemas.microsoft.com/office/drawing/2014/main" id="{B226D34F-BFB9-45F0-892E-BC70CAF9C8BE}"/>
              </a:ext>
            </a:extLst>
          </p:cNvPr>
          <p:cNvSpPr>
            <a:spLocks noGrp="1"/>
          </p:cNvSpPr>
          <p:nvPr>
            <p:ph type="title"/>
          </p:nvPr>
        </p:nvSpPr>
        <p:spPr/>
        <p:txBody>
          <a:bodyPr/>
          <a:lstStyle/>
          <a:p>
            <a:r>
              <a:rPr lang="en-GB" dirty="0"/>
              <a:t>Data Monitor </a:t>
            </a:r>
            <a:endParaRPr lang="en-US" dirty="0"/>
          </a:p>
        </p:txBody>
      </p:sp>
    </p:spTree>
    <p:extLst>
      <p:ext uri="{BB962C8B-B14F-4D97-AF65-F5344CB8AC3E}">
        <p14:creationId xmlns:p14="http://schemas.microsoft.com/office/powerpoint/2010/main" val="163120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6F6669-BFE2-4BD1-9D0C-63CBD9F9A44B}"/>
              </a:ext>
            </a:extLst>
          </p:cNvPr>
          <p:cNvSpPr/>
          <p:nvPr/>
        </p:nvSpPr>
        <p:spPr>
          <a:xfrm>
            <a:off x="4461312" y="1068588"/>
            <a:ext cx="4644410" cy="2146121"/>
          </a:xfrm>
          <a:prstGeom prst="rect">
            <a:avLst/>
          </a:prstGeom>
          <a:solidFill>
            <a:schemeClr val="accent3">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srgbClr val="FFFFFF"/>
              </a:solidFill>
              <a:latin typeface="Arial" panose="020B0604020202020204"/>
            </a:endParaRPr>
          </a:p>
        </p:txBody>
      </p:sp>
      <p:sp>
        <p:nvSpPr>
          <p:cNvPr id="89" name="Rectangle 88">
            <a:extLst>
              <a:ext uri="{FF2B5EF4-FFF2-40B4-BE49-F238E27FC236}">
                <a16:creationId xmlns:a16="http://schemas.microsoft.com/office/drawing/2014/main" id="{7BA73770-E0BB-437F-BEC0-A0AD2307BF34}"/>
              </a:ext>
            </a:extLst>
          </p:cNvPr>
          <p:cNvSpPr/>
          <p:nvPr/>
        </p:nvSpPr>
        <p:spPr>
          <a:xfrm>
            <a:off x="0" y="1067759"/>
            <a:ext cx="4456253" cy="214612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3678DF"/>
              </a:solidFill>
              <a:effectLst/>
              <a:uLnTx/>
              <a:uFillTx/>
              <a:latin typeface="Arial" panose="020B0604020202020204"/>
              <a:ea typeface="+mn-ea"/>
              <a:cs typeface="+mn-cs"/>
            </a:endParaRPr>
          </a:p>
        </p:txBody>
      </p:sp>
      <p:sp>
        <p:nvSpPr>
          <p:cNvPr id="572" name="Graphic 6">
            <a:extLst>
              <a:ext uri="{FF2B5EF4-FFF2-40B4-BE49-F238E27FC236}">
                <a16:creationId xmlns:a16="http://schemas.microsoft.com/office/drawing/2014/main" id="{DF31D549-4410-7748-9400-1F6AB9003090}"/>
              </a:ext>
            </a:extLst>
          </p:cNvPr>
          <p:cNvSpPr/>
          <p:nvPr/>
        </p:nvSpPr>
        <p:spPr>
          <a:xfrm>
            <a:off x="1400876" y="2006757"/>
            <a:ext cx="1282591" cy="665918"/>
          </a:xfrm>
          <a:custGeom>
            <a:avLst/>
            <a:gdLst>
              <a:gd name="connsiteX0" fmla="*/ 0 w 811114"/>
              <a:gd name="connsiteY0" fmla="*/ 402722 h 402722"/>
              <a:gd name="connsiteX1" fmla="*/ 408393 w 811114"/>
              <a:gd name="connsiteY1" fmla="*/ 402722 h 402722"/>
              <a:gd name="connsiteX2" fmla="*/ 811115 w 811114"/>
              <a:gd name="connsiteY2" fmla="*/ 0 h 402722"/>
            </a:gdLst>
            <a:ahLst/>
            <a:cxnLst>
              <a:cxn ang="0">
                <a:pos x="connsiteX0" y="connsiteY0"/>
              </a:cxn>
              <a:cxn ang="0">
                <a:pos x="connsiteX1" y="connsiteY1"/>
              </a:cxn>
              <a:cxn ang="0">
                <a:pos x="connsiteX2" y="connsiteY2"/>
              </a:cxn>
            </a:cxnLst>
            <a:rect l="l" t="t" r="r" b="b"/>
            <a:pathLst>
              <a:path w="811114" h="402722">
                <a:moveTo>
                  <a:pt x="0" y="402722"/>
                </a:moveTo>
                <a:lnTo>
                  <a:pt x="408393" y="402722"/>
                </a:lnTo>
                <a:lnTo>
                  <a:pt x="811115" y="0"/>
                </a:lnTo>
              </a:path>
            </a:pathLst>
          </a:custGeom>
          <a:noFill/>
          <a:ln w="8677"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80" name="Rectangle 79">
            <a:extLst>
              <a:ext uri="{FF2B5EF4-FFF2-40B4-BE49-F238E27FC236}">
                <a16:creationId xmlns:a16="http://schemas.microsoft.com/office/drawing/2014/main" id="{C2422CC4-8076-43FD-9304-A2E2699CE4E3}"/>
              </a:ext>
            </a:extLst>
          </p:cNvPr>
          <p:cNvSpPr/>
          <p:nvPr/>
        </p:nvSpPr>
        <p:spPr>
          <a:xfrm>
            <a:off x="0" y="4276725"/>
            <a:ext cx="9144000" cy="8667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Graphic 6">
            <a:extLst>
              <a:ext uri="{FF2B5EF4-FFF2-40B4-BE49-F238E27FC236}">
                <a16:creationId xmlns:a16="http://schemas.microsoft.com/office/drawing/2014/main" id="{E6CED402-1598-4659-87F4-6395A294DEDA}"/>
              </a:ext>
            </a:extLst>
          </p:cNvPr>
          <p:cNvSpPr/>
          <p:nvPr/>
        </p:nvSpPr>
        <p:spPr>
          <a:xfrm>
            <a:off x="5090118" y="2023902"/>
            <a:ext cx="529592" cy="12064"/>
          </a:xfrm>
          <a:custGeom>
            <a:avLst/>
            <a:gdLst>
              <a:gd name="connsiteX0" fmla="*/ 0 w 531815"/>
              <a:gd name="connsiteY0" fmla="*/ 0 h 12064"/>
              <a:gd name="connsiteX1" fmla="*/ 531815 w 531815"/>
              <a:gd name="connsiteY1" fmla="*/ 0 h 12064"/>
            </a:gdLst>
            <a:ahLst/>
            <a:cxnLst>
              <a:cxn ang="0">
                <a:pos x="connsiteX0" y="connsiteY0"/>
              </a:cxn>
              <a:cxn ang="0">
                <a:pos x="connsiteX1" y="connsiteY1"/>
              </a:cxn>
            </a:cxnLst>
            <a:rect l="l" t="t" r="r" b="b"/>
            <a:pathLst>
              <a:path w="531815" h="12064">
                <a:moveTo>
                  <a:pt x="0" y="0"/>
                </a:moveTo>
                <a:lnTo>
                  <a:pt x="531815" y="0"/>
                </a:lnTo>
              </a:path>
            </a:pathLst>
          </a:custGeom>
          <a:ln w="8677"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4" name="Title 3"/>
          <p:cNvSpPr>
            <a:spLocks noGrp="1"/>
          </p:cNvSpPr>
          <p:nvPr>
            <p:ph type="title"/>
          </p:nvPr>
        </p:nvSpPr>
        <p:spPr>
          <a:xfrm>
            <a:off x="648160" y="493772"/>
            <a:ext cx="7991475" cy="462759"/>
          </a:xfrm>
        </p:spPr>
        <p:txBody>
          <a:bodyPr vert="horz" lIns="0" tIns="0" rIns="0" bIns="0" rtlCol="0" anchor="ctr" anchorCtr="0">
            <a:noAutofit/>
          </a:bodyPr>
          <a:lstStyle/>
          <a:p>
            <a:r>
              <a:rPr lang="en-CA" sz="2700" dirty="0"/>
              <a:t>Data Monitor helps to overcome 90% challenge</a:t>
            </a:r>
          </a:p>
        </p:txBody>
      </p:sp>
      <p:sp>
        <p:nvSpPr>
          <p:cNvPr id="33" name="TextBox 32">
            <a:extLst>
              <a:ext uri="{FF2B5EF4-FFF2-40B4-BE49-F238E27FC236}">
                <a16:creationId xmlns:a16="http://schemas.microsoft.com/office/drawing/2014/main" id="{8C38378E-6008-A940-B0C1-046802B94ACC}"/>
              </a:ext>
            </a:extLst>
          </p:cNvPr>
          <p:cNvSpPr txBox="1"/>
          <p:nvPr/>
        </p:nvSpPr>
        <p:spPr>
          <a:xfrm>
            <a:off x="602382" y="3315746"/>
            <a:ext cx="4230491" cy="992579"/>
          </a:xfrm>
          <a:prstGeom prst="rect">
            <a:avLst/>
          </a:prstGeom>
          <a:noFill/>
        </p:spPr>
        <p:txBody>
          <a:bodyPr wrap="square" lIns="0" tIns="0" rIns="0" bIns="0" rtlCol="0" anchor="t">
            <a:noAutofit/>
          </a:bodyPr>
          <a:lstStyle/>
          <a:p>
            <a:pPr marL="0" marR="0" lvl="0" indent="0" algn="l" defTabSz="914378" rtl="0" eaLnBrk="1" fontAlgn="auto" latinLnBrk="0" hangingPunct="1">
              <a:lnSpc>
                <a:spcPct val="100000"/>
              </a:lnSpc>
              <a:spcBef>
                <a:spcPts val="0"/>
              </a:spcBef>
              <a:spcAft>
                <a:spcPts val="300"/>
              </a:spcAft>
              <a:buClrTx/>
              <a:buSzTx/>
              <a:buFontTx/>
              <a:buNone/>
              <a:tabLst/>
              <a:defRPr/>
            </a:pPr>
            <a:r>
              <a:rPr kumimoji="0" lang="en-GB" sz="1350" b="1" i="0" u="none" strike="noStrike" kern="1200" cap="none" spc="0" normalizeH="0" baseline="0" noProof="0">
                <a:ln>
                  <a:noFill/>
                </a:ln>
                <a:solidFill>
                  <a:schemeClr val="accent1"/>
                </a:solidFill>
                <a:effectLst/>
                <a:uLnTx/>
                <a:uFillTx/>
                <a:latin typeface="Arial" panose="020B0604020202020204"/>
                <a:ea typeface="+mn-ea"/>
                <a:cs typeface="+mn-cs"/>
              </a:rPr>
              <a:t>How we track the Research Data</a:t>
            </a:r>
          </a:p>
          <a:p>
            <a:pPr marL="136522" marR="0" lvl="0" indent="-136522" algn="l" defTabSz="914378" rtl="0" eaLnBrk="1" fontAlgn="auto" latinLnBrk="0" hangingPunct="1">
              <a:lnSpc>
                <a:spcPct val="100000"/>
              </a:lnSpc>
              <a:spcBef>
                <a:spcPts val="0"/>
              </a:spcBef>
              <a:spcAft>
                <a:spcPts val="300"/>
              </a:spcAft>
              <a:buClr>
                <a:srgbClr val="FF6C00"/>
              </a:buClr>
              <a:buSzTx/>
              <a:buFont typeface="Arial" panose="020B0604020202020204" pitchFamily="34" charset="0"/>
              <a:buChar char="•"/>
              <a:tabLst/>
              <a:defRPr/>
            </a:pPr>
            <a:r>
              <a:rPr kumimoji="0" lang="en-GB" sz="1050" b="1" i="0" u="none" strike="noStrike" kern="1200" cap="none" spc="0" normalizeH="0" baseline="0" noProof="0">
                <a:ln>
                  <a:noFill/>
                </a:ln>
                <a:solidFill>
                  <a:srgbClr val="3678DF"/>
                </a:solidFill>
                <a:effectLst/>
                <a:uLnTx/>
                <a:uFillTx/>
                <a:latin typeface="Arial" panose="020B0604020202020204"/>
                <a:ea typeface="+mn-ea"/>
                <a:cs typeface="+mn-cs"/>
              </a:rPr>
              <a:t>Harvest</a:t>
            </a: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 metadata from 2000+ repos</a:t>
            </a:r>
          </a:p>
          <a:p>
            <a:pPr marL="479422" marR="0" lvl="1" indent="-136522" algn="l" defTabSz="914378" rtl="0" eaLnBrk="1" fontAlgn="auto" latinLnBrk="0" hangingPunct="1">
              <a:lnSpc>
                <a:spcPct val="100000"/>
              </a:lnSpc>
              <a:spcBef>
                <a:spcPts val="0"/>
              </a:spcBef>
              <a:spcAft>
                <a:spcPts val="300"/>
              </a:spcAft>
              <a:buClr>
                <a:srgbClr val="FF6C00"/>
              </a:buClr>
              <a:buSzTx/>
              <a:buFont typeface="Arial" panose="020B0604020202020204" pitchFamily="34" charset="0"/>
              <a:buChar char="•"/>
              <a:tabLst/>
              <a:defRPr/>
            </a:pPr>
            <a:r>
              <a:rPr kumimoji="0" lang="en-GB" sz="1050" b="0" i="0" u="sng" strike="noStrike" kern="1200" cap="none" spc="0" normalizeH="0" baseline="0" noProof="0">
                <a:ln>
                  <a:noFill/>
                </a:ln>
                <a:solidFill>
                  <a:srgbClr val="53565A"/>
                </a:solidFill>
                <a:effectLst/>
                <a:uLnTx/>
                <a:uFillTx/>
                <a:latin typeface="Arial" panose="020B0604020202020204"/>
                <a:ea typeface="+mn-ea"/>
                <a:cs typeface="+mn-cs"/>
              </a:rPr>
              <a:t>Optional</a:t>
            </a: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 ingest the Institutional Data Repository</a:t>
            </a:r>
          </a:p>
          <a:p>
            <a:pPr marL="136522" marR="0" lvl="0" indent="-136522" algn="l" defTabSz="914378" rtl="0" eaLnBrk="1" fontAlgn="auto" latinLnBrk="0" hangingPunct="1">
              <a:lnSpc>
                <a:spcPct val="100000"/>
              </a:lnSpc>
              <a:spcBef>
                <a:spcPts val="0"/>
              </a:spcBef>
              <a:spcAft>
                <a:spcPts val="300"/>
              </a:spcAft>
              <a:buClr>
                <a:srgbClr val="FF6C00"/>
              </a:buClr>
              <a:buSzTx/>
              <a:buFont typeface="Arial" panose="020B0604020202020204" pitchFamily="34" charset="0"/>
              <a:buChar char="•"/>
              <a:tabLst/>
              <a:defRPr/>
            </a:pPr>
            <a:r>
              <a:rPr kumimoji="0" lang="en-GB" sz="1050" b="1" i="0" u="none" strike="noStrike" kern="1200" cap="none" spc="0" normalizeH="0" baseline="0" noProof="0">
                <a:ln>
                  <a:noFill/>
                </a:ln>
                <a:solidFill>
                  <a:srgbClr val="3678DF"/>
                </a:solidFill>
                <a:effectLst/>
                <a:uLnTx/>
                <a:uFillTx/>
                <a:latin typeface="Arial" panose="020B0604020202020204"/>
                <a:ea typeface="+mn-ea"/>
                <a:cs typeface="+mn-cs"/>
              </a:rPr>
              <a:t>Normalize</a:t>
            </a: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 metadata (</a:t>
            </a:r>
            <a:r>
              <a:rPr kumimoji="0" lang="en-GB" sz="1050" b="0" i="0" u="none" strike="noStrike" kern="1200" cap="none" spc="0" normalizeH="0" baseline="0" noProof="0" err="1">
                <a:ln>
                  <a:noFill/>
                </a:ln>
                <a:solidFill>
                  <a:srgbClr val="53565A"/>
                </a:solidFill>
                <a:effectLst/>
                <a:uLnTx/>
                <a:uFillTx/>
                <a:latin typeface="Arial" panose="020B0604020202020204"/>
                <a:ea typeface="+mn-ea"/>
                <a:cs typeface="+mn-cs"/>
              </a:rPr>
              <a:t>OpenAIRE</a:t>
            </a: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 schema)</a:t>
            </a:r>
          </a:p>
          <a:p>
            <a:pPr marL="134935" marR="0" lvl="0" indent="-134935" algn="l" defTabSz="914378" rtl="0" eaLnBrk="1" fontAlgn="auto" latinLnBrk="0" hangingPunct="1">
              <a:lnSpc>
                <a:spcPct val="100000"/>
              </a:lnSpc>
              <a:spcBef>
                <a:spcPts val="0"/>
              </a:spcBef>
              <a:spcAft>
                <a:spcPts val="300"/>
              </a:spcAft>
              <a:buClr>
                <a:srgbClr val="FF6C00"/>
              </a:buClr>
              <a:buSzTx/>
              <a:buFont typeface="Arial" panose="020B0604020202020204" pitchFamily="34" charset="0"/>
              <a:buChar char="•"/>
              <a:tabLst/>
              <a:defRPr/>
            </a:pPr>
            <a:r>
              <a:rPr kumimoji="0" lang="en-GB" sz="1050" b="1" i="0" u="none" strike="noStrike" kern="1200" cap="none" spc="0" normalizeH="0" baseline="0" noProof="0">
                <a:ln>
                  <a:noFill/>
                </a:ln>
                <a:solidFill>
                  <a:srgbClr val="3678DF"/>
                </a:solidFill>
                <a:effectLst/>
                <a:uLnTx/>
                <a:uFillTx/>
                <a:latin typeface="Arial" panose="020B0604020202020204"/>
                <a:ea typeface="+mn-ea"/>
                <a:cs typeface="+mn-cs"/>
              </a:rPr>
              <a:t>Clean-up</a:t>
            </a:r>
            <a:r>
              <a:rPr kumimoji="0" lang="en-GB" sz="1050" b="1" i="0" u="none" strike="noStrike" kern="1200" cap="none" spc="0" normalizeH="0" baseline="0" noProof="0">
                <a:ln>
                  <a:noFill/>
                </a:ln>
                <a:solidFill>
                  <a:srgbClr val="53565A"/>
                </a:solidFill>
                <a:effectLst/>
                <a:uLnTx/>
                <a:uFillTx/>
                <a:latin typeface="Arial" panose="020B0604020202020204"/>
                <a:ea typeface="+mn-ea"/>
                <a:cs typeface="+mn-cs"/>
              </a:rPr>
              <a:t> </a:t>
            </a: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i.e. remove duplicates, non-research data e.g. articles </a:t>
            </a:r>
          </a:p>
          <a:p>
            <a:pPr marL="477835" marR="0" lvl="1" indent="-134935" algn="l" defTabSz="914378" rtl="0" eaLnBrk="1" fontAlgn="auto" latinLnBrk="0" hangingPunct="1">
              <a:lnSpc>
                <a:spcPct val="100000"/>
              </a:lnSpc>
              <a:spcBef>
                <a:spcPts val="0"/>
              </a:spcBef>
              <a:spcAft>
                <a:spcPts val="300"/>
              </a:spcAft>
              <a:buClr>
                <a:srgbClr val="FF6C00"/>
              </a:buClr>
              <a:buSzTx/>
              <a:buFont typeface="Arial" panose="020B0604020202020204" pitchFamily="34" charset="0"/>
              <a:buChar char="•"/>
              <a:tabLst/>
              <a:defRPr/>
            </a:pP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How: ML techniques, integration w/ Scopus, experts</a:t>
            </a:r>
          </a:p>
          <a:p>
            <a:pPr marL="134935" marR="0" lvl="0" indent="-134935" algn="l" defTabSz="914378" rtl="0" eaLnBrk="1" fontAlgn="auto" latinLnBrk="0" hangingPunct="1">
              <a:lnSpc>
                <a:spcPct val="100000"/>
              </a:lnSpc>
              <a:spcBef>
                <a:spcPts val="0"/>
              </a:spcBef>
              <a:spcAft>
                <a:spcPts val="300"/>
              </a:spcAft>
              <a:buClr>
                <a:srgbClr val="FF6C00"/>
              </a:buClr>
              <a:buSzTx/>
              <a:buFont typeface="Arial" panose="020B0604020202020204" pitchFamily="34" charset="0"/>
              <a:buChar char="•"/>
              <a:tabLst/>
              <a:defRPr/>
            </a:pPr>
            <a:r>
              <a:rPr kumimoji="0" lang="en-GB" sz="1050" b="1" i="0" u="none" strike="noStrike" kern="1200" cap="none" spc="0" normalizeH="0" baseline="0" noProof="0">
                <a:ln>
                  <a:noFill/>
                </a:ln>
                <a:solidFill>
                  <a:srgbClr val="3678DF"/>
                </a:solidFill>
                <a:effectLst/>
                <a:uLnTx/>
                <a:uFillTx/>
                <a:latin typeface="Arial" panose="020B0604020202020204"/>
                <a:ea typeface="+mn-ea"/>
                <a:cs typeface="+mn-cs"/>
              </a:rPr>
              <a:t>Enrich</a:t>
            </a: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 metadata with publications/ author / institution </a:t>
            </a:r>
          </a:p>
          <a:p>
            <a:pPr marL="477835" marR="0" lvl="1" indent="-134935" algn="l" defTabSz="914378" rtl="0" eaLnBrk="1" fontAlgn="auto" latinLnBrk="0" hangingPunct="1">
              <a:lnSpc>
                <a:spcPct val="100000"/>
              </a:lnSpc>
              <a:spcBef>
                <a:spcPts val="0"/>
              </a:spcBef>
              <a:spcAft>
                <a:spcPts val="300"/>
              </a:spcAft>
              <a:buClr>
                <a:srgbClr val="FF6C00"/>
              </a:buClr>
              <a:buSzTx/>
              <a:buFont typeface="Arial" panose="020B0604020202020204" pitchFamily="34" charset="0"/>
              <a:buChar char="•"/>
              <a:tabLst/>
              <a:defRPr/>
            </a:pP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How: NLP techniques; integration w/ Scopus, </a:t>
            </a:r>
            <a:r>
              <a:rPr kumimoji="0" lang="en-GB" sz="1050" b="0" i="0" u="none" strike="noStrike" kern="1200" cap="none" spc="0" normalizeH="0" baseline="0" noProof="0" err="1">
                <a:ln>
                  <a:noFill/>
                </a:ln>
                <a:solidFill>
                  <a:srgbClr val="53565A"/>
                </a:solidFill>
                <a:effectLst/>
                <a:uLnTx/>
                <a:uFillTx/>
                <a:latin typeface="Arial" panose="020B0604020202020204"/>
                <a:ea typeface="+mn-ea"/>
                <a:cs typeface="+mn-cs"/>
              </a:rPr>
              <a:t>Scholix</a:t>
            </a: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 </a:t>
            </a:r>
            <a:r>
              <a:rPr kumimoji="0" lang="en-GB" sz="1050" b="0" i="0" u="none" strike="noStrike" kern="1200" cap="none" spc="0" normalizeH="0" baseline="0" noProof="0" err="1">
                <a:ln>
                  <a:noFill/>
                </a:ln>
                <a:solidFill>
                  <a:srgbClr val="53565A"/>
                </a:solidFill>
                <a:effectLst/>
                <a:uLnTx/>
                <a:uFillTx/>
                <a:latin typeface="Arial" panose="020B0604020202020204"/>
                <a:ea typeface="+mn-ea"/>
                <a:cs typeface="+mn-cs"/>
              </a:rPr>
              <a:t>DataCite</a:t>
            </a:r>
            <a:endParaRPr kumimoji="0" lang="en-GB" sz="9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A0BF249A-51A1-0743-9273-BDF8D865DF26}"/>
              </a:ext>
            </a:extLst>
          </p:cNvPr>
          <p:cNvSpPr txBox="1"/>
          <p:nvPr/>
        </p:nvSpPr>
        <p:spPr>
          <a:xfrm>
            <a:off x="4900550" y="3316820"/>
            <a:ext cx="3019277" cy="630942"/>
          </a:xfrm>
          <a:prstGeom prst="rect">
            <a:avLst/>
          </a:prstGeom>
          <a:noFill/>
        </p:spPr>
        <p:txBody>
          <a:bodyPr wrap="square" lIns="0" tIns="0" rIns="0" bIns="0" rtlCol="0" anchor="t">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schemeClr val="accent3">
                    <a:lumMod val="75000"/>
                  </a:schemeClr>
                </a:solidFill>
                <a:effectLst/>
                <a:uLnTx/>
                <a:uFillTx/>
                <a:latin typeface="Arial" panose="020B0604020202020204"/>
                <a:ea typeface="+mn-ea"/>
                <a:cs typeface="+mn-cs"/>
              </a:rPr>
              <a:t>What users see and get:</a:t>
            </a:r>
          </a:p>
          <a:p>
            <a:pPr marL="228600" marR="0" lvl="0" indent="-228600" algn="l" defTabSz="914378" rtl="0" eaLnBrk="1" fontAlgn="auto" latinLnBrk="0" hangingPunct="1">
              <a:lnSpc>
                <a:spcPct val="100000"/>
              </a:lnSpc>
              <a:spcBef>
                <a:spcPts val="0"/>
              </a:spcBef>
              <a:spcAft>
                <a:spcPts val="0"/>
              </a:spcAft>
              <a:buClr>
                <a:srgbClr val="FF6C00"/>
              </a:buClr>
              <a:buSzTx/>
              <a:buFont typeface="Arial" panose="020B0604020202020204" pitchFamily="34" charset="0"/>
              <a:buChar char="•"/>
              <a:tabLst/>
              <a:defRPr/>
            </a:pP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Webapp</a:t>
            </a:r>
          </a:p>
          <a:p>
            <a:pPr marL="228600" marR="0" lvl="0" indent="-228600" algn="l" defTabSz="914378" rtl="0" eaLnBrk="1" fontAlgn="auto" latinLnBrk="0" hangingPunct="1">
              <a:lnSpc>
                <a:spcPct val="100000"/>
              </a:lnSpc>
              <a:spcBef>
                <a:spcPts val="0"/>
              </a:spcBef>
              <a:spcAft>
                <a:spcPts val="0"/>
              </a:spcAft>
              <a:buClr>
                <a:srgbClr val="FF6C00"/>
              </a:buClr>
              <a:buSzTx/>
              <a:buFont typeface="Arial" panose="020B0604020202020204" pitchFamily="34" charset="0"/>
              <a:buChar char="•"/>
              <a:tabLst/>
              <a:defRPr/>
            </a:pP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Data Integration feeds</a:t>
            </a:r>
          </a:p>
          <a:p>
            <a:pPr marL="571500" marR="0" lvl="1" indent="-228600" algn="l" defTabSz="914378" rtl="0" eaLnBrk="1" fontAlgn="auto" latinLnBrk="0" hangingPunct="1">
              <a:lnSpc>
                <a:spcPct val="100000"/>
              </a:lnSpc>
              <a:spcBef>
                <a:spcPts val="0"/>
              </a:spcBef>
              <a:spcAft>
                <a:spcPts val="600"/>
              </a:spcAft>
              <a:buClr>
                <a:srgbClr val="FF6C00"/>
              </a:buClr>
              <a:buSzTx/>
              <a:buFont typeface="Arial" panose="020B0604020202020204" pitchFamily="34" charset="0"/>
              <a:buChar char="•"/>
              <a:tabLst/>
              <a:defRPr/>
            </a:pP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API</a:t>
            </a:r>
          </a:p>
          <a:p>
            <a:pPr marL="571500" marR="0" lvl="1" indent="-228600" algn="l" defTabSz="914378" rtl="0" eaLnBrk="1" fontAlgn="auto" latinLnBrk="0" hangingPunct="1">
              <a:lnSpc>
                <a:spcPct val="100000"/>
              </a:lnSpc>
              <a:spcBef>
                <a:spcPts val="0"/>
              </a:spcBef>
              <a:spcAft>
                <a:spcPts val="0"/>
              </a:spcAft>
              <a:buClr>
                <a:srgbClr val="FF6C00"/>
              </a:buClr>
              <a:buSzTx/>
              <a:buFont typeface="Arial" panose="020B0604020202020204" pitchFamily="34" charset="0"/>
              <a:buChar char="•"/>
              <a:tabLst/>
              <a:defRPr/>
            </a:pP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Bulk</a:t>
            </a:r>
          </a:p>
          <a:p>
            <a:pPr marL="228600" marR="0" lvl="0" indent="-228600" algn="l" defTabSz="914378" rtl="0" eaLnBrk="1" fontAlgn="auto" latinLnBrk="0" hangingPunct="1">
              <a:lnSpc>
                <a:spcPct val="100000"/>
              </a:lnSpc>
              <a:spcBef>
                <a:spcPts val="0"/>
              </a:spcBef>
              <a:spcAft>
                <a:spcPts val="0"/>
              </a:spcAft>
              <a:buClr>
                <a:srgbClr val="FF6C00"/>
              </a:buClr>
              <a:buSzTx/>
              <a:buFont typeface="Arial" panose="020B0604020202020204" pitchFamily="34" charset="0"/>
              <a:buChar char="•"/>
              <a:tabLst/>
              <a:defRPr/>
            </a:pPr>
            <a:r>
              <a:rPr kumimoji="0" lang="en-GB" sz="1050" b="0" i="0" u="sng" strike="noStrike" kern="1200" cap="none" spc="0" normalizeH="0" baseline="0" noProof="0">
                <a:ln>
                  <a:noFill/>
                </a:ln>
                <a:solidFill>
                  <a:srgbClr val="53565A"/>
                </a:solidFill>
                <a:effectLst/>
                <a:uLnTx/>
                <a:uFillTx/>
                <a:latin typeface="Arial" panose="020B0604020202020204"/>
                <a:ea typeface="+mn-ea"/>
                <a:cs typeface="+mn-cs"/>
              </a:rPr>
              <a:t>Optional</a:t>
            </a: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 Showcase page</a:t>
            </a:r>
          </a:p>
        </p:txBody>
      </p:sp>
      <p:sp>
        <p:nvSpPr>
          <p:cNvPr id="69" name="TextBox 68">
            <a:extLst>
              <a:ext uri="{FF2B5EF4-FFF2-40B4-BE49-F238E27FC236}">
                <a16:creationId xmlns:a16="http://schemas.microsoft.com/office/drawing/2014/main" id="{A332F6F6-4A22-8F45-9B8F-E4D8A5347C91}"/>
              </a:ext>
            </a:extLst>
          </p:cNvPr>
          <p:cNvSpPr txBox="1"/>
          <p:nvPr/>
        </p:nvSpPr>
        <p:spPr>
          <a:xfrm>
            <a:off x="478395" y="2927053"/>
            <a:ext cx="1239938" cy="402723"/>
          </a:xfrm>
          <a:prstGeom prst="rect">
            <a:avLst/>
          </a:prstGeom>
          <a:noFill/>
        </p:spPr>
        <p:txBody>
          <a:bodyPr wrap="square" lIns="0" tIns="0" rIns="0" bIns="0" rtlCol="0">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53565A"/>
                </a:solidFill>
                <a:effectLst/>
                <a:uLnTx/>
                <a:uFillTx/>
                <a:latin typeface="Arial"/>
                <a:ea typeface="+mn-ea"/>
                <a:cs typeface="+mn-cs"/>
              </a:rPr>
              <a:t>Institutional Data repo</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a:ln>
                  <a:noFill/>
                </a:ln>
                <a:solidFill>
                  <a:srgbClr val="53565A"/>
                </a:solidFill>
                <a:effectLst/>
                <a:uLnTx/>
                <a:uFillTx/>
                <a:latin typeface="Arial"/>
                <a:ea typeface="+mn-ea"/>
                <a:cs typeface="+mn-cs"/>
              </a:rPr>
              <a:t>(optional ingestion)</a:t>
            </a:r>
          </a:p>
        </p:txBody>
      </p:sp>
      <p:grpSp>
        <p:nvGrpSpPr>
          <p:cNvPr id="5" name="Group 4">
            <a:extLst>
              <a:ext uri="{FF2B5EF4-FFF2-40B4-BE49-F238E27FC236}">
                <a16:creationId xmlns:a16="http://schemas.microsoft.com/office/drawing/2014/main" id="{F7D06434-AF84-4E4B-BB95-80BBCE0DDF6C}"/>
              </a:ext>
            </a:extLst>
          </p:cNvPr>
          <p:cNvGrpSpPr/>
          <p:nvPr/>
        </p:nvGrpSpPr>
        <p:grpSpPr>
          <a:xfrm>
            <a:off x="712583" y="2479608"/>
            <a:ext cx="701466" cy="414987"/>
            <a:chOff x="789407" y="3071376"/>
            <a:chExt cx="892792" cy="669513"/>
          </a:xfrm>
          <a:solidFill>
            <a:schemeClr val="accent6">
              <a:lumMod val="40000"/>
              <a:lumOff val="60000"/>
            </a:schemeClr>
          </a:solidFill>
        </p:grpSpPr>
        <p:sp>
          <p:nvSpPr>
            <p:cNvPr id="475" name="Graphic 6">
              <a:extLst>
                <a:ext uri="{FF2B5EF4-FFF2-40B4-BE49-F238E27FC236}">
                  <a16:creationId xmlns:a16="http://schemas.microsoft.com/office/drawing/2014/main" id="{18FA1F59-716E-C94E-890E-A7077EEF58DF}"/>
                </a:ext>
              </a:extLst>
            </p:cNvPr>
            <p:cNvSpPr/>
            <p:nvPr/>
          </p:nvSpPr>
          <p:spPr>
            <a:xfrm>
              <a:off x="789407" y="3071376"/>
              <a:ext cx="892792" cy="181132"/>
            </a:xfrm>
            <a:custGeom>
              <a:avLst/>
              <a:gdLst>
                <a:gd name="connsiteX0" fmla="*/ 669595 w 669594"/>
                <a:gd name="connsiteY0" fmla="*/ 67925 h 135849"/>
                <a:gd name="connsiteX1" fmla="*/ 334797 w 669594"/>
                <a:gd name="connsiteY1" fmla="*/ 135849 h 135849"/>
                <a:gd name="connsiteX2" fmla="*/ 0 w 669594"/>
                <a:gd name="connsiteY2" fmla="*/ 67925 h 135849"/>
                <a:gd name="connsiteX3" fmla="*/ 334797 w 669594"/>
                <a:gd name="connsiteY3" fmla="*/ 0 h 135849"/>
                <a:gd name="connsiteX4" fmla="*/ 669595 w 669594"/>
                <a:gd name="connsiteY4" fmla="*/ 67925 h 13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594" h="135849">
                  <a:moveTo>
                    <a:pt x="669595" y="67925"/>
                  </a:moveTo>
                  <a:cubicBezTo>
                    <a:pt x="669595" y="105438"/>
                    <a:pt x="519701" y="135849"/>
                    <a:pt x="334797" y="135849"/>
                  </a:cubicBezTo>
                  <a:cubicBezTo>
                    <a:pt x="149894" y="135849"/>
                    <a:pt x="0" y="105438"/>
                    <a:pt x="0" y="67925"/>
                  </a:cubicBezTo>
                  <a:cubicBezTo>
                    <a:pt x="0" y="30411"/>
                    <a:pt x="149894" y="0"/>
                    <a:pt x="334797" y="0"/>
                  </a:cubicBezTo>
                  <a:cubicBezTo>
                    <a:pt x="519701" y="0"/>
                    <a:pt x="669595" y="30411"/>
                    <a:pt x="669595" y="67925"/>
                  </a:cubicBezTo>
                  <a:close/>
                </a:path>
              </a:pathLst>
            </a:custGeom>
            <a:grpFill/>
            <a:ln w="12052"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6C00"/>
                </a:solidFill>
                <a:effectLst/>
                <a:uLnTx/>
                <a:uFillTx/>
                <a:latin typeface="Arial" panose="020B0604020202020204"/>
                <a:ea typeface="+mn-ea"/>
                <a:cs typeface="+mn-cs"/>
              </a:endParaRPr>
            </a:p>
          </p:txBody>
        </p:sp>
        <p:sp>
          <p:nvSpPr>
            <p:cNvPr id="476" name="Graphic 6">
              <a:extLst>
                <a:ext uri="{FF2B5EF4-FFF2-40B4-BE49-F238E27FC236}">
                  <a16:creationId xmlns:a16="http://schemas.microsoft.com/office/drawing/2014/main" id="{EFD12F79-04F5-D542-85ED-FD72BCF36BB1}"/>
                </a:ext>
              </a:extLst>
            </p:cNvPr>
            <p:cNvSpPr/>
            <p:nvPr/>
          </p:nvSpPr>
          <p:spPr>
            <a:xfrm>
              <a:off x="789407" y="3487369"/>
              <a:ext cx="892792" cy="253520"/>
            </a:xfrm>
            <a:custGeom>
              <a:avLst/>
              <a:gdLst>
                <a:gd name="connsiteX0" fmla="*/ 669595 w 669594"/>
                <a:gd name="connsiteY0" fmla="*/ 95070 h 190140"/>
                <a:gd name="connsiteX1" fmla="*/ 334797 w 669594"/>
                <a:gd name="connsiteY1" fmla="*/ 190141 h 190140"/>
                <a:gd name="connsiteX2" fmla="*/ 0 w 669594"/>
                <a:gd name="connsiteY2" fmla="*/ 95070 h 190140"/>
                <a:gd name="connsiteX3" fmla="*/ 334797 w 669594"/>
                <a:gd name="connsiteY3" fmla="*/ 0 h 190140"/>
                <a:gd name="connsiteX4" fmla="*/ 669595 w 669594"/>
                <a:gd name="connsiteY4" fmla="*/ 95070 h 19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594" h="190140">
                  <a:moveTo>
                    <a:pt x="669595" y="95070"/>
                  </a:moveTo>
                  <a:cubicBezTo>
                    <a:pt x="669595" y="147576"/>
                    <a:pt x="519701" y="190141"/>
                    <a:pt x="334797" y="190141"/>
                  </a:cubicBezTo>
                  <a:cubicBezTo>
                    <a:pt x="149894" y="190141"/>
                    <a:pt x="0" y="147576"/>
                    <a:pt x="0" y="95070"/>
                  </a:cubicBezTo>
                  <a:cubicBezTo>
                    <a:pt x="0" y="42564"/>
                    <a:pt x="149894" y="0"/>
                    <a:pt x="334797" y="0"/>
                  </a:cubicBezTo>
                  <a:cubicBezTo>
                    <a:pt x="519701" y="0"/>
                    <a:pt x="669595" y="42564"/>
                    <a:pt x="669595" y="95070"/>
                  </a:cubicBezTo>
                  <a:close/>
                </a:path>
              </a:pathLst>
            </a:custGeom>
            <a:grpFill/>
            <a:ln w="12052"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6C00"/>
                </a:solidFill>
                <a:effectLst/>
                <a:uLnTx/>
                <a:uFillTx/>
                <a:latin typeface="Arial" panose="020B0604020202020204"/>
                <a:ea typeface="+mn-ea"/>
                <a:cs typeface="+mn-cs"/>
              </a:endParaRPr>
            </a:p>
          </p:txBody>
        </p:sp>
        <p:sp>
          <p:nvSpPr>
            <p:cNvPr id="477" name="Graphic 6">
              <a:extLst>
                <a:ext uri="{FF2B5EF4-FFF2-40B4-BE49-F238E27FC236}">
                  <a16:creationId xmlns:a16="http://schemas.microsoft.com/office/drawing/2014/main" id="{0EF594AC-9049-0D43-8A57-78C493D7F114}"/>
                </a:ext>
              </a:extLst>
            </p:cNvPr>
            <p:cNvSpPr/>
            <p:nvPr/>
          </p:nvSpPr>
          <p:spPr>
            <a:xfrm>
              <a:off x="789407" y="3161941"/>
              <a:ext cx="892632" cy="452187"/>
            </a:xfrm>
            <a:custGeom>
              <a:avLst/>
              <a:gdLst>
                <a:gd name="connsiteX0" fmla="*/ 0 w 669474"/>
                <a:gd name="connsiteY0" fmla="*/ 0 h 339140"/>
                <a:gd name="connsiteX1" fmla="*/ 669474 w 669474"/>
                <a:gd name="connsiteY1" fmla="*/ 0 h 339140"/>
                <a:gd name="connsiteX2" fmla="*/ 669474 w 669474"/>
                <a:gd name="connsiteY2" fmla="*/ 339141 h 339140"/>
                <a:gd name="connsiteX3" fmla="*/ 0 w 669474"/>
                <a:gd name="connsiteY3" fmla="*/ 339141 h 339140"/>
              </a:gdLst>
              <a:ahLst/>
              <a:cxnLst>
                <a:cxn ang="0">
                  <a:pos x="connsiteX0" y="connsiteY0"/>
                </a:cxn>
                <a:cxn ang="0">
                  <a:pos x="connsiteX1" y="connsiteY1"/>
                </a:cxn>
                <a:cxn ang="0">
                  <a:pos x="connsiteX2" y="connsiteY2"/>
                </a:cxn>
                <a:cxn ang="0">
                  <a:pos x="connsiteX3" y="connsiteY3"/>
                </a:cxn>
              </a:cxnLst>
              <a:rect l="l" t="t" r="r" b="b"/>
              <a:pathLst>
                <a:path w="669474" h="339140">
                  <a:moveTo>
                    <a:pt x="0" y="0"/>
                  </a:moveTo>
                  <a:lnTo>
                    <a:pt x="669474" y="0"/>
                  </a:lnTo>
                  <a:lnTo>
                    <a:pt x="669474" y="339141"/>
                  </a:lnTo>
                  <a:lnTo>
                    <a:pt x="0" y="339141"/>
                  </a:lnTo>
                  <a:close/>
                </a:path>
              </a:pathLst>
            </a:custGeom>
            <a:grpFill/>
            <a:ln w="12052"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6C00"/>
                </a:solidFill>
                <a:effectLst/>
                <a:uLnTx/>
                <a:uFillTx/>
                <a:latin typeface="Arial" panose="020B0604020202020204"/>
                <a:ea typeface="+mn-ea"/>
                <a:cs typeface="+mn-cs"/>
              </a:endParaRPr>
            </a:p>
          </p:txBody>
        </p:sp>
        <p:sp>
          <p:nvSpPr>
            <p:cNvPr id="478" name="Graphic 6">
              <a:extLst>
                <a:ext uri="{FF2B5EF4-FFF2-40B4-BE49-F238E27FC236}">
                  <a16:creationId xmlns:a16="http://schemas.microsoft.com/office/drawing/2014/main" id="{8E517DCE-89E5-1649-A23E-A5FDDD605702}"/>
                </a:ext>
              </a:extLst>
            </p:cNvPr>
            <p:cNvSpPr/>
            <p:nvPr/>
          </p:nvSpPr>
          <p:spPr>
            <a:xfrm>
              <a:off x="837183" y="3202801"/>
              <a:ext cx="797240" cy="49707"/>
            </a:xfrm>
            <a:custGeom>
              <a:avLst/>
              <a:gdLst>
                <a:gd name="connsiteX0" fmla="*/ 597930 w 597930"/>
                <a:gd name="connsiteY0" fmla="*/ 0 h 37280"/>
                <a:gd name="connsiteX1" fmla="*/ 298965 w 597930"/>
                <a:gd name="connsiteY1" fmla="*/ 37280 h 37280"/>
                <a:gd name="connsiteX2" fmla="*/ 0 w 597930"/>
                <a:gd name="connsiteY2" fmla="*/ 0 h 37280"/>
              </a:gdLst>
              <a:ahLst/>
              <a:cxnLst>
                <a:cxn ang="0">
                  <a:pos x="connsiteX0" y="connsiteY0"/>
                </a:cxn>
                <a:cxn ang="0">
                  <a:pos x="connsiteX1" y="connsiteY1"/>
                </a:cxn>
                <a:cxn ang="0">
                  <a:pos x="connsiteX2" y="connsiteY2"/>
                </a:cxn>
              </a:cxnLst>
              <a:rect l="l" t="t" r="r" b="b"/>
              <a:pathLst>
                <a:path w="597930" h="37280">
                  <a:moveTo>
                    <a:pt x="597930" y="0"/>
                  </a:moveTo>
                  <a:cubicBezTo>
                    <a:pt x="542794" y="22079"/>
                    <a:pt x="429023" y="37280"/>
                    <a:pt x="298965" y="37280"/>
                  </a:cubicBezTo>
                  <a:cubicBezTo>
                    <a:pt x="168907" y="37280"/>
                    <a:pt x="55015" y="22079"/>
                    <a:pt x="0" y="0"/>
                  </a:cubicBezTo>
                </a:path>
              </a:pathLst>
            </a:custGeom>
            <a:grpFill/>
            <a:ln w="14944" cap="rnd">
              <a:solidFill>
                <a:srgbClr val="FFFFFF"/>
              </a:solidFill>
              <a:prstDash val="solid"/>
              <a:round/>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6C00"/>
                </a:solidFill>
                <a:effectLst/>
                <a:uLnTx/>
                <a:uFillTx/>
                <a:latin typeface="Arial" panose="020B0604020202020204"/>
                <a:ea typeface="+mn-ea"/>
                <a:cs typeface="+mn-cs"/>
              </a:endParaRPr>
            </a:p>
          </p:txBody>
        </p:sp>
      </p:grpSp>
      <p:sp>
        <p:nvSpPr>
          <p:cNvPr id="573" name="Graphic 6">
            <a:extLst>
              <a:ext uri="{FF2B5EF4-FFF2-40B4-BE49-F238E27FC236}">
                <a16:creationId xmlns:a16="http://schemas.microsoft.com/office/drawing/2014/main" id="{545C713E-4813-2E4A-82C9-7CD63010DFD9}"/>
              </a:ext>
            </a:extLst>
          </p:cNvPr>
          <p:cNvSpPr/>
          <p:nvPr/>
        </p:nvSpPr>
        <p:spPr>
          <a:xfrm>
            <a:off x="1507007" y="2592888"/>
            <a:ext cx="87349" cy="173612"/>
          </a:xfrm>
          <a:custGeom>
            <a:avLst/>
            <a:gdLst>
              <a:gd name="connsiteX0" fmla="*/ 0 w 87349"/>
              <a:gd name="connsiteY0" fmla="*/ 0 h 173612"/>
              <a:gd name="connsiteX1" fmla="*/ 87349 w 87349"/>
              <a:gd name="connsiteY1" fmla="*/ 87228 h 173612"/>
              <a:gd name="connsiteX2" fmla="*/ 965 w 87349"/>
              <a:gd name="connsiteY2" fmla="*/ 173612 h 173612"/>
            </a:gdLst>
            <a:ahLst/>
            <a:cxnLst>
              <a:cxn ang="0">
                <a:pos x="connsiteX0" y="connsiteY0"/>
              </a:cxn>
              <a:cxn ang="0">
                <a:pos x="connsiteX1" y="connsiteY1"/>
              </a:cxn>
              <a:cxn ang="0">
                <a:pos x="connsiteX2" y="connsiteY2"/>
              </a:cxn>
            </a:cxnLst>
            <a:rect l="l" t="t" r="r" b="b"/>
            <a:pathLst>
              <a:path w="87349" h="173612">
                <a:moveTo>
                  <a:pt x="0" y="0"/>
                </a:moveTo>
                <a:lnTo>
                  <a:pt x="87349" y="87228"/>
                </a:lnTo>
                <a:lnTo>
                  <a:pt x="965" y="173612"/>
                </a:lnTo>
              </a:path>
            </a:pathLst>
          </a:custGeom>
          <a:noFill/>
          <a:ln w="8677"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574" name="Graphic 6">
            <a:extLst>
              <a:ext uri="{FF2B5EF4-FFF2-40B4-BE49-F238E27FC236}">
                <a16:creationId xmlns:a16="http://schemas.microsoft.com/office/drawing/2014/main" id="{F1DFDCDD-962F-2346-9D07-11B453FE87F5}"/>
              </a:ext>
            </a:extLst>
          </p:cNvPr>
          <p:cNvSpPr/>
          <p:nvPr/>
        </p:nvSpPr>
        <p:spPr>
          <a:xfrm flipV="1">
            <a:off x="1350550" y="1989613"/>
            <a:ext cx="1511599" cy="34289"/>
          </a:xfrm>
          <a:custGeom>
            <a:avLst/>
            <a:gdLst>
              <a:gd name="connsiteX0" fmla="*/ 0 w 531815"/>
              <a:gd name="connsiteY0" fmla="*/ 0 h 12064"/>
              <a:gd name="connsiteX1" fmla="*/ 531815 w 531815"/>
              <a:gd name="connsiteY1" fmla="*/ 0 h 12064"/>
            </a:gdLst>
            <a:ahLst/>
            <a:cxnLst>
              <a:cxn ang="0">
                <a:pos x="connsiteX0" y="connsiteY0"/>
              </a:cxn>
              <a:cxn ang="0">
                <a:pos x="connsiteX1" y="connsiteY1"/>
              </a:cxn>
            </a:cxnLst>
            <a:rect l="l" t="t" r="r" b="b"/>
            <a:pathLst>
              <a:path w="531815" h="12064">
                <a:moveTo>
                  <a:pt x="0" y="0"/>
                </a:moveTo>
                <a:lnTo>
                  <a:pt x="531815" y="0"/>
                </a:lnTo>
              </a:path>
            </a:pathLst>
          </a:custGeom>
          <a:ln w="8677"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575" name="Graphic 6">
            <a:extLst>
              <a:ext uri="{FF2B5EF4-FFF2-40B4-BE49-F238E27FC236}">
                <a16:creationId xmlns:a16="http://schemas.microsoft.com/office/drawing/2014/main" id="{F91FF425-B53C-2F40-9418-E03C4255F5CC}"/>
              </a:ext>
            </a:extLst>
          </p:cNvPr>
          <p:cNvSpPr/>
          <p:nvPr/>
        </p:nvSpPr>
        <p:spPr>
          <a:xfrm>
            <a:off x="1821967" y="1938001"/>
            <a:ext cx="87349" cy="173732"/>
          </a:xfrm>
          <a:custGeom>
            <a:avLst/>
            <a:gdLst>
              <a:gd name="connsiteX0" fmla="*/ 0 w 87349"/>
              <a:gd name="connsiteY0" fmla="*/ 0 h 173732"/>
              <a:gd name="connsiteX1" fmla="*/ 87349 w 87349"/>
              <a:gd name="connsiteY1" fmla="*/ 87228 h 173732"/>
              <a:gd name="connsiteX2" fmla="*/ 965 w 87349"/>
              <a:gd name="connsiteY2" fmla="*/ 173733 h 173732"/>
            </a:gdLst>
            <a:ahLst/>
            <a:cxnLst>
              <a:cxn ang="0">
                <a:pos x="connsiteX0" y="connsiteY0"/>
              </a:cxn>
              <a:cxn ang="0">
                <a:pos x="connsiteX1" y="connsiteY1"/>
              </a:cxn>
              <a:cxn ang="0">
                <a:pos x="connsiteX2" y="connsiteY2"/>
              </a:cxn>
            </a:cxnLst>
            <a:rect l="l" t="t" r="r" b="b"/>
            <a:pathLst>
              <a:path w="87349" h="173732">
                <a:moveTo>
                  <a:pt x="0" y="0"/>
                </a:moveTo>
                <a:lnTo>
                  <a:pt x="87349" y="87228"/>
                </a:lnTo>
                <a:lnTo>
                  <a:pt x="965" y="173733"/>
                </a:lnTo>
              </a:path>
            </a:pathLst>
          </a:custGeom>
          <a:noFill/>
          <a:ln w="8677"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578" name="Graphic 6">
            <a:extLst>
              <a:ext uri="{FF2B5EF4-FFF2-40B4-BE49-F238E27FC236}">
                <a16:creationId xmlns:a16="http://schemas.microsoft.com/office/drawing/2014/main" id="{8EF7B9CC-75F5-5D4B-9992-429BB64117D5}"/>
              </a:ext>
            </a:extLst>
          </p:cNvPr>
          <p:cNvSpPr/>
          <p:nvPr/>
        </p:nvSpPr>
        <p:spPr>
          <a:xfrm>
            <a:off x="4305713" y="2023902"/>
            <a:ext cx="363237" cy="12064"/>
          </a:xfrm>
          <a:custGeom>
            <a:avLst/>
            <a:gdLst>
              <a:gd name="connsiteX0" fmla="*/ 0 w 531815"/>
              <a:gd name="connsiteY0" fmla="*/ 0 h 12064"/>
              <a:gd name="connsiteX1" fmla="*/ 531815 w 531815"/>
              <a:gd name="connsiteY1" fmla="*/ 0 h 12064"/>
            </a:gdLst>
            <a:ahLst/>
            <a:cxnLst>
              <a:cxn ang="0">
                <a:pos x="connsiteX0" y="connsiteY0"/>
              </a:cxn>
              <a:cxn ang="0">
                <a:pos x="connsiteX1" y="connsiteY1"/>
              </a:cxn>
            </a:cxnLst>
            <a:rect l="l" t="t" r="r" b="b"/>
            <a:pathLst>
              <a:path w="531815" h="12064">
                <a:moveTo>
                  <a:pt x="0" y="0"/>
                </a:moveTo>
                <a:lnTo>
                  <a:pt x="531815" y="0"/>
                </a:lnTo>
              </a:path>
            </a:pathLst>
          </a:custGeom>
          <a:ln w="8677"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579" name="Graphic 6">
            <a:extLst>
              <a:ext uri="{FF2B5EF4-FFF2-40B4-BE49-F238E27FC236}">
                <a16:creationId xmlns:a16="http://schemas.microsoft.com/office/drawing/2014/main" id="{F8D7D2B8-1A5F-394A-A73D-F37805908FF1}"/>
              </a:ext>
            </a:extLst>
          </p:cNvPr>
          <p:cNvSpPr/>
          <p:nvPr/>
        </p:nvSpPr>
        <p:spPr>
          <a:xfrm>
            <a:off x="4385538" y="1938001"/>
            <a:ext cx="87349" cy="173732"/>
          </a:xfrm>
          <a:custGeom>
            <a:avLst/>
            <a:gdLst>
              <a:gd name="connsiteX0" fmla="*/ 0 w 87349"/>
              <a:gd name="connsiteY0" fmla="*/ 0 h 173732"/>
              <a:gd name="connsiteX1" fmla="*/ 87349 w 87349"/>
              <a:gd name="connsiteY1" fmla="*/ 87228 h 173732"/>
              <a:gd name="connsiteX2" fmla="*/ 965 w 87349"/>
              <a:gd name="connsiteY2" fmla="*/ 173733 h 173732"/>
            </a:gdLst>
            <a:ahLst/>
            <a:cxnLst>
              <a:cxn ang="0">
                <a:pos x="connsiteX0" y="connsiteY0"/>
              </a:cxn>
              <a:cxn ang="0">
                <a:pos x="connsiteX1" y="connsiteY1"/>
              </a:cxn>
              <a:cxn ang="0">
                <a:pos x="connsiteX2" y="connsiteY2"/>
              </a:cxn>
            </a:cxnLst>
            <a:rect l="l" t="t" r="r" b="b"/>
            <a:pathLst>
              <a:path w="87349" h="173732">
                <a:moveTo>
                  <a:pt x="0" y="0"/>
                </a:moveTo>
                <a:lnTo>
                  <a:pt x="87349" y="87228"/>
                </a:lnTo>
                <a:lnTo>
                  <a:pt x="965" y="173733"/>
                </a:lnTo>
              </a:path>
            </a:pathLst>
          </a:custGeom>
          <a:noFill/>
          <a:ln w="8677"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580" name="Graphic 6">
            <a:extLst>
              <a:ext uri="{FF2B5EF4-FFF2-40B4-BE49-F238E27FC236}">
                <a16:creationId xmlns:a16="http://schemas.microsoft.com/office/drawing/2014/main" id="{8C8D08F2-B2F4-884B-B843-BF56124F1BB4}"/>
              </a:ext>
            </a:extLst>
          </p:cNvPr>
          <p:cNvSpPr/>
          <p:nvPr/>
        </p:nvSpPr>
        <p:spPr>
          <a:xfrm>
            <a:off x="5428876" y="1305089"/>
            <a:ext cx="263640" cy="718811"/>
          </a:xfrm>
          <a:custGeom>
            <a:avLst/>
            <a:gdLst>
              <a:gd name="connsiteX0" fmla="*/ 0 w 972661"/>
              <a:gd name="connsiteY0" fmla="*/ 429506 h 429505"/>
              <a:gd name="connsiteX1" fmla="*/ 411168 w 972661"/>
              <a:gd name="connsiteY1" fmla="*/ 429506 h 429505"/>
              <a:gd name="connsiteX2" fmla="*/ 840673 w 972661"/>
              <a:gd name="connsiteY2" fmla="*/ 0 h 429505"/>
              <a:gd name="connsiteX3" fmla="*/ 972662 w 972661"/>
              <a:gd name="connsiteY3" fmla="*/ 0 h 429505"/>
            </a:gdLst>
            <a:ahLst/>
            <a:cxnLst>
              <a:cxn ang="0">
                <a:pos x="connsiteX0" y="connsiteY0"/>
              </a:cxn>
              <a:cxn ang="0">
                <a:pos x="connsiteX1" y="connsiteY1"/>
              </a:cxn>
              <a:cxn ang="0">
                <a:pos x="connsiteX2" y="connsiteY2"/>
              </a:cxn>
              <a:cxn ang="0">
                <a:pos x="connsiteX3" y="connsiteY3"/>
              </a:cxn>
            </a:cxnLst>
            <a:rect l="l" t="t" r="r" b="b"/>
            <a:pathLst>
              <a:path w="972661" h="429505">
                <a:moveTo>
                  <a:pt x="0" y="429506"/>
                </a:moveTo>
                <a:lnTo>
                  <a:pt x="411168" y="429506"/>
                </a:lnTo>
                <a:lnTo>
                  <a:pt x="840673" y="0"/>
                </a:lnTo>
                <a:lnTo>
                  <a:pt x="972662" y="0"/>
                </a:lnTo>
              </a:path>
            </a:pathLst>
          </a:custGeom>
          <a:noFill/>
          <a:ln w="8677"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607" name="Graphic 6">
            <a:extLst>
              <a:ext uri="{FF2B5EF4-FFF2-40B4-BE49-F238E27FC236}">
                <a16:creationId xmlns:a16="http://schemas.microsoft.com/office/drawing/2014/main" id="{CFEEA5AB-487C-4148-82C4-2672164FFF92}"/>
              </a:ext>
            </a:extLst>
          </p:cNvPr>
          <p:cNvSpPr/>
          <p:nvPr/>
        </p:nvSpPr>
        <p:spPr>
          <a:xfrm>
            <a:off x="2660068" y="1710579"/>
            <a:ext cx="1650632" cy="601428"/>
          </a:xfrm>
          <a:custGeom>
            <a:avLst/>
            <a:gdLst>
              <a:gd name="connsiteX0" fmla="*/ 0 w 1898754"/>
              <a:gd name="connsiteY0" fmla="*/ 0 h 601428"/>
              <a:gd name="connsiteX1" fmla="*/ 1898754 w 1898754"/>
              <a:gd name="connsiteY1" fmla="*/ 0 h 601428"/>
              <a:gd name="connsiteX2" fmla="*/ 1898754 w 1898754"/>
              <a:gd name="connsiteY2" fmla="*/ 601429 h 601428"/>
              <a:gd name="connsiteX3" fmla="*/ 0 w 1898754"/>
              <a:gd name="connsiteY3" fmla="*/ 601429 h 601428"/>
            </a:gdLst>
            <a:ahLst/>
            <a:cxnLst>
              <a:cxn ang="0">
                <a:pos x="connsiteX0" y="connsiteY0"/>
              </a:cxn>
              <a:cxn ang="0">
                <a:pos x="connsiteX1" y="connsiteY1"/>
              </a:cxn>
              <a:cxn ang="0">
                <a:pos x="connsiteX2" y="connsiteY2"/>
              </a:cxn>
              <a:cxn ang="0">
                <a:pos x="connsiteX3" y="connsiteY3"/>
              </a:cxn>
            </a:cxnLst>
            <a:rect l="l" t="t" r="r" b="b"/>
            <a:pathLst>
              <a:path w="1898754" h="601428">
                <a:moveTo>
                  <a:pt x="0" y="0"/>
                </a:moveTo>
                <a:lnTo>
                  <a:pt x="1898754" y="0"/>
                </a:lnTo>
                <a:lnTo>
                  <a:pt x="1898754" y="601429"/>
                </a:lnTo>
                <a:lnTo>
                  <a:pt x="0" y="601429"/>
                </a:lnTo>
                <a:close/>
              </a:path>
            </a:pathLst>
          </a:custGeom>
          <a:solidFill>
            <a:srgbClr val="F1F1F2"/>
          </a:solidFill>
          <a:ln w="12052" cap="flat">
            <a:solidFill>
              <a:schemeClr val="tx1"/>
            </a:solidFill>
            <a:prstDash val="solid"/>
            <a:miter/>
          </a:ln>
        </p:spPr>
        <p:txBody>
          <a:bodyPr rtlCol="0" anchor="ctr"/>
          <a:lstStyle/>
          <a:p>
            <a:pPr indent="6350" algn="ctr" defTabSz="914378">
              <a:spcAft>
                <a:spcPts val="200"/>
              </a:spcAft>
            </a:pPr>
            <a:r>
              <a:rPr lang="en-US" sz="1050" b="1">
                <a:solidFill>
                  <a:srgbClr val="53565A"/>
                </a:solidFill>
                <a:latin typeface="Arial" panose="020B0604020202020204"/>
              </a:rPr>
              <a:t>Clean up &amp; enrichment pipeline</a:t>
            </a:r>
          </a:p>
        </p:txBody>
      </p:sp>
      <p:sp>
        <p:nvSpPr>
          <p:cNvPr id="612" name="Graphic 6">
            <a:extLst>
              <a:ext uri="{FF2B5EF4-FFF2-40B4-BE49-F238E27FC236}">
                <a16:creationId xmlns:a16="http://schemas.microsoft.com/office/drawing/2014/main" id="{A4057865-160D-0442-A9A8-E24A21520F48}"/>
              </a:ext>
            </a:extLst>
          </p:cNvPr>
          <p:cNvSpPr/>
          <p:nvPr/>
        </p:nvSpPr>
        <p:spPr>
          <a:xfrm>
            <a:off x="5753572" y="1093570"/>
            <a:ext cx="1273580" cy="419420"/>
          </a:xfrm>
          <a:custGeom>
            <a:avLst/>
            <a:gdLst>
              <a:gd name="connsiteX0" fmla="*/ 0 w 1443067"/>
              <a:gd name="connsiteY0" fmla="*/ 0 h 738122"/>
              <a:gd name="connsiteX1" fmla="*/ 1443068 w 1443067"/>
              <a:gd name="connsiteY1" fmla="*/ 0 h 738122"/>
              <a:gd name="connsiteX2" fmla="*/ 1443068 w 1443067"/>
              <a:gd name="connsiteY2" fmla="*/ 738123 h 738122"/>
              <a:gd name="connsiteX3" fmla="*/ 0 w 1443067"/>
              <a:gd name="connsiteY3" fmla="*/ 738123 h 738122"/>
            </a:gdLst>
            <a:ahLst/>
            <a:cxnLst>
              <a:cxn ang="0">
                <a:pos x="connsiteX0" y="connsiteY0"/>
              </a:cxn>
              <a:cxn ang="0">
                <a:pos x="connsiteX1" y="connsiteY1"/>
              </a:cxn>
              <a:cxn ang="0">
                <a:pos x="connsiteX2" y="connsiteY2"/>
              </a:cxn>
              <a:cxn ang="0">
                <a:pos x="connsiteX3" y="connsiteY3"/>
              </a:cxn>
            </a:cxnLst>
            <a:rect l="l" t="t" r="r" b="b"/>
            <a:pathLst>
              <a:path w="1443067" h="738122">
                <a:moveTo>
                  <a:pt x="0" y="0"/>
                </a:moveTo>
                <a:lnTo>
                  <a:pt x="1443068" y="0"/>
                </a:lnTo>
                <a:lnTo>
                  <a:pt x="1443068" y="738123"/>
                </a:lnTo>
                <a:lnTo>
                  <a:pt x="0" y="738123"/>
                </a:lnTo>
                <a:close/>
              </a:path>
            </a:pathLst>
          </a:custGeom>
          <a:solidFill>
            <a:srgbClr val="F1F1F2"/>
          </a:solidFill>
          <a:ln w="12052" cap="flat">
            <a:solidFill>
              <a:schemeClr val="tx1"/>
            </a:solidFill>
            <a:prstDash val="solid"/>
            <a:miter/>
          </a:ln>
        </p:spPr>
        <p:txBody>
          <a:bodyPr rtlCol="0" anchor="ctr"/>
          <a:lstStyle/>
          <a:p>
            <a:pPr indent="6350" defTabSz="914378">
              <a:spcAft>
                <a:spcPts val="200"/>
              </a:spcAft>
            </a:pPr>
            <a:r>
              <a:rPr lang="en-US" sz="1050" b="1">
                <a:solidFill>
                  <a:srgbClr val="53565A"/>
                </a:solidFill>
                <a:latin typeface="Arial" panose="020B0604020202020204"/>
              </a:rPr>
              <a:t>Webapp</a:t>
            </a:r>
          </a:p>
          <a:p>
            <a:pPr indent="6350" defTabSz="914378">
              <a:spcAft>
                <a:spcPts val="200"/>
              </a:spcAft>
            </a:pPr>
            <a:r>
              <a:rPr lang="en-US" sz="1050">
                <a:solidFill>
                  <a:srgbClr val="53565A"/>
                </a:solidFill>
                <a:latin typeface="Arial" panose="020B0604020202020204"/>
              </a:rPr>
              <a:t>Find &amp; Track</a:t>
            </a:r>
          </a:p>
        </p:txBody>
      </p:sp>
      <p:grpSp>
        <p:nvGrpSpPr>
          <p:cNvPr id="3" name="Group 2">
            <a:extLst>
              <a:ext uri="{FF2B5EF4-FFF2-40B4-BE49-F238E27FC236}">
                <a16:creationId xmlns:a16="http://schemas.microsoft.com/office/drawing/2014/main" id="{E791E1D4-1D73-45E0-9041-898EF43C37C5}"/>
              </a:ext>
            </a:extLst>
          </p:cNvPr>
          <p:cNvGrpSpPr/>
          <p:nvPr/>
        </p:nvGrpSpPr>
        <p:grpSpPr>
          <a:xfrm>
            <a:off x="539865" y="1311967"/>
            <a:ext cx="1193277" cy="1050117"/>
            <a:chOff x="261452" y="1533359"/>
            <a:chExt cx="1420747" cy="1400156"/>
          </a:xfrm>
          <a:solidFill>
            <a:schemeClr val="tx2">
              <a:lumMod val="20000"/>
              <a:lumOff val="80000"/>
            </a:schemeClr>
          </a:solidFill>
        </p:grpSpPr>
        <p:sp>
          <p:nvSpPr>
            <p:cNvPr id="479" name="Graphic 6">
              <a:extLst>
                <a:ext uri="{FF2B5EF4-FFF2-40B4-BE49-F238E27FC236}">
                  <a16:creationId xmlns:a16="http://schemas.microsoft.com/office/drawing/2014/main" id="{CF21936F-F090-9343-B317-8CD85AFCB23F}"/>
                </a:ext>
              </a:extLst>
            </p:cNvPr>
            <p:cNvSpPr/>
            <p:nvPr/>
          </p:nvSpPr>
          <p:spPr>
            <a:xfrm>
              <a:off x="261452" y="1533359"/>
              <a:ext cx="1420747" cy="244833"/>
            </a:xfrm>
            <a:custGeom>
              <a:avLst/>
              <a:gdLst>
                <a:gd name="connsiteX0" fmla="*/ 1065561 w 1065560"/>
                <a:gd name="connsiteY0" fmla="*/ 91813 h 183625"/>
                <a:gd name="connsiteX1" fmla="*/ 532780 w 1065560"/>
                <a:gd name="connsiteY1" fmla="*/ 183626 h 183625"/>
                <a:gd name="connsiteX2" fmla="*/ 0 w 1065560"/>
                <a:gd name="connsiteY2" fmla="*/ 91813 h 183625"/>
                <a:gd name="connsiteX3" fmla="*/ 532780 w 1065560"/>
                <a:gd name="connsiteY3" fmla="*/ 0 h 183625"/>
                <a:gd name="connsiteX4" fmla="*/ 1065561 w 1065560"/>
                <a:gd name="connsiteY4" fmla="*/ 91813 h 183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560" h="183625">
                  <a:moveTo>
                    <a:pt x="1065561" y="91813"/>
                  </a:moveTo>
                  <a:cubicBezTo>
                    <a:pt x="1065561" y="142520"/>
                    <a:pt x="827027" y="183626"/>
                    <a:pt x="532780" y="183626"/>
                  </a:cubicBezTo>
                  <a:cubicBezTo>
                    <a:pt x="238534" y="183626"/>
                    <a:pt x="0" y="142520"/>
                    <a:pt x="0" y="91813"/>
                  </a:cubicBezTo>
                  <a:cubicBezTo>
                    <a:pt x="0" y="41106"/>
                    <a:pt x="238534" y="0"/>
                    <a:pt x="532780" y="0"/>
                  </a:cubicBezTo>
                  <a:cubicBezTo>
                    <a:pt x="827027" y="0"/>
                    <a:pt x="1065561" y="41106"/>
                    <a:pt x="1065561" y="91813"/>
                  </a:cubicBezTo>
                  <a:close/>
                </a:path>
              </a:pathLst>
            </a:custGeom>
            <a:grpFill/>
            <a:ln w="12052"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a:ea typeface="+mn-ea"/>
                <a:cs typeface="+mn-cs"/>
              </a:endParaRPr>
            </a:p>
          </p:txBody>
        </p:sp>
        <p:sp>
          <p:nvSpPr>
            <p:cNvPr id="480" name="Graphic 6">
              <a:extLst>
                <a:ext uri="{FF2B5EF4-FFF2-40B4-BE49-F238E27FC236}">
                  <a16:creationId xmlns:a16="http://schemas.microsoft.com/office/drawing/2014/main" id="{006245C5-F443-B04A-AC4D-A4F10C4F37C6}"/>
                </a:ext>
              </a:extLst>
            </p:cNvPr>
            <p:cNvSpPr/>
            <p:nvPr/>
          </p:nvSpPr>
          <p:spPr>
            <a:xfrm>
              <a:off x="261452" y="2590555"/>
              <a:ext cx="1420747" cy="342960"/>
            </a:xfrm>
            <a:custGeom>
              <a:avLst/>
              <a:gdLst>
                <a:gd name="connsiteX0" fmla="*/ 1065561 w 1065560"/>
                <a:gd name="connsiteY0" fmla="*/ 128611 h 257220"/>
                <a:gd name="connsiteX1" fmla="*/ 532780 w 1065560"/>
                <a:gd name="connsiteY1" fmla="*/ 257221 h 257220"/>
                <a:gd name="connsiteX2" fmla="*/ 0 w 1065560"/>
                <a:gd name="connsiteY2" fmla="*/ 128611 h 257220"/>
                <a:gd name="connsiteX3" fmla="*/ 532780 w 1065560"/>
                <a:gd name="connsiteY3" fmla="*/ 0 h 257220"/>
                <a:gd name="connsiteX4" fmla="*/ 1065561 w 1065560"/>
                <a:gd name="connsiteY4" fmla="*/ 128611 h 25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560" h="257220">
                  <a:moveTo>
                    <a:pt x="1065561" y="128611"/>
                  </a:moveTo>
                  <a:cubicBezTo>
                    <a:pt x="1065561" y="199640"/>
                    <a:pt x="827027" y="257221"/>
                    <a:pt x="532780" y="257221"/>
                  </a:cubicBezTo>
                  <a:cubicBezTo>
                    <a:pt x="238534" y="257221"/>
                    <a:pt x="0" y="199640"/>
                    <a:pt x="0" y="128611"/>
                  </a:cubicBezTo>
                  <a:cubicBezTo>
                    <a:pt x="0" y="57581"/>
                    <a:pt x="238534" y="0"/>
                    <a:pt x="532780" y="0"/>
                  </a:cubicBezTo>
                  <a:cubicBezTo>
                    <a:pt x="827027" y="0"/>
                    <a:pt x="1065561" y="57581"/>
                    <a:pt x="1065561" y="128611"/>
                  </a:cubicBezTo>
                  <a:close/>
                </a:path>
              </a:pathLst>
            </a:custGeom>
            <a:grpFill/>
            <a:ln w="12052"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a:ea typeface="+mn-ea"/>
                <a:cs typeface="+mn-cs"/>
              </a:endParaRPr>
            </a:p>
          </p:txBody>
        </p:sp>
        <p:sp>
          <p:nvSpPr>
            <p:cNvPr id="481" name="Graphic 6">
              <a:extLst>
                <a:ext uri="{FF2B5EF4-FFF2-40B4-BE49-F238E27FC236}">
                  <a16:creationId xmlns:a16="http://schemas.microsoft.com/office/drawing/2014/main" id="{06391EB1-0BE4-5D44-B533-CBBD1A1CB1EB}"/>
                </a:ext>
              </a:extLst>
            </p:cNvPr>
            <p:cNvSpPr/>
            <p:nvPr/>
          </p:nvSpPr>
          <p:spPr>
            <a:xfrm>
              <a:off x="261452" y="1655776"/>
              <a:ext cx="1420587" cy="1106420"/>
            </a:xfrm>
            <a:custGeom>
              <a:avLst/>
              <a:gdLst>
                <a:gd name="connsiteX0" fmla="*/ 0 w 1065440"/>
                <a:gd name="connsiteY0" fmla="*/ 0 h 829815"/>
                <a:gd name="connsiteX1" fmla="*/ 1065440 w 1065440"/>
                <a:gd name="connsiteY1" fmla="*/ 0 h 829815"/>
                <a:gd name="connsiteX2" fmla="*/ 1065440 w 1065440"/>
                <a:gd name="connsiteY2" fmla="*/ 829815 h 829815"/>
                <a:gd name="connsiteX3" fmla="*/ 0 w 1065440"/>
                <a:gd name="connsiteY3" fmla="*/ 829815 h 829815"/>
              </a:gdLst>
              <a:ahLst/>
              <a:cxnLst>
                <a:cxn ang="0">
                  <a:pos x="connsiteX0" y="connsiteY0"/>
                </a:cxn>
                <a:cxn ang="0">
                  <a:pos x="connsiteX1" y="connsiteY1"/>
                </a:cxn>
                <a:cxn ang="0">
                  <a:pos x="connsiteX2" y="connsiteY2"/>
                </a:cxn>
                <a:cxn ang="0">
                  <a:pos x="connsiteX3" y="connsiteY3"/>
                </a:cxn>
              </a:cxnLst>
              <a:rect l="l" t="t" r="r" b="b"/>
              <a:pathLst>
                <a:path w="1065440" h="829815">
                  <a:moveTo>
                    <a:pt x="0" y="0"/>
                  </a:moveTo>
                  <a:lnTo>
                    <a:pt x="1065440" y="0"/>
                  </a:lnTo>
                  <a:lnTo>
                    <a:pt x="1065440" y="829815"/>
                  </a:lnTo>
                  <a:lnTo>
                    <a:pt x="0" y="829815"/>
                  </a:lnTo>
                  <a:close/>
                </a:path>
              </a:pathLst>
            </a:custGeom>
            <a:grpFill/>
            <a:ln w="12052"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a:ea typeface="+mn-ea"/>
                <a:cs typeface="+mn-cs"/>
              </a:endParaRPr>
            </a:p>
          </p:txBody>
        </p:sp>
        <p:sp>
          <p:nvSpPr>
            <p:cNvPr id="482" name="Graphic 6">
              <a:extLst>
                <a:ext uri="{FF2B5EF4-FFF2-40B4-BE49-F238E27FC236}">
                  <a16:creationId xmlns:a16="http://schemas.microsoft.com/office/drawing/2014/main" id="{90A1CFA7-7C52-5F4F-8040-65719947789B}"/>
                </a:ext>
              </a:extLst>
            </p:cNvPr>
            <p:cNvSpPr/>
            <p:nvPr/>
          </p:nvSpPr>
          <p:spPr>
            <a:xfrm>
              <a:off x="337380" y="1710791"/>
              <a:ext cx="1268892" cy="67401"/>
            </a:xfrm>
            <a:custGeom>
              <a:avLst/>
              <a:gdLst>
                <a:gd name="connsiteX0" fmla="*/ 951669 w 951669"/>
                <a:gd name="connsiteY0" fmla="*/ 0 h 50551"/>
                <a:gd name="connsiteX1" fmla="*/ 475835 w 951669"/>
                <a:gd name="connsiteY1" fmla="*/ 50551 h 50551"/>
                <a:gd name="connsiteX2" fmla="*/ 0 w 951669"/>
                <a:gd name="connsiteY2" fmla="*/ 0 h 50551"/>
              </a:gdLst>
              <a:ahLst/>
              <a:cxnLst>
                <a:cxn ang="0">
                  <a:pos x="connsiteX0" y="connsiteY0"/>
                </a:cxn>
                <a:cxn ang="0">
                  <a:pos x="connsiteX1" y="connsiteY1"/>
                </a:cxn>
                <a:cxn ang="0">
                  <a:pos x="connsiteX2" y="connsiteY2"/>
                </a:cxn>
              </a:cxnLst>
              <a:rect l="l" t="t" r="r" b="b"/>
              <a:pathLst>
                <a:path w="951669" h="50551">
                  <a:moveTo>
                    <a:pt x="951669" y="0"/>
                  </a:moveTo>
                  <a:cubicBezTo>
                    <a:pt x="864200" y="30524"/>
                    <a:pt x="683831" y="50551"/>
                    <a:pt x="475835" y="50551"/>
                  </a:cubicBezTo>
                  <a:cubicBezTo>
                    <a:pt x="267838" y="50551"/>
                    <a:pt x="87711" y="30524"/>
                    <a:pt x="0" y="0"/>
                  </a:cubicBezTo>
                </a:path>
              </a:pathLst>
            </a:custGeom>
            <a:grpFill/>
            <a:ln w="14101" cap="rnd">
              <a:solidFill>
                <a:srgbClr val="FFFFFF"/>
              </a:solidFill>
              <a:prstDash val="solid"/>
              <a:round/>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a:ea typeface="+mn-ea"/>
                <a:cs typeface="+mn-cs"/>
              </a:endParaRPr>
            </a:p>
          </p:txBody>
        </p:sp>
        <p:sp>
          <p:nvSpPr>
            <p:cNvPr id="862" name="TextBox 861">
              <a:extLst>
                <a:ext uri="{FF2B5EF4-FFF2-40B4-BE49-F238E27FC236}">
                  <a16:creationId xmlns:a16="http://schemas.microsoft.com/office/drawing/2014/main" id="{B639680F-9463-D143-BCFB-F19B7C1AC178}"/>
                </a:ext>
              </a:extLst>
            </p:cNvPr>
            <p:cNvSpPr txBox="1"/>
            <p:nvPr/>
          </p:nvSpPr>
          <p:spPr>
            <a:xfrm>
              <a:off x="484594" y="1874371"/>
              <a:ext cx="1162172" cy="1005404"/>
            </a:xfrm>
            <a:prstGeom prst="rect">
              <a:avLst/>
            </a:prstGeom>
            <a:grpFill/>
          </p:spPr>
          <p:txBody>
            <a:bodyPr wrap="square" lIns="0" tIns="0" rIns="0" bIns="0" rtlCol="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53565A"/>
                  </a:solidFill>
                  <a:effectLst/>
                  <a:uLnTx/>
                  <a:uFillTx/>
                  <a:latin typeface="Arial"/>
                  <a:ea typeface="+mn-ea"/>
                  <a:cs typeface="+mn-cs"/>
                </a:rPr>
                <a:t>2000+</a:t>
              </a:r>
            </a:p>
            <a:p>
              <a:pPr marL="0" marR="0" lvl="0" indent="0" algn="l" defTabSz="914378" rtl="0" eaLnBrk="1" fontAlgn="auto" latinLnBrk="0" hangingPunct="1">
                <a:lnSpc>
                  <a:spcPct val="100000"/>
                </a:lnSpc>
                <a:spcBef>
                  <a:spcPts val="0"/>
                </a:spcBef>
                <a:spcAft>
                  <a:spcPts val="200"/>
                </a:spcAft>
                <a:buClrTx/>
                <a:buSzTx/>
                <a:buFontTx/>
                <a:buNone/>
                <a:tabLst/>
                <a:defRPr/>
              </a:pPr>
              <a:r>
                <a:rPr kumimoji="0" lang="en-US" sz="1050" b="0" i="0" u="none" strike="noStrike" kern="1200" cap="none" spc="0" normalizeH="0" baseline="0" noProof="0">
                  <a:ln>
                    <a:noFill/>
                  </a:ln>
                  <a:solidFill>
                    <a:srgbClr val="53565A"/>
                  </a:solidFill>
                  <a:effectLst/>
                  <a:uLnTx/>
                  <a:uFillTx/>
                  <a:latin typeface="Arial"/>
                  <a:ea typeface="+mn-ea"/>
                  <a:cs typeface="+mn-cs"/>
                </a:rPr>
                <a:t>domain and generalist repos</a:t>
              </a:r>
            </a:p>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a:ln>
                    <a:noFill/>
                  </a:ln>
                  <a:solidFill>
                    <a:srgbClr val="53565A"/>
                  </a:solidFill>
                  <a:effectLst/>
                  <a:uLnTx/>
                  <a:uFillTx/>
                  <a:latin typeface="Arial"/>
                  <a:ea typeface="+mn-ea"/>
                  <a:cs typeface="+mn-cs"/>
                </a:rPr>
                <a:t>(incl. </a:t>
              </a:r>
              <a:r>
                <a:rPr kumimoji="0" lang="en-US" sz="788" b="0" i="0" u="none" strike="noStrike" kern="1200" cap="none" spc="0" normalizeH="0" baseline="0" noProof="0" err="1">
                  <a:ln>
                    <a:noFill/>
                  </a:ln>
                  <a:solidFill>
                    <a:srgbClr val="53565A"/>
                  </a:solidFill>
                  <a:effectLst/>
                  <a:uLnTx/>
                  <a:uFillTx/>
                  <a:latin typeface="Arial"/>
                  <a:ea typeface="+mn-ea"/>
                  <a:cs typeface="+mn-cs"/>
                </a:rPr>
                <a:t>DataCite</a:t>
              </a:r>
              <a:r>
                <a:rPr kumimoji="0" lang="en-US" sz="788" b="0" i="0" u="none" strike="noStrike" kern="1200" cap="none" spc="0" normalizeH="0" baseline="0" noProof="0">
                  <a:ln>
                    <a:noFill/>
                  </a:ln>
                  <a:solidFill>
                    <a:srgbClr val="53565A"/>
                  </a:solidFill>
                  <a:effectLst/>
                  <a:uLnTx/>
                  <a:uFillTx/>
                  <a:latin typeface="Arial"/>
                  <a:ea typeface="+mn-ea"/>
                  <a:cs typeface="+mn-cs"/>
                </a:rPr>
                <a:t>)</a:t>
              </a:r>
            </a:p>
          </p:txBody>
        </p:sp>
      </p:grpSp>
      <p:sp>
        <p:nvSpPr>
          <p:cNvPr id="72" name="Graphic 6">
            <a:extLst>
              <a:ext uri="{FF2B5EF4-FFF2-40B4-BE49-F238E27FC236}">
                <a16:creationId xmlns:a16="http://schemas.microsoft.com/office/drawing/2014/main" id="{CACDD2CE-FA1A-4001-A25B-C11FD4424D39}"/>
              </a:ext>
            </a:extLst>
          </p:cNvPr>
          <p:cNvSpPr/>
          <p:nvPr/>
        </p:nvSpPr>
        <p:spPr>
          <a:xfrm>
            <a:off x="5814628" y="2452504"/>
            <a:ext cx="1273580" cy="419420"/>
          </a:xfrm>
          <a:custGeom>
            <a:avLst/>
            <a:gdLst>
              <a:gd name="connsiteX0" fmla="*/ 0 w 1443067"/>
              <a:gd name="connsiteY0" fmla="*/ 0 h 738122"/>
              <a:gd name="connsiteX1" fmla="*/ 1443068 w 1443067"/>
              <a:gd name="connsiteY1" fmla="*/ 0 h 738122"/>
              <a:gd name="connsiteX2" fmla="*/ 1443068 w 1443067"/>
              <a:gd name="connsiteY2" fmla="*/ 738123 h 738122"/>
              <a:gd name="connsiteX3" fmla="*/ 0 w 1443067"/>
              <a:gd name="connsiteY3" fmla="*/ 738123 h 738122"/>
            </a:gdLst>
            <a:ahLst/>
            <a:cxnLst>
              <a:cxn ang="0">
                <a:pos x="connsiteX0" y="connsiteY0"/>
              </a:cxn>
              <a:cxn ang="0">
                <a:pos x="connsiteX1" y="connsiteY1"/>
              </a:cxn>
              <a:cxn ang="0">
                <a:pos x="connsiteX2" y="connsiteY2"/>
              </a:cxn>
              <a:cxn ang="0">
                <a:pos x="connsiteX3" y="connsiteY3"/>
              </a:cxn>
            </a:cxnLst>
            <a:rect l="l" t="t" r="r" b="b"/>
            <a:pathLst>
              <a:path w="1443067" h="738122">
                <a:moveTo>
                  <a:pt x="0" y="0"/>
                </a:moveTo>
                <a:lnTo>
                  <a:pt x="1443068" y="0"/>
                </a:lnTo>
                <a:lnTo>
                  <a:pt x="1443068" y="738123"/>
                </a:lnTo>
                <a:lnTo>
                  <a:pt x="0" y="738123"/>
                </a:lnTo>
                <a:close/>
              </a:path>
            </a:pathLst>
          </a:custGeom>
          <a:solidFill>
            <a:srgbClr val="F1F1F2"/>
          </a:solidFill>
          <a:ln w="12052" cap="flat">
            <a:solidFill>
              <a:schemeClr val="tx1"/>
            </a:solidFill>
            <a:prstDash val="solid"/>
            <a:miter/>
          </a:ln>
        </p:spPr>
        <p:txBody>
          <a:bodyPr rtlCol="0" anchor="ctr"/>
          <a:lstStyle/>
          <a:p>
            <a:pPr indent="6350" defTabSz="914378">
              <a:spcAft>
                <a:spcPts val="200"/>
              </a:spcAft>
            </a:pPr>
            <a:r>
              <a:rPr lang="en-US" sz="1050" b="1">
                <a:solidFill>
                  <a:srgbClr val="53565A"/>
                </a:solidFill>
                <a:latin typeface="Arial" panose="020B0604020202020204"/>
              </a:rPr>
              <a:t>Showcase page</a:t>
            </a:r>
          </a:p>
          <a:p>
            <a:pPr indent="6350" algn="ctr" defTabSz="914378">
              <a:spcAft>
                <a:spcPts val="200"/>
              </a:spcAft>
            </a:pPr>
            <a:r>
              <a:rPr lang="en-US" sz="1050">
                <a:solidFill>
                  <a:srgbClr val="53565A"/>
                </a:solidFill>
                <a:latin typeface="Arial" panose="020B0604020202020204"/>
              </a:rPr>
              <a:t>(optional)</a:t>
            </a:r>
          </a:p>
        </p:txBody>
      </p:sp>
      <p:sp>
        <p:nvSpPr>
          <p:cNvPr id="73" name="Graphic 6">
            <a:extLst>
              <a:ext uri="{FF2B5EF4-FFF2-40B4-BE49-F238E27FC236}">
                <a16:creationId xmlns:a16="http://schemas.microsoft.com/office/drawing/2014/main" id="{B93AB27C-601A-4883-A23B-62537B03E56D}"/>
              </a:ext>
            </a:extLst>
          </p:cNvPr>
          <p:cNvSpPr/>
          <p:nvPr/>
        </p:nvSpPr>
        <p:spPr>
          <a:xfrm flipV="1">
            <a:off x="5402888" y="2023653"/>
            <a:ext cx="322680" cy="654697"/>
          </a:xfrm>
          <a:custGeom>
            <a:avLst/>
            <a:gdLst>
              <a:gd name="connsiteX0" fmla="*/ 0 w 972661"/>
              <a:gd name="connsiteY0" fmla="*/ 429506 h 429505"/>
              <a:gd name="connsiteX1" fmla="*/ 411168 w 972661"/>
              <a:gd name="connsiteY1" fmla="*/ 429506 h 429505"/>
              <a:gd name="connsiteX2" fmla="*/ 840673 w 972661"/>
              <a:gd name="connsiteY2" fmla="*/ 0 h 429505"/>
              <a:gd name="connsiteX3" fmla="*/ 972662 w 972661"/>
              <a:gd name="connsiteY3" fmla="*/ 0 h 429505"/>
            </a:gdLst>
            <a:ahLst/>
            <a:cxnLst>
              <a:cxn ang="0">
                <a:pos x="connsiteX0" y="connsiteY0"/>
              </a:cxn>
              <a:cxn ang="0">
                <a:pos x="connsiteX1" y="connsiteY1"/>
              </a:cxn>
              <a:cxn ang="0">
                <a:pos x="connsiteX2" y="connsiteY2"/>
              </a:cxn>
              <a:cxn ang="0">
                <a:pos x="connsiteX3" y="connsiteY3"/>
              </a:cxn>
            </a:cxnLst>
            <a:rect l="l" t="t" r="r" b="b"/>
            <a:pathLst>
              <a:path w="972661" h="429505">
                <a:moveTo>
                  <a:pt x="0" y="429506"/>
                </a:moveTo>
                <a:lnTo>
                  <a:pt x="411168" y="429506"/>
                </a:lnTo>
                <a:lnTo>
                  <a:pt x="840673" y="0"/>
                </a:lnTo>
                <a:lnTo>
                  <a:pt x="972662" y="0"/>
                </a:lnTo>
              </a:path>
            </a:pathLst>
          </a:custGeom>
          <a:noFill/>
          <a:ln w="8677"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3D681057-2DFF-4DAC-8DC1-336D4022E8A2}"/>
              </a:ext>
            </a:extLst>
          </p:cNvPr>
          <p:cNvSpPr/>
          <p:nvPr/>
        </p:nvSpPr>
        <p:spPr>
          <a:xfrm>
            <a:off x="7672347" y="1942625"/>
            <a:ext cx="1290152" cy="55890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schemeClr val="accent6">
                    <a:lumMod val="60000"/>
                    <a:lumOff val="40000"/>
                  </a:schemeClr>
                </a:solidFill>
                <a:effectLst/>
                <a:uLnTx/>
                <a:uFillTx/>
                <a:latin typeface="Arial"/>
                <a:ea typeface="+mn-ea"/>
                <a:cs typeface="+mn-cs"/>
              </a:rPr>
              <a:t>Pure</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schemeClr val="accent6">
                    <a:lumMod val="60000"/>
                    <a:lumOff val="40000"/>
                  </a:schemeClr>
                </a:solidFill>
                <a:effectLst/>
                <a:uLnTx/>
                <a:uFillTx/>
                <a:latin typeface="Arial"/>
                <a:ea typeface="+mn-ea"/>
                <a:cs typeface="+mn-cs"/>
              </a:rPr>
              <a:t>DC/</a:t>
            </a:r>
            <a:r>
              <a:rPr kumimoji="0" lang="en-GB" sz="900" b="0" i="0" u="none" strike="noStrike" kern="1200" cap="none" spc="0" normalizeH="0" baseline="0" noProof="0" err="1">
                <a:ln>
                  <a:noFill/>
                </a:ln>
                <a:solidFill>
                  <a:schemeClr val="accent6">
                    <a:lumMod val="60000"/>
                    <a:lumOff val="40000"/>
                  </a:schemeClr>
                </a:solidFill>
                <a:effectLst/>
                <a:uLnTx/>
                <a:uFillTx/>
                <a:latin typeface="Arial"/>
                <a:ea typeface="+mn-ea"/>
                <a:cs typeface="+mn-cs"/>
              </a:rPr>
              <a:t>DCData</a:t>
            </a:r>
            <a:endParaRPr kumimoji="0" lang="en-GB" sz="900" b="0" i="0" u="none" strike="noStrike" kern="1200" cap="none" spc="0" normalizeH="0" baseline="0" noProof="0">
              <a:ln>
                <a:noFill/>
              </a:ln>
              <a:solidFill>
                <a:schemeClr val="accent6">
                  <a:lumMod val="60000"/>
                  <a:lumOff val="40000"/>
                </a:schemeClr>
              </a:solidFill>
              <a:effectLst/>
              <a:uLnTx/>
              <a:uFillTx/>
              <a:latin typeface="Arial"/>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schemeClr val="accent6">
                    <a:lumMod val="60000"/>
                    <a:lumOff val="40000"/>
                  </a:schemeClr>
                </a:solidFill>
                <a:effectLst/>
                <a:uLnTx/>
                <a:uFillTx/>
                <a:latin typeface="Arial"/>
                <a:ea typeface="+mn-ea"/>
                <a:cs typeface="+mn-cs"/>
              </a:rPr>
              <a:t>Other CRIS</a:t>
            </a:r>
          </a:p>
          <a:p>
            <a:pPr marL="214313" marR="0" lvl="0" indent="-21431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900" b="0" i="0" u="none" strike="noStrike" kern="1200" cap="none" spc="0" normalizeH="0" baseline="0" noProof="0">
                <a:ln>
                  <a:noFill/>
                </a:ln>
                <a:solidFill>
                  <a:schemeClr val="accent6">
                    <a:lumMod val="60000"/>
                    <a:lumOff val="40000"/>
                  </a:schemeClr>
                </a:solidFill>
                <a:effectLst/>
                <a:uLnTx/>
                <a:uFillTx/>
                <a:latin typeface="Arial"/>
                <a:ea typeface="+mn-ea"/>
                <a:cs typeface="+mn-cs"/>
              </a:rPr>
              <a:t>Other IRs</a:t>
            </a:r>
          </a:p>
        </p:txBody>
      </p:sp>
      <p:sp>
        <p:nvSpPr>
          <p:cNvPr id="77" name="TextBox 76">
            <a:extLst>
              <a:ext uri="{FF2B5EF4-FFF2-40B4-BE49-F238E27FC236}">
                <a16:creationId xmlns:a16="http://schemas.microsoft.com/office/drawing/2014/main" id="{977E8986-C929-4590-BB22-A0436AD7067E}"/>
              </a:ext>
            </a:extLst>
          </p:cNvPr>
          <p:cNvSpPr txBox="1"/>
          <p:nvPr/>
        </p:nvSpPr>
        <p:spPr>
          <a:xfrm>
            <a:off x="7641078" y="1549039"/>
            <a:ext cx="1265090" cy="4154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chemeClr val="accent6">
                    <a:lumMod val="60000"/>
                    <a:lumOff val="40000"/>
                  </a:schemeClr>
                </a:solidFill>
                <a:effectLst/>
                <a:uLnTx/>
                <a:uFillTx/>
                <a:latin typeface="Arial"/>
                <a:ea typeface="+mn-ea"/>
                <a:cs typeface="+mn-cs"/>
              </a:rPr>
              <a:t>Other institution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chemeClr val="accent6">
                    <a:lumMod val="60000"/>
                    <a:lumOff val="40000"/>
                  </a:schemeClr>
                </a:solidFill>
                <a:effectLst/>
                <a:uLnTx/>
                <a:uFillTx/>
                <a:latin typeface="Arial"/>
                <a:ea typeface="+mn-ea"/>
                <a:cs typeface="+mn-cs"/>
              </a:rPr>
              <a:t>systems</a:t>
            </a:r>
          </a:p>
        </p:txBody>
      </p:sp>
      <p:sp>
        <p:nvSpPr>
          <p:cNvPr id="78" name="Graphic 6">
            <a:extLst>
              <a:ext uri="{FF2B5EF4-FFF2-40B4-BE49-F238E27FC236}">
                <a16:creationId xmlns:a16="http://schemas.microsoft.com/office/drawing/2014/main" id="{5B42B983-452E-4F96-8F3C-431F9DF09327}"/>
              </a:ext>
            </a:extLst>
          </p:cNvPr>
          <p:cNvSpPr/>
          <p:nvPr/>
        </p:nvSpPr>
        <p:spPr>
          <a:xfrm>
            <a:off x="7316809" y="2012432"/>
            <a:ext cx="328835" cy="12064"/>
          </a:xfrm>
          <a:custGeom>
            <a:avLst/>
            <a:gdLst>
              <a:gd name="connsiteX0" fmla="*/ 0 w 531815"/>
              <a:gd name="connsiteY0" fmla="*/ 0 h 12064"/>
              <a:gd name="connsiteX1" fmla="*/ 531815 w 531815"/>
              <a:gd name="connsiteY1" fmla="*/ 0 h 12064"/>
            </a:gdLst>
            <a:ahLst/>
            <a:cxnLst>
              <a:cxn ang="0">
                <a:pos x="connsiteX0" y="connsiteY0"/>
              </a:cxn>
              <a:cxn ang="0">
                <a:pos x="connsiteX1" y="connsiteY1"/>
              </a:cxn>
            </a:cxnLst>
            <a:rect l="l" t="t" r="r" b="b"/>
            <a:pathLst>
              <a:path w="531815" h="12064">
                <a:moveTo>
                  <a:pt x="0" y="0"/>
                </a:moveTo>
                <a:lnTo>
                  <a:pt x="531815" y="0"/>
                </a:lnTo>
              </a:path>
            </a:pathLst>
          </a:custGeom>
          <a:ln w="8677" cap="flat">
            <a:solidFill>
              <a:srgbClr val="3679E0"/>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79" name="Graphic 6">
            <a:extLst>
              <a:ext uri="{FF2B5EF4-FFF2-40B4-BE49-F238E27FC236}">
                <a16:creationId xmlns:a16="http://schemas.microsoft.com/office/drawing/2014/main" id="{5D5DEBD2-0C05-4093-A482-1ADAC8B00D90}"/>
              </a:ext>
            </a:extLst>
          </p:cNvPr>
          <p:cNvSpPr/>
          <p:nvPr/>
        </p:nvSpPr>
        <p:spPr>
          <a:xfrm>
            <a:off x="7453894" y="1929190"/>
            <a:ext cx="87349" cy="173732"/>
          </a:xfrm>
          <a:custGeom>
            <a:avLst/>
            <a:gdLst>
              <a:gd name="connsiteX0" fmla="*/ 0 w 87349"/>
              <a:gd name="connsiteY0" fmla="*/ 0 h 173732"/>
              <a:gd name="connsiteX1" fmla="*/ 87349 w 87349"/>
              <a:gd name="connsiteY1" fmla="*/ 87228 h 173732"/>
              <a:gd name="connsiteX2" fmla="*/ 965 w 87349"/>
              <a:gd name="connsiteY2" fmla="*/ 173733 h 173732"/>
            </a:gdLst>
            <a:ahLst/>
            <a:cxnLst>
              <a:cxn ang="0">
                <a:pos x="connsiteX0" y="connsiteY0"/>
              </a:cxn>
              <a:cxn ang="0">
                <a:pos x="connsiteX1" y="connsiteY1"/>
              </a:cxn>
              <a:cxn ang="0">
                <a:pos x="connsiteX2" y="connsiteY2"/>
              </a:cxn>
            </a:cxnLst>
            <a:rect l="l" t="t" r="r" b="b"/>
            <a:pathLst>
              <a:path w="87349" h="173732">
                <a:moveTo>
                  <a:pt x="0" y="0"/>
                </a:moveTo>
                <a:lnTo>
                  <a:pt x="87349" y="87228"/>
                </a:lnTo>
                <a:lnTo>
                  <a:pt x="965" y="173733"/>
                </a:lnTo>
              </a:path>
            </a:pathLst>
          </a:custGeom>
          <a:noFill/>
          <a:ln w="8677" cap="flat">
            <a:solidFill>
              <a:srgbClr val="3679E0"/>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53565A"/>
              </a:solidFill>
              <a:effectLst/>
              <a:uLnTx/>
              <a:uFillTx/>
              <a:latin typeface="Arial" panose="020B0604020202020204"/>
              <a:ea typeface="+mn-ea"/>
              <a:cs typeface="+mn-cs"/>
            </a:endParaRPr>
          </a:p>
        </p:txBody>
      </p:sp>
      <p:sp>
        <p:nvSpPr>
          <p:cNvPr id="48" name="Slide Number Placeholder 3">
            <a:extLst>
              <a:ext uri="{FF2B5EF4-FFF2-40B4-BE49-F238E27FC236}">
                <a16:creationId xmlns:a16="http://schemas.microsoft.com/office/drawing/2014/main" id="{DD2EE0CE-F128-411C-A8E4-371652DAC745}"/>
              </a:ext>
            </a:extLst>
          </p:cNvPr>
          <p:cNvSpPr txBox="1">
            <a:spLocks/>
          </p:cNvSpPr>
          <p:nvPr/>
        </p:nvSpPr>
        <p:spPr>
          <a:xfrm>
            <a:off x="6591363" y="4722258"/>
            <a:ext cx="2057400" cy="162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F89014-7F8D-47C1-8D79-17A715C9D2BB}" type="slidenum">
              <a:rPr kumimoji="0" lang="nl-NL" sz="800" b="0" i="0" u="none" strike="noStrike" kern="1200" cap="none" spc="0" normalizeH="0" baseline="0" noProof="0" smtClean="0">
                <a:ln>
                  <a:noFill/>
                </a:ln>
                <a:solidFill>
                  <a:srgbClr val="A7A8AA"/>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800" b="0" i="0" u="none" strike="noStrike" kern="1200" cap="none" spc="0" normalizeH="0" baseline="0" noProof="0">
              <a:ln>
                <a:noFill/>
              </a:ln>
              <a:solidFill>
                <a:srgbClr val="A7A8AA"/>
              </a:solidFill>
              <a:effectLst/>
              <a:uLnTx/>
              <a:uFillTx/>
              <a:latin typeface="Arial"/>
              <a:ea typeface="+mn-ea"/>
              <a:cs typeface="+mn-cs"/>
            </a:endParaRPr>
          </a:p>
        </p:txBody>
      </p:sp>
      <p:sp>
        <p:nvSpPr>
          <p:cNvPr id="46" name="TextBox 45">
            <a:extLst>
              <a:ext uri="{FF2B5EF4-FFF2-40B4-BE49-F238E27FC236}">
                <a16:creationId xmlns:a16="http://schemas.microsoft.com/office/drawing/2014/main" id="{ED34AD5C-FABE-464D-A51C-127E90488E7E}"/>
              </a:ext>
            </a:extLst>
          </p:cNvPr>
          <p:cNvSpPr txBox="1"/>
          <p:nvPr/>
        </p:nvSpPr>
        <p:spPr>
          <a:xfrm>
            <a:off x="5667462" y="1710941"/>
            <a:ext cx="1598515" cy="577081"/>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53565A"/>
                </a:solidFill>
                <a:effectLst/>
                <a:uLnTx/>
                <a:uFillTx/>
                <a:latin typeface="Arial" panose="020B0604020202020204"/>
                <a:ea typeface="+mn-ea"/>
                <a:cs typeface="+mn-cs"/>
              </a:rPr>
              <a:t>Data Integration feeds</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API</a:t>
            </a:r>
          </a:p>
          <a:p>
            <a:pPr marL="128588" marR="0" lvl="0" indent="-12858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50" b="0" i="0" u="none" strike="noStrike" kern="1200" cap="none" spc="0" normalizeH="0" baseline="0" noProof="0">
                <a:ln>
                  <a:noFill/>
                </a:ln>
                <a:solidFill>
                  <a:srgbClr val="53565A"/>
                </a:solidFill>
                <a:effectLst/>
                <a:uLnTx/>
                <a:uFillTx/>
                <a:latin typeface="Arial" panose="020B0604020202020204"/>
                <a:ea typeface="+mn-ea"/>
                <a:cs typeface="+mn-cs"/>
              </a:rPr>
              <a:t>Batch</a:t>
            </a:r>
          </a:p>
        </p:txBody>
      </p:sp>
      <p:grpSp>
        <p:nvGrpSpPr>
          <p:cNvPr id="47" name="Group 46">
            <a:extLst>
              <a:ext uri="{FF2B5EF4-FFF2-40B4-BE49-F238E27FC236}">
                <a16:creationId xmlns:a16="http://schemas.microsoft.com/office/drawing/2014/main" id="{A08DFEB0-6E26-42A4-AEC0-B4FDF3464B9A}"/>
              </a:ext>
            </a:extLst>
          </p:cNvPr>
          <p:cNvGrpSpPr/>
          <p:nvPr/>
        </p:nvGrpSpPr>
        <p:grpSpPr>
          <a:xfrm>
            <a:off x="4533035" y="1646894"/>
            <a:ext cx="864488" cy="783823"/>
            <a:chOff x="789407" y="3083128"/>
            <a:chExt cx="892792" cy="652477"/>
          </a:xfrm>
          <a:solidFill>
            <a:schemeClr val="bg1">
              <a:lumMod val="95000"/>
            </a:schemeClr>
          </a:solidFill>
        </p:grpSpPr>
        <p:sp>
          <p:nvSpPr>
            <p:cNvPr id="51" name="Graphic 6">
              <a:extLst>
                <a:ext uri="{FF2B5EF4-FFF2-40B4-BE49-F238E27FC236}">
                  <a16:creationId xmlns:a16="http://schemas.microsoft.com/office/drawing/2014/main" id="{963C39D7-C7BC-48DC-B51C-B87647F02C73}"/>
                </a:ext>
              </a:extLst>
            </p:cNvPr>
            <p:cNvSpPr/>
            <p:nvPr/>
          </p:nvSpPr>
          <p:spPr>
            <a:xfrm>
              <a:off x="789407" y="3161941"/>
              <a:ext cx="892632" cy="452187"/>
            </a:xfrm>
            <a:custGeom>
              <a:avLst/>
              <a:gdLst>
                <a:gd name="connsiteX0" fmla="*/ 0 w 669474"/>
                <a:gd name="connsiteY0" fmla="*/ 0 h 339140"/>
                <a:gd name="connsiteX1" fmla="*/ 669474 w 669474"/>
                <a:gd name="connsiteY1" fmla="*/ 0 h 339140"/>
                <a:gd name="connsiteX2" fmla="*/ 669474 w 669474"/>
                <a:gd name="connsiteY2" fmla="*/ 339141 h 339140"/>
                <a:gd name="connsiteX3" fmla="*/ 0 w 669474"/>
                <a:gd name="connsiteY3" fmla="*/ 339141 h 339140"/>
              </a:gdLst>
              <a:ahLst/>
              <a:cxnLst>
                <a:cxn ang="0">
                  <a:pos x="connsiteX0" y="connsiteY0"/>
                </a:cxn>
                <a:cxn ang="0">
                  <a:pos x="connsiteX1" y="connsiteY1"/>
                </a:cxn>
                <a:cxn ang="0">
                  <a:pos x="connsiteX2" y="connsiteY2"/>
                </a:cxn>
                <a:cxn ang="0">
                  <a:pos x="connsiteX3" y="connsiteY3"/>
                </a:cxn>
              </a:cxnLst>
              <a:rect l="l" t="t" r="r" b="b"/>
              <a:pathLst>
                <a:path w="669474" h="339140">
                  <a:moveTo>
                    <a:pt x="0" y="0"/>
                  </a:moveTo>
                  <a:lnTo>
                    <a:pt x="669474" y="0"/>
                  </a:lnTo>
                  <a:lnTo>
                    <a:pt x="669474" y="339141"/>
                  </a:lnTo>
                  <a:lnTo>
                    <a:pt x="0" y="339141"/>
                  </a:lnTo>
                  <a:close/>
                </a:path>
              </a:pathLst>
            </a:custGeom>
            <a:grpFill/>
            <a:ln w="12052"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6C00"/>
                </a:solidFill>
                <a:effectLst/>
                <a:uLnTx/>
                <a:uFillTx/>
                <a:latin typeface="Arial" panose="020B0604020202020204"/>
                <a:ea typeface="+mn-ea"/>
                <a:cs typeface="+mn-cs"/>
              </a:endParaRPr>
            </a:p>
          </p:txBody>
        </p:sp>
        <p:sp>
          <p:nvSpPr>
            <p:cNvPr id="49" name="Graphic 6">
              <a:extLst>
                <a:ext uri="{FF2B5EF4-FFF2-40B4-BE49-F238E27FC236}">
                  <a16:creationId xmlns:a16="http://schemas.microsoft.com/office/drawing/2014/main" id="{45CA1F25-B86B-4A30-9247-E5FCC2671F10}"/>
                </a:ext>
              </a:extLst>
            </p:cNvPr>
            <p:cNvSpPr/>
            <p:nvPr/>
          </p:nvSpPr>
          <p:spPr>
            <a:xfrm>
              <a:off x="789407" y="3083128"/>
              <a:ext cx="892792" cy="149696"/>
            </a:xfrm>
            <a:custGeom>
              <a:avLst/>
              <a:gdLst>
                <a:gd name="connsiteX0" fmla="*/ 669595 w 669594"/>
                <a:gd name="connsiteY0" fmla="*/ 67925 h 135849"/>
                <a:gd name="connsiteX1" fmla="*/ 334797 w 669594"/>
                <a:gd name="connsiteY1" fmla="*/ 135849 h 135849"/>
                <a:gd name="connsiteX2" fmla="*/ 0 w 669594"/>
                <a:gd name="connsiteY2" fmla="*/ 67925 h 135849"/>
                <a:gd name="connsiteX3" fmla="*/ 334797 w 669594"/>
                <a:gd name="connsiteY3" fmla="*/ 0 h 135849"/>
                <a:gd name="connsiteX4" fmla="*/ 669595 w 669594"/>
                <a:gd name="connsiteY4" fmla="*/ 67925 h 135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594" h="135849">
                  <a:moveTo>
                    <a:pt x="669595" y="67925"/>
                  </a:moveTo>
                  <a:cubicBezTo>
                    <a:pt x="669595" y="105438"/>
                    <a:pt x="519701" y="135849"/>
                    <a:pt x="334797" y="135849"/>
                  </a:cubicBezTo>
                  <a:cubicBezTo>
                    <a:pt x="149894" y="135849"/>
                    <a:pt x="0" y="105438"/>
                    <a:pt x="0" y="67925"/>
                  </a:cubicBezTo>
                  <a:cubicBezTo>
                    <a:pt x="0" y="30411"/>
                    <a:pt x="149894" y="0"/>
                    <a:pt x="334797" y="0"/>
                  </a:cubicBezTo>
                  <a:cubicBezTo>
                    <a:pt x="519701" y="0"/>
                    <a:pt x="669595" y="30411"/>
                    <a:pt x="669595" y="67925"/>
                  </a:cubicBezTo>
                  <a:close/>
                </a:path>
              </a:pathLst>
            </a:custGeom>
            <a:grpFill/>
            <a:ln w="12052"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6C00"/>
                </a:solidFill>
                <a:effectLst/>
                <a:uLnTx/>
                <a:uFillTx/>
                <a:latin typeface="Arial" panose="020B0604020202020204"/>
                <a:ea typeface="+mn-ea"/>
                <a:cs typeface="+mn-cs"/>
              </a:endParaRPr>
            </a:p>
          </p:txBody>
        </p:sp>
        <p:sp>
          <p:nvSpPr>
            <p:cNvPr id="50" name="Graphic 6">
              <a:extLst>
                <a:ext uri="{FF2B5EF4-FFF2-40B4-BE49-F238E27FC236}">
                  <a16:creationId xmlns:a16="http://schemas.microsoft.com/office/drawing/2014/main" id="{A5FF92D8-9DB7-4D42-A78C-00E795DEB02E}"/>
                </a:ext>
              </a:extLst>
            </p:cNvPr>
            <p:cNvSpPr/>
            <p:nvPr/>
          </p:nvSpPr>
          <p:spPr>
            <a:xfrm>
              <a:off x="789407" y="3482085"/>
              <a:ext cx="892792" cy="253520"/>
            </a:xfrm>
            <a:custGeom>
              <a:avLst/>
              <a:gdLst>
                <a:gd name="connsiteX0" fmla="*/ 669595 w 669594"/>
                <a:gd name="connsiteY0" fmla="*/ 95070 h 190140"/>
                <a:gd name="connsiteX1" fmla="*/ 334797 w 669594"/>
                <a:gd name="connsiteY1" fmla="*/ 190141 h 190140"/>
                <a:gd name="connsiteX2" fmla="*/ 0 w 669594"/>
                <a:gd name="connsiteY2" fmla="*/ 95070 h 190140"/>
                <a:gd name="connsiteX3" fmla="*/ 334797 w 669594"/>
                <a:gd name="connsiteY3" fmla="*/ 0 h 190140"/>
                <a:gd name="connsiteX4" fmla="*/ 669595 w 669594"/>
                <a:gd name="connsiteY4" fmla="*/ 95070 h 19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594" h="190140">
                  <a:moveTo>
                    <a:pt x="669595" y="95070"/>
                  </a:moveTo>
                  <a:cubicBezTo>
                    <a:pt x="669595" y="147576"/>
                    <a:pt x="519701" y="190141"/>
                    <a:pt x="334797" y="190141"/>
                  </a:cubicBezTo>
                  <a:cubicBezTo>
                    <a:pt x="149894" y="190141"/>
                    <a:pt x="0" y="147576"/>
                    <a:pt x="0" y="95070"/>
                  </a:cubicBezTo>
                  <a:cubicBezTo>
                    <a:pt x="0" y="42564"/>
                    <a:pt x="149894" y="0"/>
                    <a:pt x="334797" y="0"/>
                  </a:cubicBezTo>
                  <a:cubicBezTo>
                    <a:pt x="519701" y="0"/>
                    <a:pt x="669595" y="42564"/>
                    <a:pt x="669595" y="95070"/>
                  </a:cubicBezTo>
                  <a:close/>
                </a:path>
              </a:pathLst>
            </a:custGeom>
            <a:grpFill/>
            <a:ln w="12052" cap="flat">
              <a:solidFill>
                <a:schemeClr val="tx1"/>
              </a:solid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6C00"/>
                </a:solidFill>
                <a:effectLst/>
                <a:uLnTx/>
                <a:uFillTx/>
                <a:latin typeface="Arial" panose="020B0604020202020204"/>
                <a:ea typeface="+mn-ea"/>
                <a:cs typeface="+mn-cs"/>
              </a:endParaRPr>
            </a:p>
          </p:txBody>
        </p:sp>
      </p:grpSp>
      <p:sp>
        <p:nvSpPr>
          <p:cNvPr id="53" name="Graphic 6">
            <a:extLst>
              <a:ext uri="{FF2B5EF4-FFF2-40B4-BE49-F238E27FC236}">
                <a16:creationId xmlns:a16="http://schemas.microsoft.com/office/drawing/2014/main" id="{6EA82611-A4A5-43C3-A0D1-D093E5B73643}"/>
              </a:ext>
            </a:extLst>
          </p:cNvPr>
          <p:cNvSpPr/>
          <p:nvPr/>
        </p:nvSpPr>
        <p:spPr>
          <a:xfrm>
            <a:off x="4547554" y="1934985"/>
            <a:ext cx="842439" cy="333955"/>
          </a:xfrm>
          <a:custGeom>
            <a:avLst/>
            <a:gdLst>
              <a:gd name="connsiteX0" fmla="*/ 0 w 669474"/>
              <a:gd name="connsiteY0" fmla="*/ 0 h 339140"/>
              <a:gd name="connsiteX1" fmla="*/ 669474 w 669474"/>
              <a:gd name="connsiteY1" fmla="*/ 0 h 339140"/>
              <a:gd name="connsiteX2" fmla="*/ 669474 w 669474"/>
              <a:gd name="connsiteY2" fmla="*/ 339141 h 339140"/>
              <a:gd name="connsiteX3" fmla="*/ 0 w 669474"/>
              <a:gd name="connsiteY3" fmla="*/ 339141 h 339140"/>
            </a:gdLst>
            <a:ahLst/>
            <a:cxnLst>
              <a:cxn ang="0">
                <a:pos x="connsiteX0" y="connsiteY0"/>
              </a:cxn>
              <a:cxn ang="0">
                <a:pos x="connsiteX1" y="connsiteY1"/>
              </a:cxn>
              <a:cxn ang="0">
                <a:pos x="connsiteX2" y="connsiteY2"/>
              </a:cxn>
              <a:cxn ang="0">
                <a:pos x="connsiteX3" y="connsiteY3"/>
              </a:cxn>
            </a:cxnLst>
            <a:rect l="l" t="t" r="r" b="b"/>
            <a:pathLst>
              <a:path w="669474" h="339140">
                <a:moveTo>
                  <a:pt x="0" y="0"/>
                </a:moveTo>
                <a:lnTo>
                  <a:pt x="669474" y="0"/>
                </a:lnTo>
                <a:lnTo>
                  <a:pt x="669474" y="339141"/>
                </a:lnTo>
                <a:lnTo>
                  <a:pt x="0" y="339141"/>
                </a:lnTo>
                <a:close/>
              </a:path>
            </a:pathLst>
          </a:custGeom>
          <a:solidFill>
            <a:schemeClr val="bg1">
              <a:lumMod val="95000"/>
            </a:schemeClr>
          </a:solidFill>
          <a:ln w="12052" cap="flat">
            <a:noFill/>
            <a:prstDash val="solid"/>
            <a:miter/>
          </a:ln>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6C00"/>
              </a:solidFill>
              <a:effectLst/>
              <a:uLnTx/>
              <a:uFillTx/>
              <a:latin typeface="Arial" panose="020B0604020202020204"/>
              <a:ea typeface="+mn-ea"/>
              <a:cs typeface="+mn-cs"/>
            </a:endParaRPr>
          </a:p>
        </p:txBody>
      </p:sp>
      <p:sp>
        <p:nvSpPr>
          <p:cNvPr id="866" name="TextBox 865">
            <a:extLst>
              <a:ext uri="{FF2B5EF4-FFF2-40B4-BE49-F238E27FC236}">
                <a16:creationId xmlns:a16="http://schemas.microsoft.com/office/drawing/2014/main" id="{BFA3D681-8E70-5742-B30F-D5B70281E5CB}"/>
              </a:ext>
            </a:extLst>
          </p:cNvPr>
          <p:cNvSpPr txBox="1"/>
          <p:nvPr/>
        </p:nvSpPr>
        <p:spPr>
          <a:xfrm>
            <a:off x="4541358" y="1918196"/>
            <a:ext cx="854830" cy="403583"/>
          </a:xfrm>
          <a:prstGeom prst="rect">
            <a:avLst/>
          </a:prstGeom>
          <a:noFill/>
        </p:spPr>
        <p:txBody>
          <a:bodyPr wrap="square" lIns="0" tIns="0" rIns="0" bIns="0" rtlCol="0">
            <a:no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3565A"/>
                </a:solidFill>
                <a:effectLst/>
                <a:uLnTx/>
                <a:uFillTx/>
                <a:latin typeface="Arial"/>
                <a:ea typeface="+mn-ea"/>
                <a:cs typeface="+mn-cs"/>
              </a:rPr>
              <a:t>Data Monitor (corpus)</a:t>
            </a:r>
          </a:p>
        </p:txBody>
      </p:sp>
    </p:spTree>
    <p:extLst>
      <p:ext uri="{BB962C8B-B14F-4D97-AF65-F5344CB8AC3E}">
        <p14:creationId xmlns:p14="http://schemas.microsoft.com/office/powerpoint/2010/main" val="15249669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ble&#10;&#10;Description automatically generated">
            <a:extLst>
              <a:ext uri="{FF2B5EF4-FFF2-40B4-BE49-F238E27FC236}">
                <a16:creationId xmlns:a16="http://schemas.microsoft.com/office/drawing/2014/main" id="{2041D6CB-D8E2-4CDF-9CE4-54666BF56B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2577" y="595247"/>
            <a:ext cx="3550230" cy="3758251"/>
          </a:xfrm>
          <a:prstGeom prst="rect">
            <a:avLst/>
          </a:prstGeom>
          <a:ln>
            <a:solidFill>
              <a:schemeClr val="tx1"/>
            </a:solidFill>
          </a:ln>
        </p:spPr>
      </p:pic>
      <p:sp>
        <p:nvSpPr>
          <p:cNvPr id="9" name="TextBox 8">
            <a:extLst>
              <a:ext uri="{FF2B5EF4-FFF2-40B4-BE49-F238E27FC236}">
                <a16:creationId xmlns:a16="http://schemas.microsoft.com/office/drawing/2014/main" id="{03C4ECB3-F069-4942-B09D-BD8C978B5628}"/>
              </a:ext>
            </a:extLst>
          </p:cNvPr>
          <p:cNvSpPr txBox="1"/>
          <p:nvPr/>
        </p:nvSpPr>
        <p:spPr>
          <a:xfrm>
            <a:off x="1571148" y="1704846"/>
            <a:ext cx="2559700" cy="1733808"/>
          </a:xfrm>
          <a:prstGeom prst="rect">
            <a:avLst/>
          </a:prstGeom>
          <a:noFill/>
        </p:spPr>
        <p:txBody>
          <a:bodyPr wrap="square" rtlCol="0">
            <a:spAutoFit/>
          </a:bodyPr>
          <a:lstStyle/>
          <a:p>
            <a:pPr defTabSz="685800">
              <a:spcAft>
                <a:spcPts val="2000"/>
              </a:spcAft>
              <a:buClr>
                <a:srgbClr val="FF6C00"/>
              </a:buClr>
            </a:pPr>
            <a:r>
              <a:rPr lang="en-GB" dirty="0">
                <a:solidFill>
                  <a:srgbClr val="53565A"/>
                </a:solidFill>
                <a:latin typeface="Arial" panose="020B0604020202020204"/>
              </a:rPr>
              <a:t>Based on thorough user research</a:t>
            </a:r>
          </a:p>
          <a:p>
            <a:pPr defTabSz="685800">
              <a:spcAft>
                <a:spcPts val="2000"/>
              </a:spcAft>
              <a:buClr>
                <a:srgbClr val="FF6C00"/>
              </a:buClr>
            </a:pPr>
            <a:r>
              <a:rPr lang="en-GB" dirty="0">
                <a:solidFill>
                  <a:srgbClr val="53565A"/>
                </a:solidFill>
                <a:latin typeface="Arial" panose="020B0604020202020204"/>
              </a:rPr>
              <a:t>Look and feel similar to Scopus (low learning threshold for users)</a:t>
            </a:r>
          </a:p>
        </p:txBody>
      </p:sp>
      <p:sp>
        <p:nvSpPr>
          <p:cNvPr id="11" name="Title 3">
            <a:extLst>
              <a:ext uri="{FF2B5EF4-FFF2-40B4-BE49-F238E27FC236}">
                <a16:creationId xmlns:a16="http://schemas.microsoft.com/office/drawing/2014/main" id="{CE04C992-699F-4626-8091-A1CC14F201B0}"/>
              </a:ext>
            </a:extLst>
          </p:cNvPr>
          <p:cNvSpPr>
            <a:spLocks noGrp="1"/>
          </p:cNvSpPr>
          <p:nvPr>
            <p:ph type="title"/>
          </p:nvPr>
        </p:nvSpPr>
        <p:spPr>
          <a:xfrm>
            <a:off x="662644" y="665910"/>
            <a:ext cx="3622019" cy="462759"/>
          </a:xfrm>
        </p:spPr>
        <p:txBody>
          <a:bodyPr vert="horz" lIns="0" tIns="0" rIns="0" bIns="0" rtlCol="0" anchor="ctr" anchorCtr="0">
            <a:noAutofit/>
          </a:bodyPr>
          <a:lstStyle/>
          <a:p>
            <a:r>
              <a:rPr lang="en-CA" sz="2600"/>
              <a:t>Data Monitor webapp</a:t>
            </a:r>
          </a:p>
        </p:txBody>
      </p:sp>
      <p:pic>
        <p:nvPicPr>
          <p:cNvPr id="12" name="Graphic 11">
            <a:extLst>
              <a:ext uri="{FF2B5EF4-FFF2-40B4-BE49-F238E27FC236}">
                <a16:creationId xmlns:a16="http://schemas.microsoft.com/office/drawing/2014/main" id="{133A5703-EF0B-4FFE-AE2C-AA3E1CF840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5720" y="1483611"/>
            <a:ext cx="840623" cy="840623"/>
          </a:xfrm>
          <a:prstGeom prst="rect">
            <a:avLst/>
          </a:prstGeom>
        </p:spPr>
      </p:pic>
      <p:pic>
        <p:nvPicPr>
          <p:cNvPr id="13" name="Graphic 12">
            <a:extLst>
              <a:ext uri="{FF2B5EF4-FFF2-40B4-BE49-F238E27FC236}">
                <a16:creationId xmlns:a16="http://schemas.microsoft.com/office/drawing/2014/main" id="{0D0ED9F6-859A-4902-807F-F13EA8B072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6263" y="2598031"/>
            <a:ext cx="840623" cy="840623"/>
          </a:xfrm>
          <a:prstGeom prst="rect">
            <a:avLst/>
          </a:prstGeom>
        </p:spPr>
      </p:pic>
      <p:pic>
        <p:nvPicPr>
          <p:cNvPr id="14" name="Picture 13" descr="Table&#10;&#10;Description automatically generated">
            <a:extLst>
              <a:ext uri="{FF2B5EF4-FFF2-40B4-BE49-F238E27FC236}">
                <a16:creationId xmlns:a16="http://schemas.microsoft.com/office/drawing/2014/main" id="{D08FAC36-1B77-4935-87C5-544D7EA2D0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 b="46191"/>
          <a:stretch/>
        </p:blipFill>
        <p:spPr>
          <a:xfrm>
            <a:off x="4968084" y="592138"/>
            <a:ext cx="3559217" cy="3764469"/>
          </a:xfrm>
          <a:prstGeom prst="rect">
            <a:avLst/>
          </a:prstGeom>
          <a:ln>
            <a:solidFill>
              <a:schemeClr val="tx1"/>
            </a:solidFill>
          </a:ln>
        </p:spPr>
      </p:pic>
      <p:sp>
        <p:nvSpPr>
          <p:cNvPr id="18" name="Slide Number Placeholder 3">
            <a:extLst>
              <a:ext uri="{FF2B5EF4-FFF2-40B4-BE49-F238E27FC236}">
                <a16:creationId xmlns:a16="http://schemas.microsoft.com/office/drawing/2014/main" id="{F59B132D-5566-429A-BEAA-F7F165FE7102}"/>
              </a:ext>
            </a:extLst>
          </p:cNvPr>
          <p:cNvSpPr>
            <a:spLocks noGrp="1"/>
          </p:cNvSpPr>
          <p:nvPr>
            <p:ph type="sldNum" sz="quarter" idx="17"/>
          </p:nvPr>
        </p:nvSpPr>
        <p:spPr>
          <a:xfrm>
            <a:off x="6510338" y="4722258"/>
            <a:ext cx="2057400" cy="162000"/>
          </a:xfrm>
        </p:spPr>
        <p:txBody>
          <a:bodyPr/>
          <a:lstStyle/>
          <a:p>
            <a:fld id="{82F89014-7F8D-47C1-8D79-17A715C9D2BB}" type="slidenum">
              <a:rPr lang="nl-NL" smtClean="0"/>
              <a:pPr/>
              <a:t>33</a:t>
            </a:fld>
            <a:endParaRPr lang="nl-NL"/>
          </a:p>
        </p:txBody>
      </p:sp>
    </p:spTree>
    <p:extLst>
      <p:ext uri="{BB962C8B-B14F-4D97-AF65-F5344CB8AC3E}">
        <p14:creationId xmlns:p14="http://schemas.microsoft.com/office/powerpoint/2010/main" val="346829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C0509C-CBC3-4B4C-8585-C7A98CE9FB27}"/>
              </a:ext>
            </a:extLst>
          </p:cNvPr>
          <p:cNvPicPr>
            <a:picLocks noChangeAspect="1"/>
          </p:cNvPicPr>
          <p:nvPr/>
        </p:nvPicPr>
        <p:blipFill>
          <a:blip r:embed="rId2"/>
          <a:stretch>
            <a:fillRect/>
          </a:stretch>
        </p:blipFill>
        <p:spPr>
          <a:xfrm>
            <a:off x="4150659" y="915323"/>
            <a:ext cx="4417079" cy="3125082"/>
          </a:xfrm>
          <a:prstGeom prst="rect">
            <a:avLst/>
          </a:prstGeom>
          <a:noFill/>
        </p:spPr>
      </p:pic>
      <p:sp>
        <p:nvSpPr>
          <p:cNvPr id="2" name="Title 1">
            <a:extLst>
              <a:ext uri="{FF2B5EF4-FFF2-40B4-BE49-F238E27FC236}">
                <a16:creationId xmlns:a16="http://schemas.microsoft.com/office/drawing/2014/main" id="{C308E252-733B-4611-BF5A-B1DC67EB6A6B}"/>
              </a:ext>
            </a:extLst>
          </p:cNvPr>
          <p:cNvSpPr>
            <a:spLocks noGrp="1"/>
          </p:cNvSpPr>
          <p:nvPr>
            <p:ph type="title"/>
          </p:nvPr>
        </p:nvSpPr>
        <p:spPr>
          <a:xfrm>
            <a:off x="576263" y="370376"/>
            <a:ext cx="7991475" cy="462759"/>
          </a:xfrm>
        </p:spPr>
        <p:txBody>
          <a:bodyPr anchor="ctr">
            <a:normAutofit/>
          </a:bodyPr>
          <a:lstStyle/>
          <a:p>
            <a:r>
              <a:rPr lang="en-GB"/>
              <a:t>Data integration feeds</a:t>
            </a:r>
          </a:p>
        </p:txBody>
      </p:sp>
      <p:sp>
        <p:nvSpPr>
          <p:cNvPr id="3" name="Content Placeholder 2">
            <a:extLst>
              <a:ext uri="{FF2B5EF4-FFF2-40B4-BE49-F238E27FC236}">
                <a16:creationId xmlns:a16="http://schemas.microsoft.com/office/drawing/2014/main" id="{43B862D4-D8F8-4465-9ECA-5883317FF0A9}"/>
              </a:ext>
            </a:extLst>
          </p:cNvPr>
          <p:cNvSpPr>
            <a:spLocks noGrp="1"/>
          </p:cNvSpPr>
          <p:nvPr>
            <p:ph type="body" sz="quarter" idx="13"/>
          </p:nvPr>
        </p:nvSpPr>
        <p:spPr>
          <a:xfrm>
            <a:off x="576263" y="1064854"/>
            <a:ext cx="3796896" cy="3264797"/>
          </a:xfrm>
        </p:spPr>
        <p:txBody>
          <a:bodyPr>
            <a:normAutofit/>
          </a:bodyPr>
          <a:lstStyle/>
          <a:p>
            <a:pPr marL="0" lvl="0" indent="0" defTabSz="685800">
              <a:spcAft>
                <a:spcPts val="0"/>
              </a:spcAft>
              <a:buNone/>
              <a:tabLst/>
              <a:defRPr/>
            </a:pPr>
            <a:r>
              <a:rPr lang="en-GB" dirty="0"/>
              <a:t>We support harvesting of institutional research data metadata into existing institutional systems</a:t>
            </a:r>
          </a:p>
          <a:p>
            <a:pPr marL="128588" lvl="0" indent="-128588" defTabSz="685800">
              <a:spcAft>
                <a:spcPts val="0"/>
              </a:spcAft>
              <a:tabLst/>
              <a:defRPr/>
            </a:pPr>
            <a:endParaRPr lang="en-GB" dirty="0"/>
          </a:p>
          <a:p>
            <a:pPr marL="128588" lvl="0" indent="-128588" defTabSz="685800">
              <a:spcAft>
                <a:spcPts val="0"/>
              </a:spcAft>
              <a:tabLst/>
              <a:defRPr/>
            </a:pPr>
            <a:r>
              <a:rPr lang="en-GB" dirty="0"/>
              <a:t>API</a:t>
            </a:r>
          </a:p>
          <a:p>
            <a:pPr marL="0" lvl="0" indent="0" defTabSz="685800">
              <a:spcAft>
                <a:spcPts val="0"/>
              </a:spcAft>
              <a:buNone/>
              <a:tabLst/>
              <a:defRPr/>
            </a:pPr>
            <a:endParaRPr lang="en-GB" dirty="0"/>
          </a:p>
          <a:p>
            <a:pPr marL="128588" lvl="0" indent="-128588" defTabSz="685800">
              <a:spcAft>
                <a:spcPts val="0"/>
              </a:spcAft>
              <a:tabLst/>
              <a:defRPr/>
            </a:pPr>
            <a:r>
              <a:rPr lang="en-GB" dirty="0"/>
              <a:t>Batch</a:t>
            </a:r>
          </a:p>
          <a:p>
            <a:pPr marL="128588" lvl="0" indent="-128588" defTabSz="685800">
              <a:spcAft>
                <a:spcPts val="0"/>
              </a:spcAft>
              <a:tabLst/>
              <a:defRPr/>
            </a:pPr>
            <a:endParaRPr lang="en-GB" dirty="0"/>
          </a:p>
          <a:p>
            <a:pPr marL="0" lvl="0" indent="0" defTabSz="685800">
              <a:spcAft>
                <a:spcPts val="0"/>
              </a:spcAft>
              <a:buNone/>
              <a:tabLst/>
              <a:defRPr/>
            </a:pPr>
            <a:endParaRPr lang="en-GB" dirty="0"/>
          </a:p>
          <a:p>
            <a:pPr marL="0" lvl="0" indent="0" defTabSz="685800">
              <a:spcAft>
                <a:spcPts val="0"/>
              </a:spcAft>
              <a:buNone/>
              <a:tabLst/>
              <a:defRPr/>
            </a:pPr>
            <a:r>
              <a:rPr lang="en-GB" dirty="0"/>
              <a:t>More options coming soon….</a:t>
            </a:r>
          </a:p>
          <a:p>
            <a:endParaRPr lang="en-GB" dirty="0"/>
          </a:p>
        </p:txBody>
      </p:sp>
      <p:sp>
        <p:nvSpPr>
          <p:cNvPr id="4" name="Slide Number Placeholder 3">
            <a:extLst>
              <a:ext uri="{FF2B5EF4-FFF2-40B4-BE49-F238E27FC236}">
                <a16:creationId xmlns:a16="http://schemas.microsoft.com/office/drawing/2014/main" id="{341DEB98-E6EB-42E1-AF6C-47F366668E8B}"/>
              </a:ext>
            </a:extLst>
          </p:cNvPr>
          <p:cNvSpPr>
            <a:spLocks noGrp="1"/>
          </p:cNvSpPr>
          <p:nvPr>
            <p:ph type="sldNum" sz="quarter" idx="17"/>
          </p:nvPr>
        </p:nvSpPr>
        <p:spPr>
          <a:xfrm>
            <a:off x="6510338" y="4722258"/>
            <a:ext cx="2057400" cy="162000"/>
          </a:xfrm>
        </p:spPr>
        <p:txBody>
          <a:bodyPr anchor="t">
            <a:normAutofit/>
          </a:bodyPr>
          <a:lstStyle/>
          <a:p>
            <a:pPr>
              <a:spcAft>
                <a:spcPts val="600"/>
              </a:spcAft>
            </a:pPr>
            <a:fld id="{82F89014-7F8D-47C1-8D79-17A715C9D2BB}" type="slidenum">
              <a:rPr lang="nl-NL" smtClean="0"/>
              <a:pPr>
                <a:spcAft>
                  <a:spcPts val="600"/>
                </a:spcAft>
              </a:pPr>
              <a:t>34</a:t>
            </a:fld>
            <a:endParaRPr lang="nl-NL"/>
          </a:p>
        </p:txBody>
      </p:sp>
      <p:sp>
        <p:nvSpPr>
          <p:cNvPr id="10" name="TextBox 9">
            <a:extLst>
              <a:ext uri="{FF2B5EF4-FFF2-40B4-BE49-F238E27FC236}">
                <a16:creationId xmlns:a16="http://schemas.microsoft.com/office/drawing/2014/main" id="{33DF3822-9582-47CA-AAFF-55F437F34EF9}"/>
              </a:ext>
            </a:extLst>
          </p:cNvPr>
          <p:cNvSpPr txBox="1"/>
          <p:nvPr/>
        </p:nvSpPr>
        <p:spPr>
          <a:xfrm>
            <a:off x="4153988" y="4043671"/>
            <a:ext cx="4471851" cy="261610"/>
          </a:xfrm>
          <a:prstGeom prst="rect">
            <a:avLst/>
          </a:prstGeom>
          <a:noFill/>
        </p:spPr>
        <p:txBody>
          <a:bodyPr wrap="square">
            <a:spAutoFit/>
          </a:bodyPr>
          <a:lstStyle/>
          <a:p>
            <a:r>
              <a:rPr lang="en-US" sz="1050" dirty="0">
                <a:hlinkClick r:id="rId3"/>
              </a:rPr>
              <a:t>https://datasearch.elsevier.com/api/docs#/search/search</a:t>
            </a:r>
            <a:r>
              <a:rPr lang="en-US" sz="1050" dirty="0"/>
              <a:t> </a:t>
            </a:r>
          </a:p>
        </p:txBody>
      </p:sp>
    </p:spTree>
    <p:extLst>
      <p:ext uri="{BB962C8B-B14F-4D97-AF65-F5344CB8AC3E}">
        <p14:creationId xmlns:p14="http://schemas.microsoft.com/office/powerpoint/2010/main" val="33480568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E252-733B-4611-BF5A-B1DC67EB6A6B}"/>
              </a:ext>
            </a:extLst>
          </p:cNvPr>
          <p:cNvSpPr>
            <a:spLocks noGrp="1"/>
          </p:cNvSpPr>
          <p:nvPr>
            <p:ph type="title"/>
          </p:nvPr>
        </p:nvSpPr>
        <p:spPr>
          <a:xfrm>
            <a:off x="576263" y="686324"/>
            <a:ext cx="7991475" cy="462759"/>
          </a:xfrm>
        </p:spPr>
        <p:txBody>
          <a:bodyPr/>
          <a:lstStyle/>
          <a:p>
            <a:r>
              <a:rPr lang="en-GB" sz="2600" dirty="0"/>
              <a:t>Showcase page </a:t>
            </a:r>
            <a:br>
              <a:rPr lang="en-GB" sz="2600" dirty="0"/>
            </a:br>
            <a:r>
              <a:rPr lang="en-GB" sz="2600" dirty="0"/>
              <a:t>(optional)</a:t>
            </a:r>
          </a:p>
        </p:txBody>
      </p:sp>
      <p:sp>
        <p:nvSpPr>
          <p:cNvPr id="4" name="Slide Number Placeholder 3">
            <a:extLst>
              <a:ext uri="{FF2B5EF4-FFF2-40B4-BE49-F238E27FC236}">
                <a16:creationId xmlns:a16="http://schemas.microsoft.com/office/drawing/2014/main" id="{341DEB98-E6EB-42E1-AF6C-47F366668E8B}"/>
              </a:ext>
            </a:extLst>
          </p:cNvPr>
          <p:cNvSpPr>
            <a:spLocks noGrp="1"/>
          </p:cNvSpPr>
          <p:nvPr>
            <p:ph type="sldNum" sz="quarter" idx="17"/>
          </p:nvPr>
        </p:nvSpPr>
        <p:spPr/>
        <p:txBody>
          <a:bodyPr/>
          <a:lstStyle/>
          <a:p>
            <a:fld id="{82F89014-7F8D-47C1-8D79-17A715C9D2BB}" type="slidenum">
              <a:rPr lang="nl-NL" smtClean="0"/>
              <a:pPr/>
              <a:t>35</a:t>
            </a:fld>
            <a:endParaRPr lang="nl-NL"/>
          </a:p>
        </p:txBody>
      </p:sp>
      <p:grpSp>
        <p:nvGrpSpPr>
          <p:cNvPr id="10" name="Group 9">
            <a:extLst>
              <a:ext uri="{FF2B5EF4-FFF2-40B4-BE49-F238E27FC236}">
                <a16:creationId xmlns:a16="http://schemas.microsoft.com/office/drawing/2014/main" id="{5747DA06-547C-4B93-A86E-5A202885BB5B}"/>
              </a:ext>
            </a:extLst>
          </p:cNvPr>
          <p:cNvGrpSpPr/>
          <p:nvPr/>
        </p:nvGrpSpPr>
        <p:grpSpPr>
          <a:xfrm>
            <a:off x="3711744" y="778300"/>
            <a:ext cx="4855994" cy="3533451"/>
            <a:chOff x="1910566" y="901555"/>
            <a:chExt cx="5210365" cy="3791308"/>
          </a:xfrm>
        </p:grpSpPr>
        <p:pic>
          <p:nvPicPr>
            <p:cNvPr id="8" name="Picture 7">
              <a:extLst>
                <a:ext uri="{FF2B5EF4-FFF2-40B4-BE49-F238E27FC236}">
                  <a16:creationId xmlns:a16="http://schemas.microsoft.com/office/drawing/2014/main" id="{3CE880AA-1064-4041-89DA-8B31F672A666}"/>
                </a:ext>
              </a:extLst>
            </p:cNvPr>
            <p:cNvPicPr>
              <a:picLocks noChangeAspect="1"/>
            </p:cNvPicPr>
            <p:nvPr/>
          </p:nvPicPr>
          <p:blipFill rotWithShape="1">
            <a:blip r:embed="rId2"/>
            <a:srcRect b="57182"/>
            <a:stretch/>
          </p:blipFill>
          <p:spPr>
            <a:xfrm>
              <a:off x="1910566" y="901555"/>
              <a:ext cx="5210365" cy="3791308"/>
            </a:xfrm>
            <a:prstGeom prst="rect">
              <a:avLst/>
            </a:prstGeom>
            <a:ln>
              <a:solidFill>
                <a:schemeClr val="tx1"/>
              </a:solidFill>
            </a:ln>
          </p:spPr>
        </p:pic>
        <p:sp>
          <p:nvSpPr>
            <p:cNvPr id="9" name="Rectangle 8">
              <a:extLst>
                <a:ext uri="{FF2B5EF4-FFF2-40B4-BE49-F238E27FC236}">
                  <a16:creationId xmlns:a16="http://schemas.microsoft.com/office/drawing/2014/main" id="{2A2D00D9-6D5E-4BD8-8DC8-2DC22757C2A9}"/>
                </a:ext>
              </a:extLst>
            </p:cNvPr>
            <p:cNvSpPr/>
            <p:nvPr/>
          </p:nvSpPr>
          <p:spPr>
            <a:xfrm>
              <a:off x="2216601" y="1800950"/>
              <a:ext cx="2180832" cy="2273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a:solidFill>
                    <a:schemeClr val="tx1"/>
                  </a:solidFill>
                </a:rPr>
                <a:t>Open Data Portal</a:t>
              </a:r>
            </a:p>
          </p:txBody>
        </p:sp>
      </p:grpSp>
      <p:sp>
        <p:nvSpPr>
          <p:cNvPr id="11" name="TextBox 10">
            <a:extLst>
              <a:ext uri="{FF2B5EF4-FFF2-40B4-BE49-F238E27FC236}">
                <a16:creationId xmlns:a16="http://schemas.microsoft.com/office/drawing/2014/main" id="{8DF2EF91-6B31-4E1C-89FD-2DD428783941}"/>
              </a:ext>
            </a:extLst>
          </p:cNvPr>
          <p:cNvSpPr txBox="1"/>
          <p:nvPr/>
        </p:nvSpPr>
        <p:spPr>
          <a:xfrm>
            <a:off x="1511899" y="1934516"/>
            <a:ext cx="2182428" cy="1836400"/>
          </a:xfrm>
          <a:prstGeom prst="rect">
            <a:avLst/>
          </a:prstGeom>
          <a:noFill/>
        </p:spPr>
        <p:txBody>
          <a:bodyPr wrap="square" rtlCol="0">
            <a:spAutoFit/>
          </a:bodyPr>
          <a:lstStyle/>
          <a:p>
            <a:pPr defTabSz="685800">
              <a:spcAft>
                <a:spcPts val="2000"/>
              </a:spcAft>
              <a:buClr>
                <a:srgbClr val="FF6C00"/>
              </a:buClr>
            </a:pPr>
            <a:r>
              <a:rPr lang="en-GB" sz="1600" dirty="0">
                <a:solidFill>
                  <a:srgbClr val="53565A"/>
                </a:solidFill>
              </a:rPr>
              <a:t>Custom-branded for your institution</a:t>
            </a:r>
          </a:p>
          <a:p>
            <a:pPr defTabSz="685800">
              <a:spcAft>
                <a:spcPts val="2000"/>
              </a:spcAft>
              <a:buClr>
                <a:srgbClr val="FF6C00"/>
              </a:buClr>
            </a:pPr>
            <a:endParaRPr lang="en-GB" sz="1600" dirty="0">
              <a:solidFill>
                <a:srgbClr val="53565A"/>
              </a:solidFill>
            </a:endParaRPr>
          </a:p>
          <a:p>
            <a:pPr defTabSz="685800">
              <a:spcAft>
                <a:spcPts val="2000"/>
              </a:spcAft>
              <a:buClr>
                <a:srgbClr val="FF6C00"/>
              </a:buClr>
            </a:pPr>
            <a:r>
              <a:rPr lang="en-GB" sz="1600" dirty="0">
                <a:solidFill>
                  <a:srgbClr val="53565A"/>
                </a:solidFill>
              </a:rPr>
              <a:t>Powered by Data Monitor API</a:t>
            </a:r>
          </a:p>
        </p:txBody>
      </p:sp>
      <p:grpSp>
        <p:nvGrpSpPr>
          <p:cNvPr id="7" name="Group 6">
            <a:extLst>
              <a:ext uri="{FF2B5EF4-FFF2-40B4-BE49-F238E27FC236}">
                <a16:creationId xmlns:a16="http://schemas.microsoft.com/office/drawing/2014/main" id="{3A19056E-26A2-4FF2-B147-7E3F4E56EF44}"/>
              </a:ext>
            </a:extLst>
          </p:cNvPr>
          <p:cNvGrpSpPr/>
          <p:nvPr/>
        </p:nvGrpSpPr>
        <p:grpSpPr>
          <a:xfrm>
            <a:off x="458953" y="2957366"/>
            <a:ext cx="1010380" cy="914400"/>
            <a:chOff x="448320" y="2983268"/>
            <a:chExt cx="1010380" cy="1071022"/>
          </a:xfrm>
        </p:grpSpPr>
        <p:pic>
          <p:nvPicPr>
            <p:cNvPr id="13" name="Graphic 12">
              <a:extLst>
                <a:ext uri="{FF2B5EF4-FFF2-40B4-BE49-F238E27FC236}">
                  <a16:creationId xmlns:a16="http://schemas.microsoft.com/office/drawing/2014/main" id="{CE035A07-5E57-446C-991E-434A60E03D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320" y="2983268"/>
              <a:ext cx="1010380" cy="1010380"/>
            </a:xfrm>
            <a:prstGeom prst="rect">
              <a:avLst/>
            </a:prstGeom>
          </p:spPr>
        </p:pic>
        <p:sp>
          <p:nvSpPr>
            <p:cNvPr id="6" name="TextBox 5">
              <a:extLst>
                <a:ext uri="{FF2B5EF4-FFF2-40B4-BE49-F238E27FC236}">
                  <a16:creationId xmlns:a16="http://schemas.microsoft.com/office/drawing/2014/main" id="{2C16D1F8-2702-4A61-BE12-75A100CB3440}"/>
                </a:ext>
              </a:extLst>
            </p:cNvPr>
            <p:cNvSpPr txBox="1"/>
            <p:nvPr/>
          </p:nvSpPr>
          <p:spPr>
            <a:xfrm>
              <a:off x="518936" y="3854235"/>
              <a:ext cx="869149" cy="200055"/>
            </a:xfrm>
            <a:prstGeom prst="rect">
              <a:avLst/>
            </a:prstGeom>
            <a:noFill/>
          </p:spPr>
          <p:txBody>
            <a:bodyPr wrap="none" rtlCol="0">
              <a:spAutoFit/>
            </a:bodyPr>
            <a:lstStyle/>
            <a:p>
              <a:r>
                <a:rPr lang="en-GB" sz="700" dirty="0">
                  <a:solidFill>
                    <a:srgbClr val="FF6C00"/>
                  </a:solidFill>
                </a:rPr>
                <a:t>Data Monitor API</a:t>
              </a:r>
              <a:endParaRPr lang="en-IN" sz="700" dirty="0">
                <a:solidFill>
                  <a:srgbClr val="FF6C00"/>
                </a:solidFill>
              </a:endParaRPr>
            </a:p>
          </p:txBody>
        </p:sp>
      </p:grpSp>
      <p:pic>
        <p:nvPicPr>
          <p:cNvPr id="12" name="Graphic 11">
            <a:extLst>
              <a:ext uri="{FF2B5EF4-FFF2-40B4-BE49-F238E27FC236}">
                <a16:creationId xmlns:a16="http://schemas.microsoft.com/office/drawing/2014/main" id="{42E0847F-4940-477A-A2A5-C40F4B8E1C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0522" y="1710336"/>
            <a:ext cx="914400" cy="914400"/>
          </a:xfrm>
          <a:prstGeom prst="rect">
            <a:avLst/>
          </a:prstGeom>
        </p:spPr>
      </p:pic>
    </p:spTree>
    <p:extLst>
      <p:ext uri="{BB962C8B-B14F-4D97-AF65-F5344CB8AC3E}">
        <p14:creationId xmlns:p14="http://schemas.microsoft.com/office/powerpoint/2010/main" val="1759917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788561-E5B3-404F-85F6-53398F4803D6}"/>
              </a:ext>
            </a:extLst>
          </p:cNvPr>
          <p:cNvSpPr>
            <a:spLocks noGrp="1"/>
          </p:cNvSpPr>
          <p:nvPr>
            <p:ph type="sldNum" sz="quarter" idx="27"/>
          </p:nvPr>
        </p:nvSpPr>
        <p:spPr>
          <a:xfrm>
            <a:off x="6510338" y="4722258"/>
            <a:ext cx="2057400" cy="162000"/>
          </a:xfrm>
          <a:prstGeom prst="rect">
            <a:avLst/>
          </a:prstGeom>
        </p:spPr>
        <p:txBody>
          <a:bodyPr vert="horz" lIns="0" tIns="0" rIns="0" bIns="0" rtlCol="0" anchor="t" anchorCtr="0"/>
          <a:lstStyle>
            <a:defPPr>
              <a:defRPr lang="en-US"/>
            </a:defPPr>
            <a:lvl1pPr marL="0" algn="r" defTabSz="914400" rtl="0" eaLnBrk="1" latinLnBrk="0" hangingPunct="1">
              <a:defRPr sz="800" b="0" i="0" kern="1200">
                <a:solidFill>
                  <a:schemeClr val="tx1">
                    <a:tint val="75000"/>
                  </a:schemeClr>
                </a:solidFill>
                <a:latin typeface="Elsevier Display Light"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F89014-7F8D-47C1-8D79-17A715C9D2BB}" type="slidenum">
              <a:rPr lang="nl-NL" smtClean="0"/>
              <a:pPr/>
              <a:t>36</a:t>
            </a:fld>
            <a:endParaRPr lang="nl-NL"/>
          </a:p>
        </p:txBody>
      </p:sp>
      <p:sp>
        <p:nvSpPr>
          <p:cNvPr id="11" name="Title 1">
            <a:extLst>
              <a:ext uri="{FF2B5EF4-FFF2-40B4-BE49-F238E27FC236}">
                <a16:creationId xmlns:a16="http://schemas.microsoft.com/office/drawing/2014/main" id="{08CA144E-88F6-3442-8E65-44DE6B13AEDF}"/>
              </a:ext>
            </a:extLst>
          </p:cNvPr>
          <p:cNvSpPr txBox="1">
            <a:spLocks/>
          </p:cNvSpPr>
          <p:nvPr/>
        </p:nvSpPr>
        <p:spPr>
          <a:xfrm>
            <a:off x="470654" y="370375"/>
            <a:ext cx="7991475"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b="0" i="0" kern="1200">
                <a:solidFill>
                  <a:schemeClr val="tx1"/>
                </a:solidFill>
                <a:latin typeface="Elsevier Display Light" panose="02000000000000000000" pitchFamily="2" charset="77"/>
                <a:ea typeface="+mj-ea"/>
                <a:cs typeface="+mj-cs"/>
              </a:defRPr>
            </a:lvl1pPr>
          </a:lstStyle>
          <a:p>
            <a:r>
              <a:rPr lang="en-US" dirty="0">
                <a:solidFill>
                  <a:srgbClr val="53565A"/>
                </a:solidFill>
              </a:rPr>
              <a:t>Expertise &amp; Collaboration</a:t>
            </a:r>
          </a:p>
        </p:txBody>
      </p:sp>
      <p:sp>
        <p:nvSpPr>
          <p:cNvPr id="6" name="Text Placeholder 8">
            <a:extLst>
              <a:ext uri="{FF2B5EF4-FFF2-40B4-BE49-F238E27FC236}">
                <a16:creationId xmlns:a16="http://schemas.microsoft.com/office/drawing/2014/main" id="{2CB5BE54-E3FB-7D47-8DCD-C8F8769FB0D2}"/>
              </a:ext>
            </a:extLst>
          </p:cNvPr>
          <p:cNvSpPr>
            <a:spLocks noGrp="1"/>
          </p:cNvSpPr>
          <p:nvPr>
            <p:ph type="body" sz="quarter" idx="24"/>
          </p:nvPr>
        </p:nvSpPr>
        <p:spPr>
          <a:xfrm>
            <a:off x="3927688" y="1349870"/>
            <a:ext cx="4534441" cy="2908261"/>
          </a:xfrm>
        </p:spPr>
        <p:txBody>
          <a:bodyPr>
            <a:normAutofit fontScale="85000" lnSpcReduction="10000"/>
          </a:bodyPr>
          <a:lstStyle/>
          <a:p>
            <a:pPr marL="285750" indent="-285750">
              <a:spcAft>
                <a:spcPts val="1000"/>
              </a:spcAft>
              <a:buFont typeface="Arial" panose="020B0604020202020204" pitchFamily="34" charset="0"/>
              <a:buChar char="•"/>
              <a:tabLst>
                <a:tab pos="342900" algn="l"/>
              </a:tabLst>
            </a:pPr>
            <a:r>
              <a:rPr lang="en-US" dirty="0">
                <a:solidFill>
                  <a:srgbClr val="53565A"/>
                </a:solidFill>
                <a:ea typeface="+mn-lt"/>
                <a:cs typeface="Calibri"/>
              </a:rPr>
              <a:t>A trusted data repository to store, share and archive datasets to comply with funder requirements and meet the FAIR principles.</a:t>
            </a:r>
            <a:endParaRPr lang="en-US" dirty="0">
              <a:solidFill>
                <a:srgbClr val="53565A"/>
              </a:solidFill>
              <a:ea typeface="+mn-lt"/>
              <a:cs typeface="+mn-lt"/>
            </a:endParaRPr>
          </a:p>
          <a:p>
            <a:pPr marL="285750" indent="-285750">
              <a:spcAft>
                <a:spcPts val="1000"/>
              </a:spcAft>
              <a:buFont typeface="Arial" panose="020B0604020202020204" pitchFamily="34" charset="0"/>
              <a:buChar char="•"/>
              <a:tabLst>
                <a:tab pos="342900" algn="l"/>
              </a:tabLst>
            </a:pPr>
            <a:r>
              <a:rPr lang="en-GB" dirty="0">
                <a:solidFill>
                  <a:srgbClr val="53565A"/>
                </a:solidFill>
                <a:ea typeface="Times New Roman" panose="02020603050405020304" pitchFamily="18" charset="0"/>
                <a:cs typeface="Times New Roman"/>
              </a:rPr>
              <a:t>Links your institution's data to the wider ecosystem, facilitating discovery and reproducibility via DOIs, </a:t>
            </a:r>
            <a:r>
              <a:rPr lang="en-GB" dirty="0" err="1">
                <a:solidFill>
                  <a:srgbClr val="53565A"/>
                </a:solidFill>
                <a:ea typeface="Times New Roman" panose="02020603050405020304" pitchFamily="18" charset="0"/>
                <a:cs typeface="Times New Roman"/>
              </a:rPr>
              <a:t>DataCite</a:t>
            </a:r>
            <a:r>
              <a:rPr lang="en-GB" dirty="0">
                <a:solidFill>
                  <a:srgbClr val="53565A"/>
                </a:solidFill>
                <a:ea typeface="Times New Roman" panose="02020603050405020304" pitchFamily="18" charset="0"/>
                <a:cs typeface="Times New Roman"/>
              </a:rPr>
              <a:t>, open APIs, deep indexing etc. </a:t>
            </a:r>
            <a:endParaRPr lang="en-US" dirty="0">
              <a:solidFill>
                <a:srgbClr val="53565A"/>
              </a:solidFill>
              <a:ea typeface="Calibri" panose="020F0502020204030204" pitchFamily="34" charset="0"/>
              <a:cs typeface="Times New Roman" panose="02020603050405020304" pitchFamily="18" charset="0"/>
            </a:endParaRPr>
          </a:p>
          <a:p>
            <a:pPr marL="285750" indent="-285750">
              <a:spcAft>
                <a:spcPts val="1000"/>
              </a:spcAft>
              <a:buFont typeface="Arial" panose="020B0604020202020204" pitchFamily="34" charset="0"/>
              <a:buChar char="•"/>
              <a:tabLst>
                <a:tab pos="342900" algn="l"/>
              </a:tabLst>
            </a:pPr>
            <a:r>
              <a:rPr lang="en-GB" dirty="0">
                <a:solidFill>
                  <a:srgbClr val="53565A"/>
                </a:solidFill>
                <a:ea typeface="Times New Roman" panose="02020603050405020304" pitchFamily="18" charset="0"/>
                <a:cs typeface="Times New Roman" panose="02020603050405020304" pitchFamily="18" charset="0"/>
              </a:rPr>
              <a:t>Best practices of Research Data Sharing through advanced data curation tools such as versioning, customized metadata, and moderation workflows.</a:t>
            </a:r>
            <a:endParaRPr lang="en-US" dirty="0">
              <a:solidFill>
                <a:srgbClr val="53565A"/>
              </a:solidFill>
              <a:ea typeface="Calibri" panose="020F0502020204030204" pitchFamily="34" charset="0"/>
              <a:cs typeface="Times New Roman" panose="02020603050405020304" pitchFamily="18" charset="0"/>
            </a:endParaRPr>
          </a:p>
          <a:p>
            <a:pPr marL="285750" indent="-285750">
              <a:spcAft>
                <a:spcPts val="1000"/>
              </a:spcAft>
              <a:buFont typeface="Arial" panose="020B0604020202020204" pitchFamily="34" charset="0"/>
              <a:buChar char="•"/>
              <a:tabLst>
                <a:tab pos="342900" algn="l"/>
              </a:tabLst>
            </a:pPr>
            <a:r>
              <a:rPr lang="en-GB" dirty="0">
                <a:solidFill>
                  <a:srgbClr val="53565A"/>
                </a:solidFill>
                <a:ea typeface="Times New Roman" panose="02020603050405020304" pitchFamily="18" charset="0"/>
                <a:cs typeface="Times New Roman"/>
              </a:rPr>
              <a:t>A cloud-hosted platform that meets industry standards for secure storage, hosting, and preservation.</a:t>
            </a:r>
            <a:endParaRPr lang="en-US" dirty="0">
              <a:solidFill>
                <a:srgbClr val="53565A"/>
              </a:solidFill>
              <a:ea typeface="Calibri" panose="020F050202020403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22E0B3C4-B238-4680-9B22-DF7BB9BFDB90}"/>
              </a:ext>
            </a:extLst>
          </p:cNvPr>
          <p:cNvCxnSpPr>
            <a:cxnSpLocks/>
          </p:cNvCxnSpPr>
          <p:nvPr/>
        </p:nvCxnSpPr>
        <p:spPr>
          <a:xfrm>
            <a:off x="576649" y="1128211"/>
            <a:ext cx="7587048" cy="0"/>
          </a:xfrm>
          <a:prstGeom prst="line">
            <a:avLst/>
          </a:prstGeom>
          <a:ln>
            <a:solidFill>
              <a:srgbClr val="661CCA"/>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2EB85E3-4708-4D80-A84E-FABD029BD9A8}"/>
              </a:ext>
            </a:extLst>
          </p:cNvPr>
          <p:cNvPicPr>
            <a:picLocks noChangeAspect="1" noChangeArrowheads="1"/>
          </p:cNvPicPr>
          <p:nvPr/>
        </p:nvPicPr>
        <p:blipFill>
          <a:blip r:embed="rId3"/>
          <a:srcRect/>
          <a:stretch>
            <a:fillRect/>
          </a:stretch>
        </p:blipFill>
        <p:spPr bwMode="auto">
          <a:xfrm>
            <a:off x="5594465" y="501155"/>
            <a:ext cx="2569232" cy="553639"/>
          </a:xfrm>
          <a:prstGeom prst="rect">
            <a:avLst/>
          </a:prstGeom>
          <a:noFill/>
        </p:spPr>
      </p:pic>
      <p:pic>
        <p:nvPicPr>
          <p:cNvPr id="14" name="Picture 2" descr="Graphical user interface&#10;&#10;Description automatically generated">
            <a:extLst>
              <a:ext uri="{FF2B5EF4-FFF2-40B4-BE49-F238E27FC236}">
                <a16:creationId xmlns:a16="http://schemas.microsoft.com/office/drawing/2014/main" id="{C45BBB91-EC1E-41CE-98EB-3043F027DC1F}"/>
              </a:ext>
            </a:extLst>
          </p:cNvPr>
          <p:cNvPicPr>
            <a:picLocks noChangeAspect="1"/>
          </p:cNvPicPr>
          <p:nvPr/>
        </p:nvPicPr>
        <p:blipFill rotWithShape="1">
          <a:blip r:embed="rId4" cstate="print"/>
          <a:srcRect t="57" r="-171" b="6090"/>
          <a:stretch/>
        </p:blipFill>
        <p:spPr>
          <a:xfrm>
            <a:off x="576649" y="1338167"/>
            <a:ext cx="2890118" cy="2919973"/>
          </a:xfrm>
          <a:prstGeom prst="rect">
            <a:avLst/>
          </a:prstGeom>
          <a:ln>
            <a:noFill/>
          </a:ln>
        </p:spPr>
      </p:pic>
    </p:spTree>
    <p:extLst>
      <p:ext uri="{BB962C8B-B14F-4D97-AF65-F5344CB8AC3E}">
        <p14:creationId xmlns:p14="http://schemas.microsoft.com/office/powerpoint/2010/main" val="349089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4EE7459-D580-4EE9-B6B5-9A4241BCFC60}"/>
              </a:ext>
            </a:extLst>
          </p:cNvPr>
          <p:cNvSpPr>
            <a:spLocks noGrp="1"/>
          </p:cNvSpPr>
          <p:nvPr>
            <p:ph type="title"/>
          </p:nvPr>
        </p:nvSpPr>
        <p:spPr>
          <a:xfrm>
            <a:off x="544731" y="1236436"/>
            <a:ext cx="8023006" cy="3294763"/>
          </a:xfrm>
        </p:spPr>
        <p:txBody>
          <a:bodyPr anchor="t" anchorCtr="0">
            <a:normAutofit/>
          </a:bodyPr>
          <a:lstStyle/>
          <a:p>
            <a:pPr marL="0" indent="0">
              <a:lnSpc>
                <a:spcPct val="90000"/>
              </a:lnSpc>
              <a:spcBef>
                <a:spcPts val="2400"/>
              </a:spcBef>
            </a:pPr>
            <a:r>
              <a:rPr lang="en-GB" sz="6000" b="1" dirty="0">
                <a:solidFill>
                  <a:schemeClr val="accent1"/>
                </a:solidFill>
              </a:rPr>
              <a:t>Time for questions! </a:t>
            </a:r>
            <a:endParaRPr lang="en-GB" sz="4800" b="1" dirty="0">
              <a:solidFill>
                <a:schemeClr val="accent1"/>
              </a:solidFill>
            </a:endParaRPr>
          </a:p>
        </p:txBody>
      </p:sp>
      <p:cxnSp>
        <p:nvCxnSpPr>
          <p:cNvPr id="14" name="Straight Connector 13">
            <a:extLst>
              <a:ext uri="{FF2B5EF4-FFF2-40B4-BE49-F238E27FC236}">
                <a16:creationId xmlns:a16="http://schemas.microsoft.com/office/drawing/2014/main" id="{819CDC62-C039-4636-826A-99733F5EED47}"/>
              </a:ext>
            </a:extLst>
          </p:cNvPr>
          <p:cNvCxnSpPr>
            <a:cxnSpLocks/>
          </p:cNvCxnSpPr>
          <p:nvPr/>
        </p:nvCxnSpPr>
        <p:spPr>
          <a:xfrm flipV="1">
            <a:off x="576263" y="4443414"/>
            <a:ext cx="4919662"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2B9A2E0-8EF9-41FD-A19F-4EB2218652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Tree>
    <p:extLst>
      <p:ext uri="{BB962C8B-B14F-4D97-AF65-F5344CB8AC3E}">
        <p14:creationId xmlns:p14="http://schemas.microsoft.com/office/powerpoint/2010/main" val="160404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5E639C-056B-42C9-B9B3-EE3A96767E77}"/>
              </a:ext>
            </a:extLst>
          </p:cNvPr>
          <p:cNvSpPr>
            <a:spLocks noGrp="1"/>
          </p:cNvSpPr>
          <p:nvPr>
            <p:ph type="body" sz="quarter" idx="14"/>
          </p:nvPr>
        </p:nvSpPr>
        <p:spPr>
          <a:xfrm>
            <a:off x="576000" y="3679614"/>
            <a:ext cx="5112709" cy="490001"/>
          </a:xfrm>
        </p:spPr>
        <p:txBody>
          <a:bodyPr/>
          <a:lstStyle/>
          <a:p>
            <a:r>
              <a:rPr lang="en-US" sz="2000" dirty="0"/>
              <a:t>Anton </a:t>
            </a:r>
            <a:r>
              <a:rPr lang="en-US" sz="2000" dirty="0" err="1"/>
              <a:t>Degtev</a:t>
            </a:r>
            <a:endParaRPr lang="en-US" sz="2000" dirty="0"/>
          </a:p>
          <a:p>
            <a:r>
              <a:rPr lang="en-US" sz="2000" dirty="0" err="1"/>
              <a:t>a.degtev@elsevier.com</a:t>
            </a:r>
            <a:endParaRPr lang="en-US" dirty="0"/>
          </a:p>
        </p:txBody>
      </p:sp>
      <p:sp>
        <p:nvSpPr>
          <p:cNvPr id="3" name="Title 2">
            <a:extLst>
              <a:ext uri="{FF2B5EF4-FFF2-40B4-BE49-F238E27FC236}">
                <a16:creationId xmlns:a16="http://schemas.microsoft.com/office/drawing/2014/main" id="{1A3F18DC-6019-419F-BC39-5493767C82C9}"/>
              </a:ext>
            </a:extLst>
          </p:cNvPr>
          <p:cNvSpPr>
            <a:spLocks noGrp="1"/>
          </p:cNvSpPr>
          <p:nvPr>
            <p:ph type="ctrTitle"/>
          </p:nvPr>
        </p:nvSpPr>
        <p:spPr>
          <a:xfrm>
            <a:off x="576000" y="2008179"/>
            <a:ext cx="5112709" cy="1744133"/>
          </a:xfrm>
        </p:spPr>
        <p:txBody>
          <a:bodyPr/>
          <a:lstStyle/>
          <a:p>
            <a:r>
              <a:rPr lang="en-GB" sz="5400" b="1" dirty="0"/>
              <a:t>Thank you !</a:t>
            </a:r>
            <a:endParaRPr lang="en-US" sz="5400" b="1" dirty="0"/>
          </a:p>
        </p:txBody>
      </p:sp>
      <p:sp>
        <p:nvSpPr>
          <p:cNvPr id="4" name="Text Placeholder 3">
            <a:extLst>
              <a:ext uri="{FF2B5EF4-FFF2-40B4-BE49-F238E27FC236}">
                <a16:creationId xmlns:a16="http://schemas.microsoft.com/office/drawing/2014/main" id="{4E737E0A-7856-4A30-AA4B-D91C8467C096}"/>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31835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24D2C-F20A-46B7-8B44-C2E7D83DFE57}"/>
              </a:ext>
            </a:extLst>
          </p:cNvPr>
          <p:cNvSpPr>
            <a:spLocks noGrp="1"/>
          </p:cNvSpPr>
          <p:nvPr>
            <p:ph type="title"/>
          </p:nvPr>
        </p:nvSpPr>
        <p:spPr>
          <a:xfrm>
            <a:off x="797442" y="248031"/>
            <a:ext cx="7991475" cy="462759"/>
          </a:xfrm>
        </p:spPr>
        <p:txBody>
          <a:bodyPr/>
          <a:lstStyle/>
          <a:p>
            <a:r>
              <a:rPr lang="en-GB" dirty="0"/>
              <a:t>Build versus buy: trade offs</a:t>
            </a:r>
          </a:p>
        </p:txBody>
      </p:sp>
      <p:sp>
        <p:nvSpPr>
          <p:cNvPr id="4" name="Slide Number Placeholder 3">
            <a:extLst>
              <a:ext uri="{FF2B5EF4-FFF2-40B4-BE49-F238E27FC236}">
                <a16:creationId xmlns:a16="http://schemas.microsoft.com/office/drawing/2014/main" id="{F7445117-5104-4003-B69F-E5DC8E5D7A97}"/>
              </a:ext>
            </a:extLst>
          </p:cNvPr>
          <p:cNvSpPr>
            <a:spLocks noGrp="1"/>
          </p:cNvSpPr>
          <p:nvPr>
            <p:ph type="sldNum" sz="quarter" idx="16"/>
          </p:nvPr>
        </p:nvSpPr>
        <p:spPr/>
        <p:txBody>
          <a:bodyPr/>
          <a:lstStyle/>
          <a:p>
            <a:fld id="{82F89014-7F8D-47C1-8D79-17A715C9D2BB}" type="slidenum">
              <a:rPr lang="nl-NL" smtClean="0"/>
              <a:pPr/>
              <a:t>39</a:t>
            </a:fld>
            <a:endParaRPr lang="nl-NL" dirty="0"/>
          </a:p>
        </p:txBody>
      </p:sp>
      <p:graphicFrame>
        <p:nvGraphicFramePr>
          <p:cNvPr id="5" name="Table 5">
            <a:extLst>
              <a:ext uri="{FF2B5EF4-FFF2-40B4-BE49-F238E27FC236}">
                <a16:creationId xmlns:a16="http://schemas.microsoft.com/office/drawing/2014/main" id="{E438CD09-A49E-4297-BB16-091062FE5C3D}"/>
              </a:ext>
            </a:extLst>
          </p:cNvPr>
          <p:cNvGraphicFramePr>
            <a:graphicFrameLocks noGrp="1"/>
          </p:cNvGraphicFramePr>
          <p:nvPr/>
        </p:nvGraphicFramePr>
        <p:xfrm>
          <a:off x="797442" y="925032"/>
          <a:ext cx="7238667" cy="3507678"/>
        </p:xfrm>
        <a:graphic>
          <a:graphicData uri="http://schemas.openxmlformats.org/drawingml/2006/table">
            <a:tbl>
              <a:tblPr firstRow="1" bandRow="1">
                <a:tableStyleId>{9DCAF9ED-07DC-4A11-8D7F-57B35C25682E}</a:tableStyleId>
              </a:tblPr>
              <a:tblGrid>
                <a:gridCol w="2412889">
                  <a:extLst>
                    <a:ext uri="{9D8B030D-6E8A-4147-A177-3AD203B41FA5}">
                      <a16:colId xmlns:a16="http://schemas.microsoft.com/office/drawing/2014/main" val="1135306991"/>
                    </a:ext>
                  </a:extLst>
                </a:gridCol>
                <a:gridCol w="2412889">
                  <a:extLst>
                    <a:ext uri="{9D8B030D-6E8A-4147-A177-3AD203B41FA5}">
                      <a16:colId xmlns:a16="http://schemas.microsoft.com/office/drawing/2014/main" val="1907426012"/>
                    </a:ext>
                  </a:extLst>
                </a:gridCol>
                <a:gridCol w="2412889">
                  <a:extLst>
                    <a:ext uri="{9D8B030D-6E8A-4147-A177-3AD203B41FA5}">
                      <a16:colId xmlns:a16="http://schemas.microsoft.com/office/drawing/2014/main" val="1144104087"/>
                    </a:ext>
                  </a:extLst>
                </a:gridCol>
              </a:tblGrid>
              <a:tr h="500793">
                <a:tc>
                  <a:txBody>
                    <a:bodyPr/>
                    <a:lstStyle/>
                    <a:p>
                      <a:r>
                        <a:rPr lang="en-GB" dirty="0"/>
                        <a:t>Aspect</a:t>
                      </a:r>
                    </a:p>
                  </a:txBody>
                  <a:tcPr/>
                </a:tc>
                <a:tc>
                  <a:txBody>
                    <a:bodyPr/>
                    <a:lstStyle/>
                    <a:p>
                      <a:r>
                        <a:rPr lang="en-GB" dirty="0"/>
                        <a:t>Build</a:t>
                      </a:r>
                    </a:p>
                  </a:txBody>
                  <a:tcPr/>
                </a:tc>
                <a:tc>
                  <a:txBody>
                    <a:bodyPr/>
                    <a:lstStyle/>
                    <a:p>
                      <a:r>
                        <a:rPr lang="en-GB" dirty="0"/>
                        <a:t>or Buy ?</a:t>
                      </a:r>
                    </a:p>
                  </a:txBody>
                  <a:tcPr/>
                </a:tc>
                <a:extLst>
                  <a:ext uri="{0D108BD9-81ED-4DB2-BD59-A6C34878D82A}">
                    <a16:rowId xmlns:a16="http://schemas.microsoft.com/office/drawing/2014/main" val="3655701938"/>
                  </a:ext>
                </a:extLst>
              </a:tr>
              <a:tr h="500793">
                <a:tc>
                  <a:txBody>
                    <a:bodyPr/>
                    <a:lstStyle/>
                    <a:p>
                      <a:r>
                        <a:rPr lang="en-GB" dirty="0"/>
                        <a:t>Functionality</a:t>
                      </a:r>
                    </a:p>
                  </a:txBody>
                  <a:tcPr/>
                </a:tc>
                <a:tc>
                  <a:txBody>
                    <a:bodyPr/>
                    <a:lstStyle/>
                    <a:p>
                      <a:r>
                        <a:rPr lang="en-GB" dirty="0"/>
                        <a:t>Very specific</a:t>
                      </a:r>
                    </a:p>
                  </a:txBody>
                  <a:tcPr/>
                </a:tc>
                <a:tc>
                  <a:txBody>
                    <a:bodyPr/>
                    <a:lstStyle/>
                    <a:p>
                      <a:r>
                        <a:rPr lang="en-GB" dirty="0"/>
                        <a:t>&gt;95% off the shelf</a:t>
                      </a:r>
                    </a:p>
                  </a:txBody>
                  <a:tcPr/>
                </a:tc>
                <a:extLst>
                  <a:ext uri="{0D108BD9-81ED-4DB2-BD59-A6C34878D82A}">
                    <a16:rowId xmlns:a16="http://schemas.microsoft.com/office/drawing/2014/main" val="2256657982"/>
                  </a:ext>
                </a:extLst>
              </a:tr>
              <a:tr h="500793">
                <a:tc>
                  <a:txBody>
                    <a:bodyPr/>
                    <a:lstStyle/>
                    <a:p>
                      <a:r>
                        <a:rPr lang="en-GB" dirty="0"/>
                        <a:t>Time to go-live</a:t>
                      </a:r>
                    </a:p>
                  </a:txBody>
                  <a:tcPr/>
                </a:tc>
                <a:tc>
                  <a:txBody>
                    <a:bodyPr/>
                    <a:lstStyle/>
                    <a:p>
                      <a:r>
                        <a:rPr lang="en-GB" dirty="0"/>
                        <a:t>Several years</a:t>
                      </a:r>
                    </a:p>
                  </a:txBody>
                  <a:tcPr/>
                </a:tc>
                <a:tc>
                  <a:txBody>
                    <a:bodyPr/>
                    <a:lstStyle/>
                    <a:p>
                      <a:r>
                        <a:rPr lang="en-GB" dirty="0"/>
                        <a:t>As fast as a few weeks</a:t>
                      </a:r>
                    </a:p>
                  </a:txBody>
                  <a:tcPr/>
                </a:tc>
                <a:extLst>
                  <a:ext uri="{0D108BD9-81ED-4DB2-BD59-A6C34878D82A}">
                    <a16:rowId xmlns:a16="http://schemas.microsoft.com/office/drawing/2014/main" val="3840530928"/>
                  </a:ext>
                </a:extLst>
              </a:tr>
              <a:tr h="500793">
                <a:tc>
                  <a:txBody>
                    <a:bodyPr/>
                    <a:lstStyle/>
                    <a:p>
                      <a:r>
                        <a:rPr lang="en-GB" dirty="0"/>
                        <a:t>Budget</a:t>
                      </a:r>
                    </a:p>
                  </a:txBody>
                  <a:tcPr/>
                </a:tc>
                <a:tc>
                  <a:txBody>
                    <a:bodyPr/>
                    <a:lstStyle/>
                    <a:p>
                      <a:r>
                        <a:rPr lang="en-GB" dirty="0"/>
                        <a:t>High</a:t>
                      </a:r>
                    </a:p>
                  </a:txBody>
                  <a:tcPr/>
                </a:tc>
                <a:tc>
                  <a:txBody>
                    <a:bodyPr/>
                    <a:lstStyle/>
                    <a:p>
                      <a:r>
                        <a:rPr lang="en-GB" dirty="0"/>
                        <a:t>Low/Medium</a:t>
                      </a:r>
                    </a:p>
                  </a:txBody>
                  <a:tcPr/>
                </a:tc>
                <a:extLst>
                  <a:ext uri="{0D108BD9-81ED-4DB2-BD59-A6C34878D82A}">
                    <a16:rowId xmlns:a16="http://schemas.microsoft.com/office/drawing/2014/main" val="2587956132"/>
                  </a:ext>
                </a:extLst>
              </a:tr>
              <a:tr h="500793">
                <a:tc>
                  <a:txBody>
                    <a:bodyPr/>
                    <a:lstStyle/>
                    <a:p>
                      <a:r>
                        <a:rPr lang="en-GB" dirty="0"/>
                        <a:t>Interoperability</a:t>
                      </a:r>
                    </a:p>
                  </a:txBody>
                  <a:tcPr/>
                </a:tc>
                <a:tc>
                  <a:txBody>
                    <a:bodyPr/>
                    <a:lstStyle/>
                    <a:p>
                      <a:r>
                        <a:rPr lang="en-GB" dirty="0"/>
                        <a:t>Limited</a:t>
                      </a:r>
                    </a:p>
                  </a:txBody>
                  <a:tcPr/>
                </a:tc>
                <a:tc>
                  <a:txBody>
                    <a:bodyPr/>
                    <a:lstStyle/>
                    <a:p>
                      <a:r>
                        <a:rPr lang="en-GB" dirty="0"/>
                        <a:t>High</a:t>
                      </a:r>
                    </a:p>
                  </a:txBody>
                  <a:tcPr/>
                </a:tc>
                <a:extLst>
                  <a:ext uri="{0D108BD9-81ED-4DB2-BD59-A6C34878D82A}">
                    <a16:rowId xmlns:a16="http://schemas.microsoft.com/office/drawing/2014/main" val="3567894564"/>
                  </a:ext>
                </a:extLst>
              </a:tr>
              <a:tr h="500793">
                <a:tc>
                  <a:txBody>
                    <a:bodyPr/>
                    <a:lstStyle/>
                    <a:p>
                      <a:r>
                        <a:rPr lang="en-GB" dirty="0"/>
                        <a:t>Versatility, adaption to change</a:t>
                      </a:r>
                    </a:p>
                  </a:txBody>
                  <a:tcPr/>
                </a:tc>
                <a:tc>
                  <a:txBody>
                    <a:bodyPr/>
                    <a:lstStyle/>
                    <a:p>
                      <a:r>
                        <a:rPr lang="en-GB" dirty="0"/>
                        <a:t>Slow and costly</a:t>
                      </a:r>
                    </a:p>
                  </a:txBody>
                  <a:tcPr/>
                </a:tc>
                <a:tc>
                  <a:txBody>
                    <a:bodyPr/>
                    <a:lstStyle/>
                    <a:p>
                      <a:r>
                        <a:rPr lang="en-GB" dirty="0"/>
                        <a:t>Fast through configurations</a:t>
                      </a:r>
                    </a:p>
                  </a:txBody>
                  <a:tcPr/>
                </a:tc>
                <a:extLst>
                  <a:ext uri="{0D108BD9-81ED-4DB2-BD59-A6C34878D82A}">
                    <a16:rowId xmlns:a16="http://schemas.microsoft.com/office/drawing/2014/main" val="2624790645"/>
                  </a:ext>
                </a:extLst>
              </a:tr>
              <a:tr h="500793">
                <a:tc>
                  <a:txBody>
                    <a:bodyPr/>
                    <a:lstStyle/>
                    <a:p>
                      <a:r>
                        <a:rPr lang="en-GB" dirty="0"/>
                        <a:t>Maintenance &amp; support</a:t>
                      </a:r>
                    </a:p>
                  </a:txBody>
                  <a:tcPr/>
                </a:tc>
                <a:tc>
                  <a:txBody>
                    <a:bodyPr/>
                    <a:lstStyle/>
                    <a:p>
                      <a:r>
                        <a:rPr lang="en-GB" dirty="0"/>
                        <a:t>Depends on few key people</a:t>
                      </a:r>
                    </a:p>
                  </a:txBody>
                  <a:tcPr/>
                </a:tc>
                <a:tc>
                  <a:txBody>
                    <a:bodyPr/>
                    <a:lstStyle/>
                    <a:p>
                      <a:r>
                        <a:rPr lang="en-GB" dirty="0"/>
                        <a:t>Guaranteed through contract</a:t>
                      </a:r>
                    </a:p>
                  </a:txBody>
                  <a:tcPr/>
                </a:tc>
                <a:extLst>
                  <a:ext uri="{0D108BD9-81ED-4DB2-BD59-A6C34878D82A}">
                    <a16:rowId xmlns:a16="http://schemas.microsoft.com/office/drawing/2014/main" val="828712720"/>
                  </a:ext>
                </a:extLst>
              </a:tr>
            </a:tbl>
          </a:graphicData>
        </a:graphic>
      </p:graphicFrame>
    </p:spTree>
    <p:extLst>
      <p:ext uri="{BB962C8B-B14F-4D97-AF65-F5344CB8AC3E}">
        <p14:creationId xmlns:p14="http://schemas.microsoft.com/office/powerpoint/2010/main" val="330821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 name="Rectangle 7">
            <a:extLst>
              <a:ext uri="{FF2B5EF4-FFF2-40B4-BE49-F238E27FC236}">
                <a16:creationId xmlns:a16="http://schemas.microsoft.com/office/drawing/2014/main" id="{6DD20285-DF9F-4298-A42D-C4EEB819CDED}"/>
              </a:ext>
            </a:extLst>
          </p:cNvPr>
          <p:cNvSpPr>
            <a:spLocks noChangeArrowheads="1"/>
          </p:cNvSpPr>
          <p:nvPr/>
        </p:nvSpPr>
        <p:spPr bwMode="auto">
          <a:xfrm>
            <a:off x="576263" y="3883506"/>
            <a:ext cx="2563177" cy="41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bIns="0" anchor="b" anchorCtr="0">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defTabSz="685766">
              <a:lnSpc>
                <a:spcPct val="100000"/>
              </a:lnSpc>
              <a:spcBef>
                <a:spcPct val="0"/>
              </a:spcBef>
              <a:buNone/>
            </a:pPr>
            <a:r>
              <a:rPr lang="en-US" altLang="en-US" sz="800" dirty="0">
                <a:latin typeface="+mn-lt"/>
              </a:rPr>
              <a:t>“RIM Metadata” by </a:t>
            </a:r>
            <a:r>
              <a:rPr lang="en-US" altLang="en-US" sz="800" dirty="0">
                <a:latin typeface="+mn-lt"/>
                <a:hlinkClick r:id="rId3">
                  <a:extLst>
                    <a:ext uri="{A12FA001-AC4F-418D-AE19-62706E023703}">
                      <ahyp:hlinkClr xmlns:ahyp="http://schemas.microsoft.com/office/drawing/2018/hyperlinkcolor" val="tx"/>
                    </a:ext>
                  </a:extLst>
                </a:hlinkClick>
              </a:rPr>
              <a:t>OCLC Research</a:t>
            </a:r>
            <a:r>
              <a:rPr lang="en-US" altLang="en-US" sz="800" i="1" dirty="0">
                <a:latin typeface="+mn-lt"/>
              </a:rPr>
              <a:t>, </a:t>
            </a:r>
            <a:r>
              <a:rPr lang="en-US" altLang="en-US" sz="800" dirty="0">
                <a:latin typeface="+mn-lt"/>
              </a:rPr>
              <a:t>from </a:t>
            </a:r>
            <a:r>
              <a:rPr lang="en-US" altLang="en-US" sz="800" i="1" dirty="0">
                <a:latin typeface="+mn-lt"/>
              </a:rPr>
              <a:t>Research Information Management: Defining RIM and the Library’s Role</a:t>
            </a:r>
            <a:r>
              <a:rPr lang="en-US" altLang="en-US" sz="800" dirty="0">
                <a:latin typeface="+mn-lt"/>
              </a:rPr>
              <a:t> (</a:t>
            </a:r>
            <a:r>
              <a:rPr lang="en-US" altLang="en-US" sz="800" dirty="0">
                <a:latin typeface="+mn-lt"/>
                <a:hlinkClick r:id="rId4">
                  <a:extLst>
                    <a:ext uri="{A12FA001-AC4F-418D-AE19-62706E023703}">
                      <ahyp:hlinkClr xmlns:ahyp="http://schemas.microsoft.com/office/drawing/2018/hyperlinkcolor" val="tx"/>
                    </a:ext>
                  </a:extLst>
                </a:hlinkClick>
              </a:rPr>
              <a:t>d</a:t>
            </a:r>
            <a:r>
              <a:rPr lang="mr-IN" altLang="en-US" sz="800" dirty="0">
                <a:latin typeface="+mn-lt"/>
                <a:ea typeface="Mangal" charset="0"/>
                <a:cs typeface="Mangal" panose="02040503050203030202" pitchFamily="18" charset="0"/>
                <a:hlinkClick r:id="rId4">
                  <a:extLst>
                    <a:ext uri="{A12FA001-AC4F-418D-AE19-62706E023703}">
                      <ahyp:hlinkClr xmlns:ahyp="http://schemas.microsoft.com/office/drawing/2018/hyperlinkcolor" val="tx"/>
                    </a:ext>
                  </a:extLst>
                </a:hlinkClick>
              </a:rPr>
              <a:t>oi.org/10.25333/C3NK88</a:t>
            </a:r>
            <a:r>
              <a:rPr lang="en-US" altLang="en-US" sz="800" dirty="0">
                <a:latin typeface="+mn-lt"/>
              </a:rPr>
              <a:t>),</a:t>
            </a:r>
            <a:r>
              <a:rPr lang="en-US" altLang="en-US" sz="800" i="1" dirty="0">
                <a:latin typeface="+mn-lt"/>
              </a:rPr>
              <a:t> </a:t>
            </a:r>
            <a:r>
              <a:rPr lang="en-US" altLang="en-US" sz="800" dirty="0">
                <a:latin typeface="+mn-lt"/>
                <a:hlinkClick r:id="rId5">
                  <a:extLst>
                    <a:ext uri="{A12FA001-AC4F-418D-AE19-62706E023703}">
                      <ahyp:hlinkClr xmlns:ahyp="http://schemas.microsoft.com/office/drawing/2018/hyperlinkcolor" val="tx"/>
                    </a:ext>
                  </a:extLst>
                </a:hlinkClick>
              </a:rPr>
              <a:t>CC BY 4.0</a:t>
            </a:r>
            <a:endParaRPr lang="en-US" altLang="en-US" sz="800" dirty="0">
              <a:latin typeface="+mn-lt"/>
            </a:endParaRPr>
          </a:p>
        </p:txBody>
      </p:sp>
      <p:sp>
        <p:nvSpPr>
          <p:cNvPr id="3" name="Title 2">
            <a:extLst>
              <a:ext uri="{FF2B5EF4-FFF2-40B4-BE49-F238E27FC236}">
                <a16:creationId xmlns:a16="http://schemas.microsoft.com/office/drawing/2014/main" id="{ED6AE373-66AE-468B-9CED-77CCAF45BFAA}"/>
              </a:ext>
            </a:extLst>
          </p:cNvPr>
          <p:cNvSpPr>
            <a:spLocks noGrp="1"/>
          </p:cNvSpPr>
          <p:nvPr>
            <p:ph type="title"/>
          </p:nvPr>
        </p:nvSpPr>
        <p:spPr>
          <a:xfrm>
            <a:off x="577692" y="502838"/>
            <a:ext cx="7991475" cy="462759"/>
          </a:xfrm>
        </p:spPr>
        <p:txBody>
          <a:bodyPr/>
          <a:lstStyle/>
          <a:p>
            <a:r>
              <a:rPr lang="en-US" dirty="0"/>
              <a:t>Understanding RIM Systems </a:t>
            </a:r>
          </a:p>
        </p:txBody>
      </p:sp>
      <p:sp>
        <p:nvSpPr>
          <p:cNvPr id="4" name="Text Placeholder 3">
            <a:extLst>
              <a:ext uri="{FF2B5EF4-FFF2-40B4-BE49-F238E27FC236}">
                <a16:creationId xmlns:a16="http://schemas.microsoft.com/office/drawing/2014/main" id="{F4DE9C05-9306-4FFE-83FD-3EBBADC7886E}"/>
              </a:ext>
            </a:extLst>
          </p:cNvPr>
          <p:cNvSpPr>
            <a:spLocks noGrp="1"/>
          </p:cNvSpPr>
          <p:nvPr>
            <p:ph type="body" sz="quarter" idx="13"/>
          </p:nvPr>
        </p:nvSpPr>
        <p:spPr>
          <a:xfrm>
            <a:off x="576263" y="1163170"/>
            <a:ext cx="2252662" cy="2698617"/>
          </a:xfrm>
        </p:spPr>
        <p:txBody>
          <a:bodyPr vert="horz" lIns="0" tIns="46800" rIns="91440" bIns="45720" rtlCol="0">
            <a:noAutofit/>
          </a:bodyPr>
          <a:lstStyle/>
          <a:p>
            <a:pPr>
              <a:buFont typeface="Arial" panose="020B0604020202020204" pitchFamily="34" charset="0"/>
            </a:pPr>
            <a:r>
              <a:rPr lang="en-US" sz="1600" dirty="0"/>
              <a:t>RIM systems </a:t>
            </a:r>
            <a:r>
              <a:rPr lang="en-US" sz="1600" dirty="0">
                <a:solidFill>
                  <a:schemeClr val="accent1"/>
                </a:solidFill>
              </a:rPr>
              <a:t>support institution and researcher goals </a:t>
            </a:r>
            <a:r>
              <a:rPr lang="en-US" sz="1600" dirty="0"/>
              <a:t>by improving access </a:t>
            </a:r>
            <a:br>
              <a:rPr lang="en-US" sz="1600" dirty="0"/>
            </a:br>
            <a:r>
              <a:rPr lang="en-US" sz="1600" dirty="0"/>
              <a:t>to up-to-date research data campus-wide.</a:t>
            </a:r>
            <a:endParaRPr lang="en-CA" sz="1600" dirty="0"/>
          </a:p>
        </p:txBody>
      </p:sp>
      <p:cxnSp>
        <p:nvCxnSpPr>
          <p:cNvPr id="8" name="Straight Connector 7">
            <a:extLst>
              <a:ext uri="{FF2B5EF4-FFF2-40B4-BE49-F238E27FC236}">
                <a16:creationId xmlns:a16="http://schemas.microsoft.com/office/drawing/2014/main" id="{5AF5335E-22DE-4C14-9727-B7FF8906DF7C}"/>
              </a:ext>
            </a:extLst>
          </p:cNvPr>
          <p:cNvCxnSpPr>
            <a:cxnSpLocks/>
            <a:endCxn id="36" idx="1"/>
          </p:cNvCxnSpPr>
          <p:nvPr/>
        </p:nvCxnSpPr>
        <p:spPr>
          <a:xfrm>
            <a:off x="6683936" y="2843213"/>
            <a:ext cx="563098" cy="186618"/>
          </a:xfrm>
          <a:prstGeom prst="line">
            <a:avLst/>
          </a:prstGeom>
          <a:ln w="9525" cap="rnd">
            <a:solidFill>
              <a:schemeClr val="accent3"/>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253A983-1B16-4B6A-B7B1-F0C5882C657D}"/>
              </a:ext>
            </a:extLst>
          </p:cNvPr>
          <p:cNvGrpSpPr/>
          <p:nvPr/>
        </p:nvGrpSpPr>
        <p:grpSpPr>
          <a:xfrm>
            <a:off x="7247034" y="2682431"/>
            <a:ext cx="1318089" cy="694800"/>
            <a:chOff x="7483011" y="2706080"/>
            <a:chExt cx="1318089" cy="694800"/>
          </a:xfrm>
        </p:grpSpPr>
        <p:pic>
          <p:nvPicPr>
            <p:cNvPr id="36" name="Graphic 35">
              <a:extLst>
                <a:ext uri="{FF2B5EF4-FFF2-40B4-BE49-F238E27FC236}">
                  <a16:creationId xmlns:a16="http://schemas.microsoft.com/office/drawing/2014/main" id="{B9263830-20F0-4EC5-9712-C55B49CB6B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83011" y="2706080"/>
              <a:ext cx="694800" cy="694800"/>
            </a:xfrm>
            <a:prstGeom prst="rect">
              <a:avLst/>
            </a:prstGeom>
          </p:spPr>
        </p:pic>
        <p:sp>
          <p:nvSpPr>
            <p:cNvPr id="16" name="TextBox 15">
              <a:extLst>
                <a:ext uri="{FF2B5EF4-FFF2-40B4-BE49-F238E27FC236}">
                  <a16:creationId xmlns:a16="http://schemas.microsoft.com/office/drawing/2014/main" id="{318319FA-F1B4-4D90-AEC9-0139B381C08A}"/>
                </a:ext>
              </a:extLst>
            </p:cNvPr>
            <p:cNvSpPr txBox="1"/>
            <p:nvPr/>
          </p:nvSpPr>
          <p:spPr>
            <a:xfrm>
              <a:off x="8166539" y="2930370"/>
              <a:ext cx="634561" cy="276999"/>
            </a:xfrm>
            <a:prstGeom prst="rect">
              <a:avLst/>
            </a:prstGeom>
            <a:noFill/>
          </p:spPr>
          <p:txBody>
            <a:bodyPr wrap="square" lIns="0" tIns="0" rIns="0" bIns="0" rtlCol="0">
              <a:spAutoFit/>
            </a:bodyPr>
            <a:lstStyle>
              <a:defPPr>
                <a:defRPr lang="en-US"/>
              </a:defPPr>
              <a:lvl1pPr>
                <a:defRPr sz="800"/>
              </a:lvl1pPr>
            </a:lstStyle>
            <a:p>
              <a:r>
                <a:rPr lang="en-US" sz="900" dirty="0"/>
                <a:t>Grants </a:t>
              </a:r>
              <a:br>
                <a:rPr lang="en-US" sz="900" dirty="0"/>
              </a:br>
              <a:r>
                <a:rPr lang="en-US" sz="900" dirty="0"/>
                <a:t>and projects</a:t>
              </a:r>
            </a:p>
          </p:txBody>
        </p:sp>
      </p:grpSp>
      <p:cxnSp>
        <p:nvCxnSpPr>
          <p:cNvPr id="19" name="Straight Connector 18">
            <a:extLst>
              <a:ext uri="{FF2B5EF4-FFF2-40B4-BE49-F238E27FC236}">
                <a16:creationId xmlns:a16="http://schemas.microsoft.com/office/drawing/2014/main" id="{E04AE11C-A579-4C7E-ADE8-318C285E3542}"/>
              </a:ext>
            </a:extLst>
          </p:cNvPr>
          <p:cNvCxnSpPr>
            <a:cxnSpLocks/>
            <a:stCxn id="29" idx="3"/>
          </p:cNvCxnSpPr>
          <p:nvPr/>
        </p:nvCxnSpPr>
        <p:spPr>
          <a:xfrm flipV="1">
            <a:off x="4931717" y="2857500"/>
            <a:ext cx="575881" cy="172331"/>
          </a:xfrm>
          <a:prstGeom prst="line">
            <a:avLst/>
          </a:prstGeom>
          <a:ln w="9525" cap="rnd">
            <a:solidFill>
              <a:schemeClr val="accent3"/>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14954-E782-444D-9858-DF65B5321A1B}"/>
              </a:ext>
            </a:extLst>
          </p:cNvPr>
          <p:cNvCxnSpPr>
            <a:cxnSpLocks/>
          </p:cNvCxnSpPr>
          <p:nvPr/>
        </p:nvCxnSpPr>
        <p:spPr>
          <a:xfrm>
            <a:off x="5355198" y="1838325"/>
            <a:ext cx="347663" cy="357187"/>
          </a:xfrm>
          <a:prstGeom prst="line">
            <a:avLst/>
          </a:prstGeom>
          <a:ln w="9525" cap="rnd">
            <a:solidFill>
              <a:schemeClr val="accent3"/>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6E7387-59BA-4B26-8CA9-3CE7E824870F}"/>
              </a:ext>
            </a:extLst>
          </p:cNvPr>
          <p:cNvCxnSpPr>
            <a:cxnSpLocks/>
            <a:stCxn id="28" idx="3"/>
          </p:cNvCxnSpPr>
          <p:nvPr/>
        </p:nvCxnSpPr>
        <p:spPr>
          <a:xfrm>
            <a:off x="4944146" y="2214869"/>
            <a:ext cx="582502" cy="233056"/>
          </a:xfrm>
          <a:prstGeom prst="line">
            <a:avLst/>
          </a:prstGeom>
          <a:ln w="9525" cap="rnd">
            <a:solidFill>
              <a:schemeClr val="accent3"/>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62DBF7-FE2D-448D-AF1E-DE37220123F2}"/>
              </a:ext>
            </a:extLst>
          </p:cNvPr>
          <p:cNvCxnSpPr>
            <a:cxnSpLocks/>
            <a:endCxn id="70" idx="3"/>
          </p:cNvCxnSpPr>
          <p:nvPr/>
        </p:nvCxnSpPr>
        <p:spPr>
          <a:xfrm flipV="1">
            <a:off x="5140886" y="3111792"/>
            <a:ext cx="508325" cy="493422"/>
          </a:xfrm>
          <a:prstGeom prst="line">
            <a:avLst/>
          </a:prstGeom>
          <a:ln w="9525" cap="rnd">
            <a:solidFill>
              <a:schemeClr val="accent3"/>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1EA300-B0E5-41FB-803E-4F3FF9EE61AC}"/>
              </a:ext>
            </a:extLst>
          </p:cNvPr>
          <p:cNvCxnSpPr>
            <a:cxnSpLocks/>
          </p:cNvCxnSpPr>
          <p:nvPr/>
        </p:nvCxnSpPr>
        <p:spPr>
          <a:xfrm rot="10800000" flipH="1">
            <a:off x="6669648" y="2214869"/>
            <a:ext cx="669766" cy="268775"/>
          </a:xfrm>
          <a:prstGeom prst="line">
            <a:avLst/>
          </a:prstGeom>
          <a:ln w="9525" cap="rnd">
            <a:solidFill>
              <a:schemeClr val="accent3"/>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699E133-7D17-4125-B0F7-52B4387917C1}"/>
              </a:ext>
            </a:extLst>
          </p:cNvPr>
          <p:cNvCxnSpPr>
            <a:cxnSpLocks/>
          </p:cNvCxnSpPr>
          <p:nvPr/>
        </p:nvCxnSpPr>
        <p:spPr>
          <a:xfrm>
            <a:off x="6579161" y="3057525"/>
            <a:ext cx="602456" cy="464344"/>
          </a:xfrm>
          <a:prstGeom prst="line">
            <a:avLst/>
          </a:prstGeom>
          <a:ln w="9525" cap="rnd">
            <a:solidFill>
              <a:schemeClr val="accent3"/>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073763-6E16-4774-B3F5-D9B5920207DE}"/>
              </a:ext>
            </a:extLst>
          </p:cNvPr>
          <p:cNvCxnSpPr>
            <a:cxnSpLocks/>
          </p:cNvCxnSpPr>
          <p:nvPr/>
        </p:nvCxnSpPr>
        <p:spPr>
          <a:xfrm rot="10800000" flipV="1">
            <a:off x="6432698" y="1828800"/>
            <a:ext cx="260497" cy="324295"/>
          </a:xfrm>
          <a:prstGeom prst="line">
            <a:avLst/>
          </a:prstGeom>
          <a:ln w="9525" cap="rnd">
            <a:solidFill>
              <a:schemeClr val="accent3"/>
            </a:solidFill>
            <a:headEnd w="lg" len="med"/>
            <a:tailEnd type="arrow" w="lg" len="med"/>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831FB58-88EB-4E68-B69C-5121E6DD58C6}"/>
              </a:ext>
            </a:extLst>
          </p:cNvPr>
          <p:cNvGrpSpPr/>
          <p:nvPr/>
        </p:nvGrpSpPr>
        <p:grpSpPr>
          <a:xfrm>
            <a:off x="3696690" y="2682431"/>
            <a:ext cx="1235027" cy="694800"/>
            <a:chOff x="3932667" y="2706080"/>
            <a:chExt cx="1235027" cy="694800"/>
          </a:xfrm>
        </p:grpSpPr>
        <p:sp>
          <p:nvSpPr>
            <p:cNvPr id="12" name="TextBox 11">
              <a:extLst>
                <a:ext uri="{FF2B5EF4-FFF2-40B4-BE49-F238E27FC236}">
                  <a16:creationId xmlns:a16="http://schemas.microsoft.com/office/drawing/2014/main" id="{A7C03C33-C247-4CD0-8BF7-664A183B6ADB}"/>
                </a:ext>
              </a:extLst>
            </p:cNvPr>
            <p:cNvSpPr txBox="1"/>
            <p:nvPr/>
          </p:nvSpPr>
          <p:spPr>
            <a:xfrm>
              <a:off x="3932667" y="2868814"/>
              <a:ext cx="563133" cy="415498"/>
            </a:xfrm>
            <a:prstGeom prst="rect">
              <a:avLst/>
            </a:prstGeom>
            <a:noFill/>
          </p:spPr>
          <p:txBody>
            <a:bodyPr wrap="square" lIns="0" tIns="0" rIns="0" bIns="0" rtlCol="0">
              <a:spAutoFit/>
            </a:bodyPr>
            <a:lstStyle>
              <a:defPPr>
                <a:defRPr lang="en-US"/>
              </a:defPPr>
              <a:lvl1pPr>
                <a:defRPr sz="800"/>
              </a:lvl1pPr>
            </a:lstStyle>
            <a:p>
              <a:pPr algn="r"/>
              <a:r>
                <a:rPr lang="en-US" sz="900" dirty="0"/>
                <a:t>Activities, service, awards</a:t>
              </a:r>
            </a:p>
          </p:txBody>
        </p:sp>
        <p:pic>
          <p:nvPicPr>
            <p:cNvPr id="29" name="Graphic 28">
              <a:extLst>
                <a:ext uri="{FF2B5EF4-FFF2-40B4-BE49-F238E27FC236}">
                  <a16:creationId xmlns:a16="http://schemas.microsoft.com/office/drawing/2014/main" id="{C151BC14-96C5-4339-8D69-4959522A0C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72894" y="2706080"/>
              <a:ext cx="694800" cy="694800"/>
            </a:xfrm>
            <a:prstGeom prst="rect">
              <a:avLst/>
            </a:prstGeom>
          </p:spPr>
        </p:pic>
      </p:grpSp>
      <p:grpSp>
        <p:nvGrpSpPr>
          <p:cNvPr id="37" name="Group 36">
            <a:extLst>
              <a:ext uri="{FF2B5EF4-FFF2-40B4-BE49-F238E27FC236}">
                <a16:creationId xmlns:a16="http://schemas.microsoft.com/office/drawing/2014/main" id="{218AAA1D-D96E-433E-89A7-513B0F511F36}"/>
              </a:ext>
            </a:extLst>
          </p:cNvPr>
          <p:cNvGrpSpPr/>
          <p:nvPr/>
        </p:nvGrpSpPr>
        <p:grpSpPr>
          <a:xfrm>
            <a:off x="4000043" y="3452831"/>
            <a:ext cx="1110418" cy="694800"/>
            <a:chOff x="4236020" y="3476480"/>
            <a:chExt cx="1110418" cy="694800"/>
          </a:xfrm>
        </p:grpSpPr>
        <p:sp>
          <p:nvSpPr>
            <p:cNvPr id="13" name="TextBox 12">
              <a:extLst>
                <a:ext uri="{FF2B5EF4-FFF2-40B4-BE49-F238E27FC236}">
                  <a16:creationId xmlns:a16="http://schemas.microsoft.com/office/drawing/2014/main" id="{F3E6A270-488F-435E-A798-9B05D65940F9}"/>
                </a:ext>
              </a:extLst>
            </p:cNvPr>
            <p:cNvSpPr txBox="1"/>
            <p:nvPr/>
          </p:nvSpPr>
          <p:spPr>
            <a:xfrm>
              <a:off x="4236020" y="3700770"/>
              <a:ext cx="376685" cy="276999"/>
            </a:xfrm>
            <a:prstGeom prst="rect">
              <a:avLst/>
            </a:prstGeom>
            <a:noFill/>
          </p:spPr>
          <p:txBody>
            <a:bodyPr wrap="square" lIns="0" tIns="0" rIns="0" bIns="0" rtlCol="0">
              <a:spAutoFit/>
            </a:bodyPr>
            <a:lstStyle>
              <a:defPPr>
                <a:defRPr lang="en-US"/>
              </a:defPPr>
              <a:lvl1pPr>
                <a:defRPr sz="800"/>
              </a:lvl1pPr>
            </a:lstStyle>
            <a:p>
              <a:pPr algn="r"/>
              <a:r>
                <a:rPr lang="en-US" sz="900" dirty="0"/>
                <a:t>Media reports</a:t>
              </a:r>
            </a:p>
          </p:txBody>
        </p:sp>
        <p:pic>
          <p:nvPicPr>
            <p:cNvPr id="30" name="Graphic 29">
              <a:extLst>
                <a:ext uri="{FF2B5EF4-FFF2-40B4-BE49-F238E27FC236}">
                  <a16:creationId xmlns:a16="http://schemas.microsoft.com/office/drawing/2014/main" id="{BC4FCCC4-4D08-4B3F-8A2C-8BD061C0DA1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1638" y="3476480"/>
              <a:ext cx="694800" cy="694800"/>
            </a:xfrm>
            <a:prstGeom prst="rect">
              <a:avLst/>
            </a:prstGeom>
          </p:spPr>
        </p:pic>
      </p:grpSp>
      <p:grpSp>
        <p:nvGrpSpPr>
          <p:cNvPr id="27" name="Group 26">
            <a:extLst>
              <a:ext uri="{FF2B5EF4-FFF2-40B4-BE49-F238E27FC236}">
                <a16:creationId xmlns:a16="http://schemas.microsoft.com/office/drawing/2014/main" id="{9D7D36AF-93A7-4C40-A679-AFF184E832D9}"/>
              </a:ext>
            </a:extLst>
          </p:cNvPr>
          <p:cNvGrpSpPr/>
          <p:nvPr/>
        </p:nvGrpSpPr>
        <p:grpSpPr>
          <a:xfrm>
            <a:off x="5355199" y="3516331"/>
            <a:ext cx="1238491" cy="694800"/>
            <a:chOff x="5400354" y="3539980"/>
            <a:chExt cx="1238491" cy="694800"/>
          </a:xfrm>
        </p:grpSpPr>
        <p:sp>
          <p:nvSpPr>
            <p:cNvPr id="14" name="TextBox 13">
              <a:extLst>
                <a:ext uri="{FF2B5EF4-FFF2-40B4-BE49-F238E27FC236}">
                  <a16:creationId xmlns:a16="http://schemas.microsoft.com/office/drawing/2014/main" id="{FDC23CFC-00A6-4759-ADD5-C83770AC0D52}"/>
                </a:ext>
              </a:extLst>
            </p:cNvPr>
            <p:cNvSpPr txBox="1"/>
            <p:nvPr/>
          </p:nvSpPr>
          <p:spPr>
            <a:xfrm>
              <a:off x="5400354" y="3700770"/>
              <a:ext cx="554352" cy="276999"/>
            </a:xfrm>
            <a:prstGeom prst="rect">
              <a:avLst/>
            </a:prstGeom>
            <a:noFill/>
          </p:spPr>
          <p:txBody>
            <a:bodyPr wrap="square" lIns="0" tIns="0" rIns="0" bIns="0" rtlCol="0">
              <a:spAutoFit/>
            </a:bodyPr>
            <a:lstStyle>
              <a:defPPr>
                <a:defRPr lang="en-US"/>
              </a:defPPr>
              <a:lvl1pPr>
                <a:defRPr sz="800"/>
              </a:lvl1pPr>
            </a:lstStyle>
            <a:p>
              <a:pPr algn="r"/>
              <a:r>
                <a:rPr lang="en-US" sz="900" dirty="0"/>
                <a:t>Statement of impact</a:t>
              </a:r>
            </a:p>
          </p:txBody>
        </p:sp>
        <p:pic>
          <p:nvPicPr>
            <p:cNvPr id="31" name="Graphic 30">
              <a:extLst>
                <a:ext uri="{FF2B5EF4-FFF2-40B4-BE49-F238E27FC236}">
                  <a16:creationId xmlns:a16="http://schemas.microsoft.com/office/drawing/2014/main" id="{5E5C2F11-D013-44C0-BC97-ED74D67938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44045" y="3539980"/>
              <a:ext cx="694800" cy="694800"/>
            </a:xfrm>
            <a:prstGeom prst="rect">
              <a:avLst/>
            </a:prstGeom>
          </p:spPr>
        </p:pic>
      </p:grpSp>
      <p:grpSp>
        <p:nvGrpSpPr>
          <p:cNvPr id="23" name="Group 22">
            <a:extLst>
              <a:ext uri="{FF2B5EF4-FFF2-40B4-BE49-F238E27FC236}">
                <a16:creationId xmlns:a16="http://schemas.microsoft.com/office/drawing/2014/main" id="{1B56FCCE-1C30-4915-A5CD-E0D8972B9E16}"/>
              </a:ext>
            </a:extLst>
          </p:cNvPr>
          <p:cNvGrpSpPr/>
          <p:nvPr/>
        </p:nvGrpSpPr>
        <p:grpSpPr>
          <a:xfrm>
            <a:off x="6982642" y="3452831"/>
            <a:ext cx="1746629" cy="694800"/>
            <a:chOff x="7218619" y="3476480"/>
            <a:chExt cx="1746629" cy="694800"/>
          </a:xfrm>
        </p:grpSpPr>
        <p:sp>
          <p:nvSpPr>
            <p:cNvPr id="15" name="TextBox 14">
              <a:extLst>
                <a:ext uri="{FF2B5EF4-FFF2-40B4-BE49-F238E27FC236}">
                  <a16:creationId xmlns:a16="http://schemas.microsoft.com/office/drawing/2014/main" id="{6B3C20B4-71DE-4C86-8387-032E2D86B52E}"/>
                </a:ext>
              </a:extLst>
            </p:cNvPr>
            <p:cNvSpPr txBox="1"/>
            <p:nvPr/>
          </p:nvSpPr>
          <p:spPr>
            <a:xfrm>
              <a:off x="7931263" y="3762325"/>
              <a:ext cx="1033985" cy="138499"/>
            </a:xfrm>
            <a:prstGeom prst="rect">
              <a:avLst/>
            </a:prstGeom>
            <a:noFill/>
          </p:spPr>
          <p:txBody>
            <a:bodyPr wrap="square" lIns="0" tIns="0" rIns="0" bIns="0" rtlCol="0">
              <a:spAutoFit/>
            </a:bodyPr>
            <a:lstStyle>
              <a:defPPr>
                <a:defRPr lang="en-US"/>
              </a:defPPr>
              <a:lvl1pPr>
                <a:defRPr sz="800"/>
              </a:lvl1pPr>
            </a:lstStyle>
            <a:p>
              <a:r>
                <a:rPr lang="en-US" sz="900" dirty="0"/>
                <a:t>Equipment</a:t>
              </a:r>
            </a:p>
          </p:txBody>
        </p:sp>
        <p:pic>
          <p:nvPicPr>
            <p:cNvPr id="32" name="Graphic 31">
              <a:extLst>
                <a:ext uri="{FF2B5EF4-FFF2-40B4-BE49-F238E27FC236}">
                  <a16:creationId xmlns:a16="http://schemas.microsoft.com/office/drawing/2014/main" id="{5044BE42-4303-48FE-8701-05A6A22FB17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18619" y="3476480"/>
              <a:ext cx="694800" cy="694800"/>
            </a:xfrm>
            <a:prstGeom prst="rect">
              <a:avLst/>
            </a:prstGeom>
          </p:spPr>
        </p:pic>
      </p:grpSp>
      <p:grpSp>
        <p:nvGrpSpPr>
          <p:cNvPr id="10" name="Group 9">
            <a:extLst>
              <a:ext uri="{FF2B5EF4-FFF2-40B4-BE49-F238E27FC236}">
                <a16:creationId xmlns:a16="http://schemas.microsoft.com/office/drawing/2014/main" id="{57DC6264-8915-437D-B917-F126BEB1DA7D}"/>
              </a:ext>
            </a:extLst>
          </p:cNvPr>
          <p:cNvGrpSpPr/>
          <p:nvPr/>
        </p:nvGrpSpPr>
        <p:grpSpPr>
          <a:xfrm>
            <a:off x="7339414" y="1867469"/>
            <a:ext cx="1114267" cy="694800"/>
            <a:chOff x="7575391" y="1891118"/>
            <a:chExt cx="1114267" cy="694800"/>
          </a:xfrm>
        </p:grpSpPr>
        <p:sp>
          <p:nvSpPr>
            <p:cNvPr id="17" name="TextBox 16">
              <a:extLst>
                <a:ext uri="{FF2B5EF4-FFF2-40B4-BE49-F238E27FC236}">
                  <a16:creationId xmlns:a16="http://schemas.microsoft.com/office/drawing/2014/main" id="{B85FA7CA-1AF9-44F3-8E3D-51A2B668EA7B}"/>
                </a:ext>
              </a:extLst>
            </p:cNvPr>
            <p:cNvSpPr txBox="1"/>
            <p:nvPr/>
          </p:nvSpPr>
          <p:spPr>
            <a:xfrm>
              <a:off x="8240254" y="2176963"/>
              <a:ext cx="449404" cy="138499"/>
            </a:xfrm>
            <a:prstGeom prst="rect">
              <a:avLst/>
            </a:prstGeom>
            <a:noFill/>
          </p:spPr>
          <p:txBody>
            <a:bodyPr wrap="square" lIns="0" tIns="0" rIns="0" bIns="0" rtlCol="0">
              <a:spAutoFit/>
            </a:bodyPr>
            <a:lstStyle>
              <a:defPPr>
                <a:defRPr lang="en-US"/>
              </a:defPPr>
              <a:lvl1pPr>
                <a:defRPr sz="800"/>
              </a:lvl1pPr>
            </a:lstStyle>
            <a:p>
              <a:r>
                <a:rPr lang="en-US" sz="900" dirty="0"/>
                <a:t>Patents</a:t>
              </a:r>
            </a:p>
          </p:txBody>
        </p:sp>
        <p:pic>
          <p:nvPicPr>
            <p:cNvPr id="33" name="Graphic 32">
              <a:extLst>
                <a:ext uri="{FF2B5EF4-FFF2-40B4-BE49-F238E27FC236}">
                  <a16:creationId xmlns:a16="http://schemas.microsoft.com/office/drawing/2014/main" id="{39F294C3-E247-4920-8F0B-7FDB59C2E6C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75391" y="1891118"/>
              <a:ext cx="694800" cy="694800"/>
            </a:xfrm>
            <a:prstGeom prst="rect">
              <a:avLst/>
            </a:prstGeom>
          </p:spPr>
        </p:pic>
      </p:grpSp>
      <p:grpSp>
        <p:nvGrpSpPr>
          <p:cNvPr id="7" name="Group 6">
            <a:extLst>
              <a:ext uri="{FF2B5EF4-FFF2-40B4-BE49-F238E27FC236}">
                <a16:creationId xmlns:a16="http://schemas.microsoft.com/office/drawing/2014/main" id="{7B3FE4F9-9E9D-4F9C-B934-8C784C383A47}"/>
              </a:ext>
            </a:extLst>
          </p:cNvPr>
          <p:cNvGrpSpPr/>
          <p:nvPr/>
        </p:nvGrpSpPr>
        <p:grpSpPr>
          <a:xfrm>
            <a:off x="6652920" y="1142021"/>
            <a:ext cx="1381294" cy="694800"/>
            <a:chOff x="6888897" y="1165670"/>
            <a:chExt cx="1381294" cy="694800"/>
          </a:xfrm>
        </p:grpSpPr>
        <p:sp>
          <p:nvSpPr>
            <p:cNvPr id="18" name="TextBox 17">
              <a:extLst>
                <a:ext uri="{FF2B5EF4-FFF2-40B4-BE49-F238E27FC236}">
                  <a16:creationId xmlns:a16="http://schemas.microsoft.com/office/drawing/2014/main" id="{CE987CFB-C749-4606-9A46-DD824D520601}"/>
                </a:ext>
              </a:extLst>
            </p:cNvPr>
            <p:cNvSpPr txBox="1"/>
            <p:nvPr/>
          </p:nvSpPr>
          <p:spPr>
            <a:xfrm>
              <a:off x="7647523" y="1389960"/>
              <a:ext cx="622668" cy="276999"/>
            </a:xfrm>
            <a:prstGeom prst="rect">
              <a:avLst/>
            </a:prstGeom>
            <a:noFill/>
          </p:spPr>
          <p:txBody>
            <a:bodyPr wrap="square" lIns="0" tIns="0" rIns="0" bIns="0" rtlCol="0">
              <a:spAutoFit/>
            </a:bodyPr>
            <a:lstStyle>
              <a:defPPr>
                <a:defRPr lang="en-US"/>
              </a:defPPr>
              <a:lvl1pPr>
                <a:defRPr sz="800"/>
              </a:lvl1pPr>
            </a:lstStyle>
            <a:p>
              <a:r>
                <a:rPr lang="en-US" sz="900" dirty="0"/>
                <a:t>Research outputs</a:t>
              </a:r>
            </a:p>
          </p:txBody>
        </p:sp>
        <p:pic>
          <p:nvPicPr>
            <p:cNvPr id="34" name="Graphic 33">
              <a:extLst>
                <a:ext uri="{FF2B5EF4-FFF2-40B4-BE49-F238E27FC236}">
                  <a16:creationId xmlns:a16="http://schemas.microsoft.com/office/drawing/2014/main" id="{CA6F510E-E21D-48B5-A45B-A319940A6CE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88897" y="1165670"/>
              <a:ext cx="694800" cy="694800"/>
            </a:xfrm>
            <a:prstGeom prst="rect">
              <a:avLst/>
            </a:prstGeom>
          </p:spPr>
        </p:pic>
      </p:grpSp>
      <p:grpSp>
        <p:nvGrpSpPr>
          <p:cNvPr id="40" name="Group 39">
            <a:extLst>
              <a:ext uri="{FF2B5EF4-FFF2-40B4-BE49-F238E27FC236}">
                <a16:creationId xmlns:a16="http://schemas.microsoft.com/office/drawing/2014/main" id="{2CA76A6F-D392-4F15-8473-26D7364836A0}"/>
              </a:ext>
            </a:extLst>
          </p:cNvPr>
          <p:cNvGrpSpPr/>
          <p:nvPr/>
        </p:nvGrpSpPr>
        <p:grpSpPr>
          <a:xfrm>
            <a:off x="4112776" y="1122969"/>
            <a:ext cx="1572309" cy="694800"/>
            <a:chOff x="4162659" y="1146618"/>
            <a:chExt cx="1572309" cy="694800"/>
          </a:xfrm>
        </p:grpSpPr>
        <p:sp>
          <p:nvSpPr>
            <p:cNvPr id="9" name="TextBox 8">
              <a:extLst>
                <a:ext uri="{FF2B5EF4-FFF2-40B4-BE49-F238E27FC236}">
                  <a16:creationId xmlns:a16="http://schemas.microsoft.com/office/drawing/2014/main" id="{5A17C43E-4CD2-40A2-B474-9B00BBFCFD36}"/>
                </a:ext>
              </a:extLst>
            </p:cNvPr>
            <p:cNvSpPr txBox="1"/>
            <p:nvPr/>
          </p:nvSpPr>
          <p:spPr>
            <a:xfrm>
              <a:off x="4162659" y="1309352"/>
              <a:ext cx="809392" cy="415498"/>
            </a:xfrm>
            <a:prstGeom prst="rect">
              <a:avLst/>
            </a:prstGeom>
            <a:noFill/>
          </p:spPr>
          <p:txBody>
            <a:bodyPr wrap="square" lIns="0" tIns="0" rIns="0" bIns="0" rtlCol="0">
              <a:spAutoFit/>
            </a:bodyPr>
            <a:lstStyle>
              <a:defPPr>
                <a:defRPr lang="en-US"/>
              </a:defPPr>
              <a:lvl1pPr>
                <a:defRPr sz="800"/>
              </a:lvl1pPr>
            </a:lstStyle>
            <a:p>
              <a:pPr algn="r"/>
              <a:r>
                <a:rPr lang="en-US" sz="900" dirty="0"/>
                <a:t>Research affiliations, collaborators </a:t>
              </a:r>
            </a:p>
          </p:txBody>
        </p:sp>
        <p:pic>
          <p:nvPicPr>
            <p:cNvPr id="35" name="Graphic 34">
              <a:extLst>
                <a:ext uri="{FF2B5EF4-FFF2-40B4-BE49-F238E27FC236}">
                  <a16:creationId xmlns:a16="http://schemas.microsoft.com/office/drawing/2014/main" id="{FF537CCA-AA6E-4B15-B0F5-44E2395CEFE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040168" y="1146618"/>
              <a:ext cx="694800" cy="694800"/>
            </a:xfrm>
            <a:prstGeom prst="rect">
              <a:avLst/>
            </a:prstGeom>
          </p:spPr>
        </p:pic>
      </p:grpSp>
      <p:grpSp>
        <p:nvGrpSpPr>
          <p:cNvPr id="5" name="Group 4">
            <a:extLst>
              <a:ext uri="{FF2B5EF4-FFF2-40B4-BE49-F238E27FC236}">
                <a16:creationId xmlns:a16="http://schemas.microsoft.com/office/drawing/2014/main" id="{96CDEE2F-015E-4FA6-BF4D-2288636DC85F}"/>
              </a:ext>
            </a:extLst>
          </p:cNvPr>
          <p:cNvGrpSpPr/>
          <p:nvPr/>
        </p:nvGrpSpPr>
        <p:grpSpPr>
          <a:xfrm>
            <a:off x="5468065" y="2055995"/>
            <a:ext cx="1236943" cy="1236943"/>
            <a:chOff x="5704042" y="1990156"/>
            <a:chExt cx="1236943" cy="1236943"/>
          </a:xfrm>
        </p:grpSpPr>
        <p:sp>
          <p:nvSpPr>
            <p:cNvPr id="70" name="Oval 69">
              <a:extLst>
                <a:ext uri="{FF2B5EF4-FFF2-40B4-BE49-F238E27FC236}">
                  <a16:creationId xmlns:a16="http://schemas.microsoft.com/office/drawing/2014/main" id="{12EF42A3-8E29-49EF-880F-25027B2B3210}"/>
                </a:ext>
              </a:extLst>
            </p:cNvPr>
            <p:cNvSpPr/>
            <p:nvPr/>
          </p:nvSpPr>
          <p:spPr>
            <a:xfrm>
              <a:off x="5704042" y="1990156"/>
              <a:ext cx="1236943" cy="12369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AEFE6139-C30C-435C-ADE4-8CF8A8FBDB79}"/>
                </a:ext>
              </a:extLst>
            </p:cNvPr>
            <p:cNvSpPr txBox="1"/>
            <p:nvPr/>
          </p:nvSpPr>
          <p:spPr>
            <a:xfrm>
              <a:off x="5704042" y="2353158"/>
              <a:ext cx="1236943" cy="480131"/>
            </a:xfrm>
            <a:prstGeom prst="rect">
              <a:avLst/>
            </a:prstGeom>
            <a:noFill/>
          </p:spPr>
          <p:txBody>
            <a:bodyPr wrap="square" rtlCol="0">
              <a:spAutoFit/>
            </a:bodyPr>
            <a:lstStyle/>
            <a:p>
              <a:pPr algn="ctr">
                <a:lnSpc>
                  <a:spcPct val="90000"/>
                </a:lnSpc>
              </a:pPr>
              <a:r>
                <a:rPr lang="en-US" sz="1400" b="1" dirty="0">
                  <a:solidFill>
                    <a:schemeClr val="bg1"/>
                  </a:solidFill>
                  <a:latin typeface="Arial" panose="020B0604020202020204" pitchFamily="34" charset="0"/>
                  <a:ea typeface="Open Sans" panose="020B0606030504020204" pitchFamily="34" charset="0"/>
                  <a:cs typeface="Arial" panose="020B0604020202020204" pitchFamily="34" charset="0"/>
                </a:rPr>
                <a:t>Research Information </a:t>
              </a:r>
            </a:p>
          </p:txBody>
        </p:sp>
      </p:grpSp>
      <p:grpSp>
        <p:nvGrpSpPr>
          <p:cNvPr id="39" name="Group 38">
            <a:extLst>
              <a:ext uri="{FF2B5EF4-FFF2-40B4-BE49-F238E27FC236}">
                <a16:creationId xmlns:a16="http://schemas.microsoft.com/office/drawing/2014/main" id="{B1EA7558-DC22-4FD6-B089-27A311C469B2}"/>
              </a:ext>
            </a:extLst>
          </p:cNvPr>
          <p:cNvGrpSpPr/>
          <p:nvPr/>
        </p:nvGrpSpPr>
        <p:grpSpPr>
          <a:xfrm>
            <a:off x="3629915" y="1867469"/>
            <a:ext cx="1314231" cy="694800"/>
            <a:chOff x="3865892" y="1891118"/>
            <a:chExt cx="1314231" cy="694800"/>
          </a:xfrm>
        </p:grpSpPr>
        <p:pic>
          <p:nvPicPr>
            <p:cNvPr id="28" name="Graphic 27">
              <a:extLst>
                <a:ext uri="{FF2B5EF4-FFF2-40B4-BE49-F238E27FC236}">
                  <a16:creationId xmlns:a16="http://schemas.microsoft.com/office/drawing/2014/main" id="{4C5211BC-15AD-4783-A830-012BD83DE8FF}"/>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485323" y="1891118"/>
              <a:ext cx="694800" cy="694800"/>
            </a:xfrm>
            <a:prstGeom prst="rect">
              <a:avLst/>
            </a:prstGeom>
          </p:spPr>
        </p:pic>
        <p:sp>
          <p:nvSpPr>
            <p:cNvPr id="73" name="TextBox 72">
              <a:extLst>
                <a:ext uri="{FF2B5EF4-FFF2-40B4-BE49-F238E27FC236}">
                  <a16:creationId xmlns:a16="http://schemas.microsoft.com/office/drawing/2014/main" id="{6C4CBB45-7EDD-4B24-B574-1B50A7ADC848}"/>
                </a:ext>
              </a:extLst>
            </p:cNvPr>
            <p:cNvSpPr txBox="1"/>
            <p:nvPr/>
          </p:nvSpPr>
          <p:spPr>
            <a:xfrm>
              <a:off x="3865892" y="2115408"/>
              <a:ext cx="626734" cy="276999"/>
            </a:xfrm>
            <a:prstGeom prst="rect">
              <a:avLst/>
            </a:prstGeom>
            <a:noFill/>
          </p:spPr>
          <p:txBody>
            <a:bodyPr wrap="square" lIns="0" tIns="0" rIns="0" bIns="0" rtlCol="0">
              <a:spAutoFit/>
            </a:bodyPr>
            <a:lstStyle>
              <a:defPPr>
                <a:defRPr lang="en-US"/>
              </a:defPPr>
              <a:lvl1pPr>
                <a:defRPr sz="800"/>
              </a:lvl1pPr>
            </a:lstStyle>
            <a:p>
              <a:pPr algn="r"/>
              <a:r>
                <a:rPr lang="en-US" sz="900" dirty="0"/>
                <a:t>Instructional history</a:t>
              </a:r>
            </a:p>
          </p:txBody>
        </p:sp>
      </p:grpSp>
      <p:sp>
        <p:nvSpPr>
          <p:cNvPr id="6" name="Footer Placeholder 5">
            <a:extLst>
              <a:ext uri="{FF2B5EF4-FFF2-40B4-BE49-F238E27FC236}">
                <a16:creationId xmlns:a16="http://schemas.microsoft.com/office/drawing/2014/main" id="{991CB3A0-279D-4428-951A-01D80BC7D165}"/>
              </a:ext>
            </a:extLst>
          </p:cNvPr>
          <p:cNvSpPr>
            <a:spLocks noGrp="1"/>
          </p:cNvSpPr>
          <p:nvPr>
            <p:ph type="ftr" sz="quarter" idx="15"/>
          </p:nvPr>
        </p:nvSpPr>
        <p:spPr/>
        <p:txBody>
          <a:bodyPr>
            <a:normAutofit/>
          </a:bodyPr>
          <a:lstStyle/>
          <a:p>
            <a:r>
              <a:rPr lang="en-US" dirty="0"/>
              <a:t>Pure - Unlock your full research potential</a:t>
            </a:r>
            <a:endParaRPr lang="de-DE" dirty="0"/>
          </a:p>
        </p:txBody>
      </p:sp>
      <p:cxnSp>
        <p:nvCxnSpPr>
          <p:cNvPr id="4097" name="Straight Connector 4096">
            <a:extLst>
              <a:ext uri="{FF2B5EF4-FFF2-40B4-BE49-F238E27FC236}">
                <a16:creationId xmlns:a16="http://schemas.microsoft.com/office/drawing/2014/main" id="{3C7B5AD6-CC26-48E7-A386-1EB884386D21}"/>
              </a:ext>
            </a:extLst>
          </p:cNvPr>
          <p:cNvCxnSpPr>
            <a:cxnSpLocks/>
            <a:stCxn id="70" idx="4"/>
          </p:cNvCxnSpPr>
          <p:nvPr/>
        </p:nvCxnSpPr>
        <p:spPr>
          <a:xfrm>
            <a:off x="6086537" y="3292938"/>
            <a:ext cx="0" cy="243218"/>
          </a:xfrm>
          <a:prstGeom prst="line">
            <a:avLst/>
          </a:prstGeom>
          <a:ln w="9525" cap="rnd">
            <a:solidFill>
              <a:schemeClr val="accent3"/>
            </a:solidFill>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1B2F71F5-6B9E-43BF-B6E0-31137710CC42}"/>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INTRODUCTION TO RESEARCH INFORMATION MANAGEMENT (RIM)</a:t>
            </a:r>
          </a:p>
        </p:txBody>
      </p:sp>
    </p:spTree>
    <p:extLst>
      <p:ext uri="{BB962C8B-B14F-4D97-AF65-F5344CB8AC3E}">
        <p14:creationId xmlns:p14="http://schemas.microsoft.com/office/powerpoint/2010/main" val="301032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3"/>
                                        </p:tgtEl>
                                        <p:attrNameLst>
                                          <p:attrName>style.visibility</p:attrName>
                                        </p:attrNameLst>
                                      </p:cBhvr>
                                      <p:to>
                                        <p:strVal val="visible"/>
                                      </p:to>
                                    </p:set>
                                    <p:animEffect transition="in" filter="fade">
                                      <p:cBhvr>
                                        <p:cTn id="14" dur="500"/>
                                        <p:tgtEl>
                                          <p:spTgt spid="26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par>
                          <p:cTn id="46" fill="hold">
                            <p:stCondLst>
                              <p:cond delay="1500"/>
                            </p:stCondLst>
                            <p:childTnLst>
                              <p:par>
                                <p:cTn id="47" presetID="22" presetClass="entr" presetSubtype="8"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22" presetClass="entr" presetSubtype="8"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left)">
                                      <p:cBhvr>
                                        <p:cTn id="55" dur="500"/>
                                        <p:tgtEl>
                                          <p:spTgt spid="8"/>
                                        </p:tgtEl>
                                      </p:cBhvr>
                                    </p:animEffect>
                                  </p:childTnLst>
                                </p:cTn>
                              </p:par>
                              <p:par>
                                <p:cTn id="56" presetID="22" presetClass="entr" presetSubtype="8"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wipe(left)">
                                      <p:cBhvr>
                                        <p:cTn id="58" dur="500"/>
                                        <p:tgtEl>
                                          <p:spTgt spid="25"/>
                                        </p:tgtEl>
                                      </p:cBhvr>
                                    </p:animEffect>
                                  </p:childTnLst>
                                </p:cTn>
                              </p:par>
                              <p:par>
                                <p:cTn id="59" presetID="22" presetClass="entr" presetSubtype="8" fill="hold" nodeType="withEffect">
                                  <p:stCondLst>
                                    <p:cond delay="0"/>
                                  </p:stCondLst>
                                  <p:childTnLst>
                                    <p:set>
                                      <p:cBhvr>
                                        <p:cTn id="60" dur="1" fill="hold">
                                          <p:stCondLst>
                                            <p:cond delay="0"/>
                                          </p:stCondLst>
                                        </p:cTn>
                                        <p:tgtEl>
                                          <p:spTgt spid="4097"/>
                                        </p:tgtEl>
                                        <p:attrNameLst>
                                          <p:attrName>style.visibility</p:attrName>
                                        </p:attrNameLst>
                                      </p:cBhvr>
                                      <p:to>
                                        <p:strVal val="visible"/>
                                      </p:to>
                                    </p:set>
                                    <p:animEffect transition="in" filter="wipe(left)">
                                      <p:cBhvr>
                                        <p:cTn id="61" dur="500"/>
                                        <p:tgtEl>
                                          <p:spTgt spid="4097"/>
                                        </p:tgtEl>
                                      </p:cBhvr>
                                    </p:animEffect>
                                  </p:childTnLst>
                                </p:cTn>
                              </p:par>
                              <p:par>
                                <p:cTn id="62" presetID="22" presetClass="entr" presetSubtype="2"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right)">
                                      <p:cBhvr>
                                        <p:cTn id="64" dur="500"/>
                                        <p:tgtEl>
                                          <p:spTgt spid="22"/>
                                        </p:tgtEl>
                                      </p:cBhvr>
                                    </p:animEffect>
                                  </p:childTnLst>
                                </p:cTn>
                              </p:par>
                              <p:par>
                                <p:cTn id="65" presetID="22" presetClass="entr" presetSubtype="2"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right)">
                                      <p:cBhvr>
                                        <p:cTn id="67" dur="500"/>
                                        <p:tgtEl>
                                          <p:spTgt spid="19"/>
                                        </p:tgtEl>
                                      </p:cBhvr>
                                    </p:animEffect>
                                  </p:childTnLst>
                                </p:cTn>
                              </p:par>
                              <p:par>
                                <p:cTn id="68" presetID="22" presetClass="entr" presetSubtype="2" fill="hold"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right)">
                                      <p:cBhvr>
                                        <p:cTn id="70" dur="500"/>
                                        <p:tgtEl>
                                          <p:spTgt spid="21"/>
                                        </p:tgtEl>
                                      </p:cBhvr>
                                    </p:animEffect>
                                  </p:childTnLst>
                                </p:cTn>
                              </p:par>
                              <p:par>
                                <p:cTn id="71" presetID="22" presetClass="entr" presetSubtype="2"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right)">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3" grpId="0"/>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Placeholder 15">
            <a:extLst>
              <a:ext uri="{FF2B5EF4-FFF2-40B4-BE49-F238E27FC236}">
                <a16:creationId xmlns:a16="http://schemas.microsoft.com/office/drawing/2014/main" id="{23E9B4B6-64E8-4CA6-885C-A557DBC1B7F4}"/>
              </a:ext>
            </a:extLst>
          </p:cNvPr>
          <p:cNvPicPr>
            <a:picLocks noChangeAspect="1"/>
          </p:cNvPicPr>
          <p:nvPr/>
        </p:nvPicPr>
        <p:blipFill rotWithShape="1">
          <a:blip r:embed="rId3"/>
          <a:srcRect t="5246" b="5246"/>
          <a:stretch/>
        </p:blipFill>
        <p:spPr>
          <a:xfrm>
            <a:off x="1" y="0"/>
            <a:ext cx="9144000" cy="5143500"/>
          </a:xfrm>
          <a:prstGeom prst="rect">
            <a:avLst/>
          </a:prstGeom>
        </p:spPr>
      </p:pic>
      <p:sp>
        <p:nvSpPr>
          <p:cNvPr id="9" name="Rectangle 8">
            <a:extLst>
              <a:ext uri="{FF2B5EF4-FFF2-40B4-BE49-F238E27FC236}">
                <a16:creationId xmlns:a16="http://schemas.microsoft.com/office/drawing/2014/main" id="{E1986B21-DD8A-4FC5-93D9-359ED9BCB442}"/>
              </a:ext>
            </a:extLst>
          </p:cNvPr>
          <p:cNvSpPr/>
          <p:nvPr/>
        </p:nvSpPr>
        <p:spPr>
          <a:xfrm>
            <a:off x="0" y="0"/>
            <a:ext cx="9144000" cy="5143501"/>
          </a:xfrm>
          <a:prstGeom prst="rect">
            <a:avLst/>
          </a:prstGeom>
          <a:gradFill>
            <a:gsLst>
              <a:gs pos="37000">
                <a:srgbClr val="010101">
                  <a:alpha val="56000"/>
                </a:srgbClr>
              </a:gs>
              <a:gs pos="54000">
                <a:schemeClr val="tx1">
                  <a:lumMod val="50000"/>
                  <a:alpha val="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BE16F948-894D-4E3D-BEF6-67D24E6B7AA7}"/>
              </a:ext>
            </a:extLst>
          </p:cNvPr>
          <p:cNvSpPr>
            <a:spLocks noGrp="1"/>
          </p:cNvSpPr>
          <p:nvPr>
            <p:ph type="title"/>
          </p:nvPr>
        </p:nvSpPr>
        <p:spPr>
          <a:xfrm>
            <a:off x="569123" y="554317"/>
            <a:ext cx="3708399" cy="1809034"/>
          </a:xfrm>
        </p:spPr>
        <p:txBody>
          <a:bodyPr lIns="0">
            <a:normAutofit fontScale="90000"/>
          </a:bodyPr>
          <a:lstStyle/>
          <a:p>
            <a:pPr marL="0" indent="0">
              <a:lnSpc>
                <a:spcPct val="90000"/>
              </a:lnSpc>
            </a:pPr>
            <a:r>
              <a:rPr lang="en-GB" sz="2800" dirty="0">
                <a:solidFill>
                  <a:schemeClr val="bg1"/>
                </a:solidFill>
                <a:latin typeface="+mn-lt"/>
                <a:cs typeface="Calibri"/>
              </a:rPr>
              <a:t>No other RIM solution provider has successfully implemented more systems</a:t>
            </a:r>
            <a:br>
              <a:rPr lang="en-GB" sz="2800" dirty="0">
                <a:solidFill>
                  <a:schemeClr val="bg1"/>
                </a:solidFill>
                <a:latin typeface="+mn-lt"/>
                <a:cs typeface="Calibri"/>
              </a:rPr>
            </a:br>
            <a:endParaRPr lang="en-US" sz="2800" dirty="0">
              <a:solidFill>
                <a:schemeClr val="bg1"/>
              </a:solidFill>
              <a:latin typeface="+mn-lt"/>
            </a:endParaRPr>
          </a:p>
        </p:txBody>
      </p:sp>
      <p:sp>
        <p:nvSpPr>
          <p:cNvPr id="3" name="Rectangle 2">
            <a:extLst>
              <a:ext uri="{FF2B5EF4-FFF2-40B4-BE49-F238E27FC236}">
                <a16:creationId xmlns:a16="http://schemas.microsoft.com/office/drawing/2014/main" id="{A2EAA336-588A-4B2F-B10E-D1B8C118E5A6}"/>
              </a:ext>
            </a:extLst>
          </p:cNvPr>
          <p:cNvSpPr/>
          <p:nvPr/>
        </p:nvSpPr>
        <p:spPr>
          <a:xfrm>
            <a:off x="576263" y="2245135"/>
            <a:ext cx="3701260" cy="1323439"/>
          </a:xfrm>
          <a:prstGeom prst="rect">
            <a:avLst/>
          </a:prstGeom>
        </p:spPr>
        <p:txBody>
          <a:bodyPr wrap="square" lIns="0">
            <a:spAutoFit/>
          </a:bodyPr>
          <a:lstStyle/>
          <a:p>
            <a:r>
              <a:rPr lang="en-GB" sz="2000" dirty="0">
                <a:solidFill>
                  <a:schemeClr val="bg1"/>
                </a:solidFill>
                <a:latin typeface="+mj-lt"/>
                <a:cs typeface="NexusSansPro" panose="020B0504030101020102" pitchFamily="34" charset="77"/>
              </a:rPr>
              <a:t>Trusted by researchers and faculty members in </a:t>
            </a:r>
            <a:r>
              <a:rPr lang="en-GB" sz="2000" b="1" dirty="0">
                <a:solidFill>
                  <a:schemeClr val="accent3"/>
                </a:solidFill>
                <a:latin typeface="+mj-lt"/>
                <a:cs typeface="NexusSansPro" panose="020B0504030101020102" pitchFamily="34" charset="77"/>
              </a:rPr>
              <a:t>47 </a:t>
            </a:r>
            <a:r>
              <a:rPr lang="en-GB" sz="2000" dirty="0">
                <a:solidFill>
                  <a:schemeClr val="accent3"/>
                </a:solidFill>
                <a:latin typeface="+mj-lt"/>
                <a:cs typeface="NexusSansPro" panose="020B0504030101020102" pitchFamily="34" charset="77"/>
              </a:rPr>
              <a:t>countries</a:t>
            </a:r>
            <a:br>
              <a:rPr lang="en-GB" sz="2000" dirty="0">
                <a:solidFill>
                  <a:schemeClr val="accent3"/>
                </a:solidFill>
                <a:latin typeface="+mj-lt"/>
                <a:cs typeface="NexusSansPro" panose="020B0504030101020102" pitchFamily="34" charset="77"/>
              </a:rPr>
            </a:br>
            <a:r>
              <a:rPr lang="en-GB" sz="2000" dirty="0">
                <a:solidFill>
                  <a:schemeClr val="bg1"/>
                </a:solidFill>
                <a:latin typeface="+mj-lt"/>
                <a:cs typeface="NexusSansPro" panose="020B0504030101020102" pitchFamily="34" charset="77"/>
              </a:rPr>
              <a:t>—three times more than the next competitor</a:t>
            </a:r>
            <a:endParaRPr lang="en-US" sz="2000" dirty="0">
              <a:solidFill>
                <a:schemeClr val="bg1"/>
              </a:solidFill>
              <a:latin typeface="+mj-lt"/>
              <a:cs typeface="NexusSansPro" panose="020B0504030101020102" pitchFamily="34" charset="77"/>
            </a:endParaRPr>
          </a:p>
        </p:txBody>
      </p:sp>
    </p:spTree>
    <p:extLst>
      <p:ext uri="{BB962C8B-B14F-4D97-AF65-F5344CB8AC3E}">
        <p14:creationId xmlns:p14="http://schemas.microsoft.com/office/powerpoint/2010/main" val="252558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0790BF44-3AE2-4350-AA3C-A399C4CF05C4}"/>
              </a:ext>
            </a:extLst>
          </p:cNvPr>
          <p:cNvGrpSpPr/>
          <p:nvPr/>
        </p:nvGrpSpPr>
        <p:grpSpPr>
          <a:xfrm>
            <a:off x="566738" y="1270875"/>
            <a:ext cx="1995487" cy="1320428"/>
            <a:chOff x="566738" y="1270875"/>
            <a:chExt cx="1995487" cy="1320428"/>
          </a:xfrm>
        </p:grpSpPr>
        <p:sp>
          <p:nvSpPr>
            <p:cNvPr id="3" name="Title 1">
              <a:extLst>
                <a:ext uri="{FF2B5EF4-FFF2-40B4-BE49-F238E27FC236}">
                  <a16:creationId xmlns:a16="http://schemas.microsoft.com/office/drawing/2014/main" id="{03652F61-D21B-405A-AC92-5BD5EDAA0B6C}"/>
                </a:ext>
              </a:extLst>
            </p:cNvPr>
            <p:cNvSpPr txBox="1">
              <a:spLocks/>
            </p:cNvSpPr>
            <p:nvPr/>
          </p:nvSpPr>
          <p:spPr>
            <a:xfrm>
              <a:off x="566738" y="1936061"/>
              <a:ext cx="1995487" cy="655242"/>
            </a:xfrm>
            <a:prstGeom prst="rect">
              <a:avLst/>
            </a:prstGeom>
          </p:spPr>
          <p:txBody>
            <a:bodyPr vert="horz" lIns="0" tIns="0" rIns="91440" bIns="0" rtlCol="0" anchor="t" anchorCtr="0">
              <a:noAutofit/>
            </a:bodyPr>
            <a:lstStyle>
              <a:lvl1pPr algn="l" defTabSz="685800" rtl="0" eaLnBrk="1" latinLnBrk="0" hangingPunct="1">
                <a:lnSpc>
                  <a:spcPct val="100000"/>
                </a:lnSpc>
                <a:spcBef>
                  <a:spcPct val="0"/>
                </a:spcBef>
                <a:buNone/>
                <a:defRPr lang="de-DE" sz="2800" kern="1200" dirty="0">
                  <a:solidFill>
                    <a:schemeClr val="tx1"/>
                  </a:solidFill>
                  <a:latin typeface="+mj-lt"/>
                  <a:ea typeface="+mj-ea"/>
                  <a:cs typeface="+mj-cs"/>
                </a:defRPr>
              </a:lvl1pPr>
            </a:lstStyle>
            <a:p>
              <a:pPr>
                <a:spcAft>
                  <a:spcPts val="600"/>
                </a:spcAft>
              </a:pPr>
              <a:r>
                <a:rPr lang="en-GB" sz="1400" dirty="0">
                  <a:solidFill>
                    <a:schemeClr val="accent1"/>
                  </a:solidFill>
                </a:rPr>
                <a:t>The Core Module</a:t>
              </a:r>
            </a:p>
            <a:p>
              <a:r>
                <a:rPr lang="en-GB" sz="1000" dirty="0">
                  <a:latin typeface="+mn-lt"/>
                  <a:ea typeface="+mn-ea"/>
                  <a:cs typeface="+mn-cs"/>
                </a:rPr>
                <a:t>Imports and ensures the maintenance of high-quality data.</a:t>
              </a:r>
            </a:p>
            <a:p>
              <a:endParaRPr lang="en-GB" sz="1000" dirty="0">
                <a:latin typeface="+mn-lt"/>
                <a:ea typeface="+mn-ea"/>
                <a:cs typeface="+mn-cs"/>
              </a:endParaRPr>
            </a:p>
            <a:p>
              <a:endParaRPr lang="en-US" sz="1000" dirty="0">
                <a:latin typeface="+mn-lt"/>
                <a:ea typeface="+mn-ea"/>
                <a:cs typeface="+mn-cs"/>
              </a:endParaRPr>
            </a:p>
          </p:txBody>
        </p:sp>
        <p:grpSp>
          <p:nvGrpSpPr>
            <p:cNvPr id="4" name="Group 3">
              <a:extLst>
                <a:ext uri="{FF2B5EF4-FFF2-40B4-BE49-F238E27FC236}">
                  <a16:creationId xmlns:a16="http://schemas.microsoft.com/office/drawing/2014/main" id="{C8EB7585-856E-4D59-806E-A685451C6DA1}"/>
                </a:ext>
              </a:extLst>
            </p:cNvPr>
            <p:cNvGrpSpPr/>
            <p:nvPr/>
          </p:nvGrpSpPr>
          <p:grpSpPr>
            <a:xfrm>
              <a:off x="576263" y="1270875"/>
              <a:ext cx="590623" cy="611679"/>
              <a:chOff x="560962" y="1438227"/>
              <a:chExt cx="2332475" cy="2415635"/>
            </a:xfrm>
          </p:grpSpPr>
          <p:grpSp>
            <p:nvGrpSpPr>
              <p:cNvPr id="5" name="Group 4">
                <a:extLst>
                  <a:ext uri="{FF2B5EF4-FFF2-40B4-BE49-F238E27FC236}">
                    <a16:creationId xmlns:a16="http://schemas.microsoft.com/office/drawing/2014/main" id="{D6BD58A6-507A-4545-A2C6-C593FD83D2A4}"/>
                  </a:ext>
                </a:extLst>
              </p:cNvPr>
              <p:cNvGrpSpPr/>
              <p:nvPr/>
            </p:nvGrpSpPr>
            <p:grpSpPr>
              <a:xfrm>
                <a:off x="975422" y="1862580"/>
                <a:ext cx="1493126" cy="1567195"/>
                <a:chOff x="1213680" y="1662574"/>
                <a:chExt cx="1819382" cy="1909636"/>
              </a:xfrm>
            </p:grpSpPr>
            <p:sp>
              <p:nvSpPr>
                <p:cNvPr id="15" name="Freeform: Shape 14">
                  <a:extLst>
                    <a:ext uri="{FF2B5EF4-FFF2-40B4-BE49-F238E27FC236}">
                      <a16:creationId xmlns:a16="http://schemas.microsoft.com/office/drawing/2014/main" id="{7FCFF1E5-6391-4924-B7A8-0E3746B125ED}"/>
                    </a:ext>
                  </a:extLst>
                </p:cNvPr>
                <p:cNvSpPr/>
                <p:nvPr/>
              </p:nvSpPr>
              <p:spPr>
                <a:xfrm>
                  <a:off x="1345311" y="1825811"/>
                  <a:ext cx="1338471" cy="1341404"/>
                </a:xfrm>
                <a:custGeom>
                  <a:avLst/>
                  <a:gdLst>
                    <a:gd name="connsiteX0" fmla="*/ 1285670 w 1338471"/>
                    <a:gd name="connsiteY0" fmla="*/ -17 h 1341404"/>
                    <a:gd name="connsiteX1" fmla="*/ -19 w 1338471"/>
                    <a:gd name="connsiteY1" fmla="*/ 1285673 h 1341404"/>
                    <a:gd name="connsiteX2" fmla="*/ 35169 w 1338471"/>
                    <a:gd name="connsiteY2" fmla="*/ 1341388 h 1341404"/>
                    <a:gd name="connsiteX3" fmla="*/ 1338453 w 1338471"/>
                    <a:gd name="connsiteY3" fmla="*/ 38104 h 1341404"/>
                    <a:gd name="connsiteX4" fmla="*/ 1285670 w 1338471"/>
                    <a:gd name="connsiteY4" fmla="*/ -17 h 1341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8471" h="1341404">
                      <a:moveTo>
                        <a:pt x="1285670" y="-17"/>
                      </a:moveTo>
                      <a:lnTo>
                        <a:pt x="-19" y="1285673"/>
                      </a:lnTo>
                      <a:cubicBezTo>
                        <a:pt x="11059" y="1304896"/>
                        <a:pt x="23114" y="1323142"/>
                        <a:pt x="35169" y="1341388"/>
                      </a:cubicBezTo>
                      <a:lnTo>
                        <a:pt x="1338453" y="38104"/>
                      </a:lnTo>
                      <a:cubicBezTo>
                        <a:pt x="1320532" y="25723"/>
                        <a:pt x="1303590" y="12365"/>
                        <a:pt x="1285670" y="-17"/>
                      </a:cubicBezTo>
                      <a:close/>
                    </a:path>
                  </a:pathLst>
                </a:custGeom>
                <a:noFill/>
                <a:ln w="32516" cap="flat">
                  <a:noFill/>
                  <a:prstDash val="solid"/>
                  <a:miter/>
                </a:ln>
              </p:spPr>
              <p:txBody>
                <a:bodyPr rtlCol="0" anchor="ctr"/>
                <a:lstStyle/>
                <a:p>
                  <a:endParaRPr lang="en-CA" dirty="0"/>
                </a:p>
              </p:txBody>
            </p:sp>
            <p:sp>
              <p:nvSpPr>
                <p:cNvPr id="16" name="Freeform: Shape 15">
                  <a:extLst>
                    <a:ext uri="{FF2B5EF4-FFF2-40B4-BE49-F238E27FC236}">
                      <a16:creationId xmlns:a16="http://schemas.microsoft.com/office/drawing/2014/main" id="{D166689C-9209-4212-9B0C-237B49D1CE46}"/>
                    </a:ext>
                  </a:extLst>
                </p:cNvPr>
                <p:cNvSpPr/>
                <p:nvPr/>
              </p:nvSpPr>
              <p:spPr>
                <a:xfrm>
                  <a:off x="1383107" y="1868493"/>
                  <a:ext cx="1351504" cy="1355740"/>
                </a:xfrm>
                <a:custGeom>
                  <a:avLst/>
                  <a:gdLst>
                    <a:gd name="connsiteX0" fmla="*/ 1303264 w 1351504"/>
                    <a:gd name="connsiteY0" fmla="*/ -17 h 1355740"/>
                    <a:gd name="connsiteX1" fmla="*/ -19 w 1351504"/>
                    <a:gd name="connsiteY1" fmla="*/ 1303267 h 1355740"/>
                    <a:gd name="connsiteX2" fmla="*/ 38102 w 1351504"/>
                    <a:gd name="connsiteY2" fmla="*/ 1355724 h 1355740"/>
                    <a:gd name="connsiteX3" fmla="*/ 1351485 w 1351504"/>
                    <a:gd name="connsiteY3" fmla="*/ 42014 h 1355740"/>
                    <a:gd name="connsiteX4" fmla="*/ 1303264 w 1351504"/>
                    <a:gd name="connsiteY4" fmla="*/ -17 h 135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1504" h="1355740">
                      <a:moveTo>
                        <a:pt x="1303264" y="-17"/>
                      </a:moveTo>
                      <a:lnTo>
                        <a:pt x="-19" y="1303267"/>
                      </a:lnTo>
                      <a:cubicBezTo>
                        <a:pt x="12036" y="1321187"/>
                        <a:pt x="24743" y="1338782"/>
                        <a:pt x="38102" y="1355724"/>
                      </a:cubicBezTo>
                      <a:lnTo>
                        <a:pt x="1351485" y="42014"/>
                      </a:lnTo>
                      <a:cubicBezTo>
                        <a:pt x="1335846" y="27678"/>
                        <a:pt x="1319881" y="13668"/>
                        <a:pt x="1303264" y="-17"/>
                      </a:cubicBezTo>
                      <a:close/>
                    </a:path>
                  </a:pathLst>
                </a:custGeom>
                <a:noFill/>
                <a:ln w="32516" cap="flat">
                  <a:noFill/>
                  <a:prstDash val="solid"/>
                  <a:miter/>
                </a:ln>
              </p:spPr>
              <p:txBody>
                <a:bodyPr rtlCol="0" anchor="ctr"/>
                <a:lstStyle/>
                <a:p>
                  <a:endParaRPr lang="en-CA" dirty="0"/>
                </a:p>
              </p:txBody>
            </p:sp>
            <p:sp>
              <p:nvSpPr>
                <p:cNvPr id="17" name="Freeform: Shape 16">
                  <a:extLst>
                    <a:ext uri="{FF2B5EF4-FFF2-40B4-BE49-F238E27FC236}">
                      <a16:creationId xmlns:a16="http://schemas.microsoft.com/office/drawing/2014/main" id="{ADC1264A-01CA-4E2E-9B60-781ABED64638}"/>
                    </a:ext>
                  </a:extLst>
                </p:cNvPr>
                <p:cNvSpPr/>
                <p:nvPr/>
              </p:nvSpPr>
              <p:spPr>
                <a:xfrm>
                  <a:off x="1687097" y="2199853"/>
                  <a:ext cx="1281127" cy="1286992"/>
                </a:xfrm>
                <a:custGeom>
                  <a:avLst/>
                  <a:gdLst>
                    <a:gd name="connsiteX0" fmla="*/ 1254391 w 1281127"/>
                    <a:gd name="connsiteY0" fmla="*/ -17 h 1286992"/>
                    <a:gd name="connsiteX1" fmla="*/ -19 w 1281127"/>
                    <a:gd name="connsiteY1" fmla="*/ 1254394 h 1286992"/>
                    <a:gd name="connsiteX2" fmla="*/ 59606 w 1281127"/>
                    <a:gd name="connsiteY2" fmla="*/ 1286976 h 1286992"/>
                    <a:gd name="connsiteX3" fmla="*/ 1281108 w 1281127"/>
                    <a:gd name="connsiteY3" fmla="*/ 63844 h 1286992"/>
                    <a:gd name="connsiteX4" fmla="*/ 1254391 w 1281127"/>
                    <a:gd name="connsiteY4" fmla="*/ -17 h 1286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127" h="1286992">
                      <a:moveTo>
                        <a:pt x="1254391" y="-17"/>
                      </a:moveTo>
                      <a:lnTo>
                        <a:pt x="-19" y="1254394"/>
                      </a:lnTo>
                      <a:cubicBezTo>
                        <a:pt x="19530" y="1265472"/>
                        <a:pt x="39405" y="1275572"/>
                        <a:pt x="59606" y="1286976"/>
                      </a:cubicBezTo>
                      <a:lnTo>
                        <a:pt x="1281108" y="63844"/>
                      </a:lnTo>
                      <a:cubicBezTo>
                        <a:pt x="1272637" y="42340"/>
                        <a:pt x="1263188" y="20836"/>
                        <a:pt x="1254391" y="-17"/>
                      </a:cubicBezTo>
                      <a:close/>
                    </a:path>
                  </a:pathLst>
                </a:custGeom>
                <a:noFill/>
                <a:ln w="32516" cap="flat">
                  <a:noFill/>
                  <a:prstDash val="solid"/>
                  <a:miter/>
                </a:ln>
              </p:spPr>
              <p:txBody>
                <a:bodyPr rtlCol="0" anchor="ctr"/>
                <a:lstStyle/>
                <a:p>
                  <a:endParaRPr lang="en-CA" dirty="0"/>
                </a:p>
              </p:txBody>
            </p:sp>
            <p:sp>
              <p:nvSpPr>
                <p:cNvPr id="18" name="Freeform: Shape 17">
                  <a:extLst>
                    <a:ext uri="{FF2B5EF4-FFF2-40B4-BE49-F238E27FC236}">
                      <a16:creationId xmlns:a16="http://schemas.microsoft.com/office/drawing/2014/main" id="{28080BD6-0555-471D-B5AA-85303BBFB9BA}"/>
                    </a:ext>
                  </a:extLst>
                </p:cNvPr>
                <p:cNvSpPr/>
                <p:nvPr/>
              </p:nvSpPr>
              <p:spPr>
                <a:xfrm>
                  <a:off x="1424812" y="1914434"/>
                  <a:ext cx="1358021" cy="1362257"/>
                </a:xfrm>
                <a:custGeom>
                  <a:avLst/>
                  <a:gdLst>
                    <a:gd name="connsiteX0" fmla="*/ 1313364 w 1358021"/>
                    <a:gd name="connsiteY0" fmla="*/ -17 h 1362257"/>
                    <a:gd name="connsiteX1" fmla="*/ -19 w 1358021"/>
                    <a:gd name="connsiteY1" fmla="*/ 1313368 h 1362257"/>
                    <a:gd name="connsiteX2" fmla="*/ 41686 w 1358021"/>
                    <a:gd name="connsiteY2" fmla="*/ 1362241 h 1362257"/>
                    <a:gd name="connsiteX3" fmla="*/ 1358002 w 1358021"/>
                    <a:gd name="connsiteY3" fmla="*/ 46250 h 1362257"/>
                    <a:gd name="connsiteX4" fmla="*/ 1313364 w 1358021"/>
                    <a:gd name="connsiteY4" fmla="*/ -17 h 1362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021" h="1362257">
                      <a:moveTo>
                        <a:pt x="1313364" y="-17"/>
                      </a:moveTo>
                      <a:lnTo>
                        <a:pt x="-19" y="1313368"/>
                      </a:lnTo>
                      <a:cubicBezTo>
                        <a:pt x="13339" y="1329985"/>
                        <a:pt x="27350" y="1345950"/>
                        <a:pt x="41686" y="1362241"/>
                      </a:cubicBezTo>
                      <a:lnTo>
                        <a:pt x="1358002" y="46250"/>
                      </a:lnTo>
                      <a:cubicBezTo>
                        <a:pt x="1343340" y="30285"/>
                        <a:pt x="1329981" y="14645"/>
                        <a:pt x="1313364" y="-17"/>
                      </a:cubicBezTo>
                      <a:close/>
                    </a:path>
                  </a:pathLst>
                </a:custGeom>
                <a:noFill/>
                <a:ln w="32516" cap="flat">
                  <a:noFill/>
                  <a:prstDash val="solid"/>
                  <a:miter/>
                </a:ln>
              </p:spPr>
              <p:txBody>
                <a:bodyPr rtlCol="0" anchor="ctr"/>
                <a:lstStyle/>
                <a:p>
                  <a:endParaRPr lang="en-CA" dirty="0"/>
                </a:p>
              </p:txBody>
            </p:sp>
            <p:sp>
              <p:nvSpPr>
                <p:cNvPr id="19" name="Freeform: Shape 18">
                  <a:extLst>
                    <a:ext uri="{FF2B5EF4-FFF2-40B4-BE49-F238E27FC236}">
                      <a16:creationId xmlns:a16="http://schemas.microsoft.com/office/drawing/2014/main" id="{37513E09-C70F-42CF-8793-BA554C1BBB10}"/>
                    </a:ext>
                  </a:extLst>
                </p:cNvPr>
                <p:cNvSpPr/>
                <p:nvPr/>
              </p:nvSpPr>
              <p:spPr>
                <a:xfrm>
                  <a:off x="1627146" y="2135340"/>
                  <a:ext cx="1312080" cy="1316316"/>
                </a:xfrm>
                <a:custGeom>
                  <a:avLst/>
                  <a:gdLst>
                    <a:gd name="connsiteX0" fmla="*/ 1281108 w 1312080"/>
                    <a:gd name="connsiteY0" fmla="*/ -17 h 1316316"/>
                    <a:gd name="connsiteX1" fmla="*/ -19 w 1312080"/>
                    <a:gd name="connsiteY1" fmla="*/ 1280785 h 1316316"/>
                    <a:gd name="connsiteX2" fmla="*/ 55696 w 1312080"/>
                    <a:gd name="connsiteY2" fmla="*/ 1316300 h 1316316"/>
                    <a:gd name="connsiteX3" fmla="*/ 1312061 w 1312080"/>
                    <a:gd name="connsiteY3" fmla="*/ 59935 h 1316316"/>
                    <a:gd name="connsiteX4" fmla="*/ 1281108 w 1312080"/>
                    <a:gd name="connsiteY4" fmla="*/ -17 h 1316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080" h="1316316">
                      <a:moveTo>
                        <a:pt x="1281108" y="-17"/>
                      </a:moveTo>
                      <a:lnTo>
                        <a:pt x="-19" y="1280785"/>
                      </a:lnTo>
                      <a:cubicBezTo>
                        <a:pt x="18227" y="1293166"/>
                        <a:pt x="36473" y="1305222"/>
                        <a:pt x="55696" y="1316300"/>
                      </a:cubicBezTo>
                      <a:lnTo>
                        <a:pt x="1312061" y="59935"/>
                      </a:lnTo>
                      <a:cubicBezTo>
                        <a:pt x="1302287" y="39408"/>
                        <a:pt x="1290557" y="19533"/>
                        <a:pt x="1281108" y="-17"/>
                      </a:cubicBezTo>
                      <a:close/>
                    </a:path>
                  </a:pathLst>
                </a:custGeom>
                <a:noFill/>
                <a:ln w="32516" cap="flat">
                  <a:noFill/>
                  <a:prstDash val="solid"/>
                  <a:miter/>
                </a:ln>
              </p:spPr>
              <p:txBody>
                <a:bodyPr rtlCol="0" anchor="ctr"/>
                <a:lstStyle/>
                <a:p>
                  <a:endParaRPr lang="en-CA" dirty="0"/>
                </a:p>
              </p:txBody>
            </p:sp>
            <p:sp>
              <p:nvSpPr>
                <p:cNvPr id="20" name="Freeform: Shape 19">
                  <a:extLst>
                    <a:ext uri="{FF2B5EF4-FFF2-40B4-BE49-F238E27FC236}">
                      <a16:creationId xmlns:a16="http://schemas.microsoft.com/office/drawing/2014/main" id="{098ED88F-271D-47FE-8D7B-53E132D86012}"/>
                    </a:ext>
                  </a:extLst>
                </p:cNvPr>
                <p:cNvSpPr/>
                <p:nvPr/>
              </p:nvSpPr>
              <p:spPr>
                <a:xfrm>
                  <a:off x="1470101" y="1964284"/>
                  <a:ext cx="1357369" cy="1360302"/>
                </a:xfrm>
                <a:custGeom>
                  <a:avLst/>
                  <a:gdLst>
                    <a:gd name="connsiteX0" fmla="*/ 1317274 w 1357369"/>
                    <a:gd name="connsiteY0" fmla="*/ -17 h 1360302"/>
                    <a:gd name="connsiteX1" fmla="*/ -19 w 1357369"/>
                    <a:gd name="connsiteY1" fmla="*/ 1314671 h 1360302"/>
                    <a:gd name="connsiteX2" fmla="*/ 44944 w 1357369"/>
                    <a:gd name="connsiteY2" fmla="*/ 1360286 h 1360302"/>
                    <a:gd name="connsiteX3" fmla="*/ 1357350 w 1357369"/>
                    <a:gd name="connsiteY3" fmla="*/ 49182 h 1360302"/>
                    <a:gd name="connsiteX4" fmla="*/ 1317274 w 1357369"/>
                    <a:gd name="connsiteY4" fmla="*/ -17 h 1360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69" h="1360302">
                      <a:moveTo>
                        <a:pt x="1317274" y="-17"/>
                      </a:moveTo>
                      <a:lnTo>
                        <a:pt x="-19" y="1314671"/>
                      </a:lnTo>
                      <a:cubicBezTo>
                        <a:pt x="14317" y="1330310"/>
                        <a:pt x="29305" y="1345624"/>
                        <a:pt x="44944" y="1360286"/>
                      </a:cubicBezTo>
                      <a:lnTo>
                        <a:pt x="1357350" y="49182"/>
                      </a:lnTo>
                      <a:cubicBezTo>
                        <a:pt x="1343992" y="32240"/>
                        <a:pt x="1330307" y="15949"/>
                        <a:pt x="1317274" y="-17"/>
                      </a:cubicBezTo>
                      <a:close/>
                    </a:path>
                  </a:pathLst>
                </a:custGeom>
                <a:noFill/>
                <a:ln w="32516" cap="flat">
                  <a:noFill/>
                  <a:prstDash val="solid"/>
                  <a:miter/>
                </a:ln>
              </p:spPr>
              <p:txBody>
                <a:bodyPr rtlCol="0" anchor="ctr"/>
                <a:lstStyle/>
                <a:p>
                  <a:endParaRPr lang="en-CA" dirty="0"/>
                </a:p>
              </p:txBody>
            </p:sp>
            <p:sp>
              <p:nvSpPr>
                <p:cNvPr id="21" name="Freeform: Shape 20">
                  <a:extLst>
                    <a:ext uri="{FF2B5EF4-FFF2-40B4-BE49-F238E27FC236}">
                      <a16:creationId xmlns:a16="http://schemas.microsoft.com/office/drawing/2014/main" id="{3B97DCF2-FDF5-47D6-BED3-A895920D7852}"/>
                    </a:ext>
                  </a:extLst>
                </p:cNvPr>
                <p:cNvSpPr/>
                <p:nvPr/>
              </p:nvSpPr>
              <p:spPr>
                <a:xfrm>
                  <a:off x="1571105" y="2073434"/>
                  <a:ext cx="1334561" cy="1340101"/>
                </a:xfrm>
                <a:custGeom>
                  <a:avLst/>
                  <a:gdLst>
                    <a:gd name="connsiteX0" fmla="*/ 1300006 w 1334561"/>
                    <a:gd name="connsiteY0" fmla="*/ -17 h 1340101"/>
                    <a:gd name="connsiteX1" fmla="*/ -19 w 1334561"/>
                    <a:gd name="connsiteY1" fmla="*/ 1301312 h 1340101"/>
                    <a:gd name="connsiteX2" fmla="*/ 51786 w 1334561"/>
                    <a:gd name="connsiteY2" fmla="*/ 1340085 h 1340101"/>
                    <a:gd name="connsiteX3" fmla="*/ 1334543 w 1334561"/>
                    <a:gd name="connsiteY3" fmla="*/ 57328 h 1340101"/>
                    <a:gd name="connsiteX4" fmla="*/ 1300006 w 1334561"/>
                    <a:gd name="connsiteY4" fmla="*/ -17 h 1340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561" h="1340101">
                      <a:moveTo>
                        <a:pt x="1300006" y="-17"/>
                      </a:moveTo>
                      <a:lnTo>
                        <a:pt x="-19" y="1301312"/>
                      </a:lnTo>
                      <a:cubicBezTo>
                        <a:pt x="16923" y="1314671"/>
                        <a:pt x="32563" y="1327704"/>
                        <a:pt x="51786" y="1340085"/>
                      </a:cubicBezTo>
                      <a:lnTo>
                        <a:pt x="1334543" y="57328"/>
                      </a:lnTo>
                      <a:cubicBezTo>
                        <a:pt x="1323791" y="38104"/>
                        <a:pt x="1312061" y="19207"/>
                        <a:pt x="1300006" y="-17"/>
                      </a:cubicBezTo>
                      <a:close/>
                    </a:path>
                  </a:pathLst>
                </a:custGeom>
                <a:noFill/>
                <a:ln w="32516" cap="flat">
                  <a:noFill/>
                  <a:prstDash val="solid"/>
                  <a:miter/>
                </a:ln>
              </p:spPr>
              <p:txBody>
                <a:bodyPr rtlCol="0" anchor="ctr"/>
                <a:lstStyle/>
                <a:p>
                  <a:endParaRPr lang="en-CA" dirty="0"/>
                </a:p>
              </p:txBody>
            </p:sp>
            <p:sp>
              <p:nvSpPr>
                <p:cNvPr id="22" name="Freeform: Shape 21">
                  <a:extLst>
                    <a:ext uri="{FF2B5EF4-FFF2-40B4-BE49-F238E27FC236}">
                      <a16:creationId xmlns:a16="http://schemas.microsoft.com/office/drawing/2014/main" id="{6814BF09-D152-45A0-9783-336D99DA3CCD}"/>
                    </a:ext>
                  </a:extLst>
                </p:cNvPr>
                <p:cNvSpPr/>
                <p:nvPr/>
              </p:nvSpPr>
              <p:spPr>
                <a:xfrm>
                  <a:off x="1281776" y="1753152"/>
                  <a:ext cx="1285688" cy="1289599"/>
                </a:xfrm>
                <a:custGeom>
                  <a:avLst/>
                  <a:gdLst>
                    <a:gd name="connsiteX0" fmla="*/ 1226696 w 1285688"/>
                    <a:gd name="connsiteY0" fmla="*/ -17 h 1289599"/>
                    <a:gd name="connsiteX1" fmla="*/ -19 w 1285688"/>
                    <a:gd name="connsiteY1" fmla="*/ 1226373 h 1289599"/>
                    <a:gd name="connsiteX2" fmla="*/ 27676 w 1285688"/>
                    <a:gd name="connsiteY2" fmla="*/ 1289583 h 1289599"/>
                    <a:gd name="connsiteX3" fmla="*/ 1285670 w 1285688"/>
                    <a:gd name="connsiteY3" fmla="*/ 31588 h 1289599"/>
                    <a:gd name="connsiteX4" fmla="*/ 1226696 w 1285688"/>
                    <a:gd name="connsiteY4" fmla="*/ -17 h 1289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688" h="1289599">
                      <a:moveTo>
                        <a:pt x="1226696" y="-17"/>
                      </a:moveTo>
                      <a:lnTo>
                        <a:pt x="-19" y="1226373"/>
                      </a:lnTo>
                      <a:cubicBezTo>
                        <a:pt x="8452" y="1247878"/>
                        <a:pt x="17901" y="1269056"/>
                        <a:pt x="27676" y="1289583"/>
                      </a:cubicBezTo>
                      <a:lnTo>
                        <a:pt x="1285670" y="31588"/>
                      </a:lnTo>
                      <a:cubicBezTo>
                        <a:pt x="1266446" y="20510"/>
                        <a:pt x="1246571" y="9758"/>
                        <a:pt x="1226696" y="-17"/>
                      </a:cubicBezTo>
                      <a:close/>
                    </a:path>
                  </a:pathLst>
                </a:custGeom>
                <a:noFill/>
                <a:ln w="32516" cap="flat">
                  <a:noFill/>
                  <a:prstDash val="solid"/>
                  <a:miter/>
                </a:ln>
              </p:spPr>
              <p:txBody>
                <a:bodyPr rtlCol="0" anchor="ctr"/>
                <a:lstStyle/>
                <a:p>
                  <a:endParaRPr lang="en-CA" dirty="0"/>
                </a:p>
              </p:txBody>
            </p:sp>
            <p:sp>
              <p:nvSpPr>
                <p:cNvPr id="23" name="Freeform: Shape 22">
                  <a:extLst>
                    <a:ext uri="{FF2B5EF4-FFF2-40B4-BE49-F238E27FC236}">
                      <a16:creationId xmlns:a16="http://schemas.microsoft.com/office/drawing/2014/main" id="{E1F67FF2-0948-451C-99BF-6D03CB8F5B1C}"/>
                    </a:ext>
                  </a:extLst>
                </p:cNvPr>
                <p:cNvSpPr/>
                <p:nvPr/>
              </p:nvSpPr>
              <p:spPr>
                <a:xfrm>
                  <a:off x="1518648" y="2017393"/>
                  <a:ext cx="1349875" cy="1354111"/>
                </a:xfrm>
                <a:custGeom>
                  <a:avLst/>
                  <a:gdLst>
                    <a:gd name="connsiteX0" fmla="*/ 1311735 w 1349875"/>
                    <a:gd name="connsiteY0" fmla="*/ -17 h 1354111"/>
                    <a:gd name="connsiteX1" fmla="*/ -19 w 1349875"/>
                    <a:gd name="connsiteY1" fmla="*/ 1312064 h 1354111"/>
                    <a:gd name="connsiteX2" fmla="*/ 48528 w 1349875"/>
                    <a:gd name="connsiteY2" fmla="*/ 1354095 h 1354111"/>
                    <a:gd name="connsiteX3" fmla="*/ 1349856 w 1349875"/>
                    <a:gd name="connsiteY3" fmla="*/ 53092 h 1354111"/>
                    <a:gd name="connsiteX4" fmla="*/ 1311735 w 1349875"/>
                    <a:gd name="connsiteY4" fmla="*/ -17 h 1354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875" h="1354111">
                      <a:moveTo>
                        <a:pt x="1311735" y="-17"/>
                      </a:moveTo>
                      <a:lnTo>
                        <a:pt x="-19" y="1312064"/>
                      </a:lnTo>
                      <a:cubicBezTo>
                        <a:pt x="15620" y="1326726"/>
                        <a:pt x="32563" y="1340737"/>
                        <a:pt x="48528" y="1354095"/>
                      </a:cubicBezTo>
                      <a:lnTo>
                        <a:pt x="1349856" y="53092"/>
                      </a:lnTo>
                      <a:cubicBezTo>
                        <a:pt x="1337801" y="34846"/>
                        <a:pt x="1325094" y="17252"/>
                        <a:pt x="1311735" y="-17"/>
                      </a:cubicBezTo>
                      <a:close/>
                    </a:path>
                  </a:pathLst>
                </a:custGeom>
                <a:noFill/>
                <a:ln w="32516" cap="flat">
                  <a:noFill/>
                  <a:prstDash val="solid"/>
                  <a:miter/>
                </a:ln>
              </p:spPr>
              <p:txBody>
                <a:bodyPr rtlCol="0" anchor="ctr"/>
                <a:lstStyle/>
                <a:p>
                  <a:endParaRPr lang="en-CA" dirty="0"/>
                </a:p>
              </p:txBody>
            </p:sp>
            <p:sp>
              <p:nvSpPr>
                <p:cNvPr id="24" name="Freeform: Shape 23">
                  <a:extLst>
                    <a:ext uri="{FF2B5EF4-FFF2-40B4-BE49-F238E27FC236}">
                      <a16:creationId xmlns:a16="http://schemas.microsoft.com/office/drawing/2014/main" id="{4437ACD3-A190-43DF-9E57-41D247CDB54B}"/>
                    </a:ext>
                  </a:extLst>
                </p:cNvPr>
                <p:cNvSpPr/>
                <p:nvPr/>
              </p:nvSpPr>
              <p:spPr>
                <a:xfrm>
                  <a:off x="1311752" y="1787364"/>
                  <a:ext cx="1315338" cy="1319574"/>
                </a:xfrm>
                <a:custGeom>
                  <a:avLst/>
                  <a:gdLst>
                    <a:gd name="connsiteX0" fmla="*/ 1259930 w 1315338"/>
                    <a:gd name="connsiteY0" fmla="*/ -17 h 1319574"/>
                    <a:gd name="connsiteX1" fmla="*/ -19 w 1315338"/>
                    <a:gd name="connsiteY1" fmla="*/ 1260259 h 1319574"/>
                    <a:gd name="connsiteX2" fmla="*/ 32563 w 1315338"/>
                    <a:gd name="connsiteY2" fmla="*/ 1319558 h 1319574"/>
                    <a:gd name="connsiteX3" fmla="*/ 1315320 w 1315338"/>
                    <a:gd name="connsiteY3" fmla="*/ 35498 h 1319574"/>
                    <a:gd name="connsiteX4" fmla="*/ 1259930 w 1315338"/>
                    <a:gd name="connsiteY4" fmla="*/ -17 h 1319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338" h="1319574">
                      <a:moveTo>
                        <a:pt x="1259930" y="-17"/>
                      </a:moveTo>
                      <a:lnTo>
                        <a:pt x="-19" y="1260259"/>
                      </a:lnTo>
                      <a:cubicBezTo>
                        <a:pt x="9755" y="1280459"/>
                        <a:pt x="20182" y="1300335"/>
                        <a:pt x="32563" y="1319558"/>
                      </a:cubicBezTo>
                      <a:lnTo>
                        <a:pt x="1315320" y="35498"/>
                      </a:lnTo>
                      <a:cubicBezTo>
                        <a:pt x="1297399" y="23117"/>
                        <a:pt x="1280131" y="11387"/>
                        <a:pt x="1259930" y="-17"/>
                      </a:cubicBezTo>
                      <a:close/>
                    </a:path>
                  </a:pathLst>
                </a:custGeom>
                <a:noFill/>
                <a:ln w="32516" cap="flat">
                  <a:noFill/>
                  <a:prstDash val="solid"/>
                  <a:miter/>
                </a:ln>
              </p:spPr>
              <p:txBody>
                <a:bodyPr rtlCol="0" anchor="ctr"/>
                <a:lstStyle/>
                <a:p>
                  <a:endParaRPr lang="en-CA" dirty="0"/>
                </a:p>
              </p:txBody>
            </p:sp>
            <p:sp>
              <p:nvSpPr>
                <p:cNvPr id="25" name="Freeform: Shape 24">
                  <a:extLst>
                    <a:ext uri="{FF2B5EF4-FFF2-40B4-BE49-F238E27FC236}">
                      <a16:creationId xmlns:a16="http://schemas.microsoft.com/office/drawing/2014/main" id="{B8F5A60F-A44F-4771-9F1B-168244DB9B6F}"/>
                    </a:ext>
                  </a:extLst>
                </p:cNvPr>
                <p:cNvSpPr/>
                <p:nvPr/>
              </p:nvSpPr>
              <p:spPr>
                <a:xfrm>
                  <a:off x="1216286" y="1663878"/>
                  <a:ext cx="886884" cy="885581"/>
                </a:xfrm>
                <a:custGeom>
                  <a:avLst/>
                  <a:gdLst>
                    <a:gd name="connsiteX0" fmla="*/ 786838 w 886884"/>
                    <a:gd name="connsiteY0" fmla="*/ 8129 h 885581"/>
                    <a:gd name="connsiteX1" fmla="*/ 12362 w 886884"/>
                    <a:gd name="connsiteY1" fmla="*/ 782605 h 885581"/>
                    <a:gd name="connsiteX2" fmla="*/ -19 w 886884"/>
                    <a:gd name="connsiteY2" fmla="*/ 885565 h 885581"/>
                    <a:gd name="connsiteX3" fmla="*/ 886865 w 886884"/>
                    <a:gd name="connsiteY3" fmla="*/ -17 h 885581"/>
                    <a:gd name="connsiteX4" fmla="*/ 786838 w 886884"/>
                    <a:gd name="connsiteY4" fmla="*/ 8129 h 885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884" h="885581">
                      <a:moveTo>
                        <a:pt x="786838" y="8129"/>
                      </a:moveTo>
                      <a:lnTo>
                        <a:pt x="12362" y="782605"/>
                      </a:lnTo>
                      <a:cubicBezTo>
                        <a:pt x="6393" y="816680"/>
                        <a:pt x="2262" y="851047"/>
                        <a:pt x="-19" y="885565"/>
                      </a:cubicBezTo>
                      <a:lnTo>
                        <a:pt x="886865" y="-17"/>
                      </a:lnTo>
                      <a:cubicBezTo>
                        <a:pt x="853397" y="814"/>
                        <a:pt x="820000" y="3535"/>
                        <a:pt x="786838" y="8129"/>
                      </a:cubicBezTo>
                      <a:close/>
                    </a:path>
                  </a:pathLst>
                </a:custGeom>
                <a:noFill/>
                <a:ln w="32516" cap="flat">
                  <a:noFill/>
                  <a:prstDash val="solid"/>
                  <a:miter/>
                </a:ln>
              </p:spPr>
              <p:txBody>
                <a:bodyPr rtlCol="0" anchor="ctr"/>
                <a:lstStyle/>
                <a:p>
                  <a:endParaRPr lang="en-CA" dirty="0"/>
                </a:p>
              </p:txBody>
            </p:sp>
            <p:sp>
              <p:nvSpPr>
                <p:cNvPr id="26" name="Freeform: Shape 25">
                  <a:extLst>
                    <a:ext uri="{FF2B5EF4-FFF2-40B4-BE49-F238E27FC236}">
                      <a16:creationId xmlns:a16="http://schemas.microsoft.com/office/drawing/2014/main" id="{0264DB3B-9244-4E38-B339-40889E3F15D7}"/>
                    </a:ext>
                  </a:extLst>
                </p:cNvPr>
                <p:cNvSpPr/>
                <p:nvPr/>
              </p:nvSpPr>
              <p:spPr>
                <a:xfrm>
                  <a:off x="1263205" y="1701673"/>
                  <a:ext cx="605700" cy="605375"/>
                </a:xfrm>
                <a:custGeom>
                  <a:avLst/>
                  <a:gdLst>
                    <a:gd name="connsiteX0" fmla="*/ 450917 w 605700"/>
                    <a:gd name="connsiteY0" fmla="*/ 63844 h 605375"/>
                    <a:gd name="connsiteX1" fmla="*/ 68403 w 605700"/>
                    <a:gd name="connsiteY1" fmla="*/ 446358 h 605375"/>
                    <a:gd name="connsiteX2" fmla="*/ -19 w 605700"/>
                    <a:gd name="connsiteY2" fmla="*/ 605359 h 605375"/>
                    <a:gd name="connsiteX3" fmla="*/ 605682 w 605700"/>
                    <a:gd name="connsiteY3" fmla="*/ -17 h 605375"/>
                    <a:gd name="connsiteX4" fmla="*/ 450917 w 605700"/>
                    <a:gd name="connsiteY4" fmla="*/ 63844 h 605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00" h="605375">
                      <a:moveTo>
                        <a:pt x="450917" y="63844"/>
                      </a:moveTo>
                      <a:lnTo>
                        <a:pt x="68403" y="446358"/>
                      </a:lnTo>
                      <a:cubicBezTo>
                        <a:pt x="40848" y="497186"/>
                        <a:pt x="17947" y="550402"/>
                        <a:pt x="-19" y="605359"/>
                      </a:cubicBezTo>
                      <a:lnTo>
                        <a:pt x="605682" y="-17"/>
                      </a:lnTo>
                      <a:cubicBezTo>
                        <a:pt x="552136" y="16180"/>
                        <a:pt x="500305" y="37570"/>
                        <a:pt x="450917" y="63844"/>
                      </a:cubicBezTo>
                      <a:close/>
                    </a:path>
                  </a:pathLst>
                </a:custGeom>
                <a:noFill/>
                <a:ln w="32516" cap="flat">
                  <a:noFill/>
                  <a:prstDash val="solid"/>
                  <a:miter/>
                </a:ln>
              </p:spPr>
              <p:txBody>
                <a:bodyPr rtlCol="0" anchor="ctr"/>
                <a:lstStyle/>
                <a:p>
                  <a:endParaRPr lang="en-CA" dirty="0"/>
                </a:p>
              </p:txBody>
            </p:sp>
            <p:sp>
              <p:nvSpPr>
                <p:cNvPr id="27" name="Freeform: Shape 26">
                  <a:extLst>
                    <a:ext uri="{FF2B5EF4-FFF2-40B4-BE49-F238E27FC236}">
                      <a16:creationId xmlns:a16="http://schemas.microsoft.com/office/drawing/2014/main" id="{B52C7C6B-8655-4A0D-875E-D10EECA479BA}"/>
                    </a:ext>
                  </a:extLst>
                </p:cNvPr>
                <p:cNvSpPr/>
                <p:nvPr/>
              </p:nvSpPr>
              <p:spPr>
                <a:xfrm>
                  <a:off x="1229645" y="1673000"/>
                  <a:ext cx="765353" cy="765353"/>
                </a:xfrm>
                <a:custGeom>
                  <a:avLst/>
                  <a:gdLst>
                    <a:gd name="connsiteX0" fmla="*/ 649016 w 765353"/>
                    <a:gd name="connsiteY0" fmla="*/ 25723 h 765353"/>
                    <a:gd name="connsiteX1" fmla="*/ 29956 w 765353"/>
                    <a:gd name="connsiteY1" fmla="*/ 644783 h 765353"/>
                    <a:gd name="connsiteX2" fmla="*/ -19 w 765353"/>
                    <a:gd name="connsiteY2" fmla="*/ 765337 h 765353"/>
                    <a:gd name="connsiteX3" fmla="*/ 765334 w 765353"/>
                    <a:gd name="connsiteY3" fmla="*/ -17 h 765353"/>
                    <a:gd name="connsiteX4" fmla="*/ 649016 w 765353"/>
                    <a:gd name="connsiteY4" fmla="*/ 25723 h 765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353" h="765353">
                      <a:moveTo>
                        <a:pt x="649016" y="25723"/>
                      </a:moveTo>
                      <a:lnTo>
                        <a:pt x="29956" y="644783"/>
                      </a:lnTo>
                      <a:cubicBezTo>
                        <a:pt x="17406" y="684289"/>
                        <a:pt x="7393" y="724554"/>
                        <a:pt x="-19" y="765337"/>
                      </a:cubicBezTo>
                      <a:lnTo>
                        <a:pt x="765334" y="-17"/>
                      </a:lnTo>
                      <a:cubicBezTo>
                        <a:pt x="726014" y="5861"/>
                        <a:pt x="687147" y="14463"/>
                        <a:pt x="649016" y="25723"/>
                      </a:cubicBezTo>
                      <a:close/>
                    </a:path>
                  </a:pathLst>
                </a:custGeom>
                <a:noFill/>
                <a:ln w="32516" cap="flat">
                  <a:noFill/>
                  <a:prstDash val="solid"/>
                  <a:miter/>
                </a:ln>
              </p:spPr>
              <p:txBody>
                <a:bodyPr rtlCol="0" anchor="ctr"/>
                <a:lstStyle/>
                <a:p>
                  <a:endParaRPr lang="en-CA" dirty="0"/>
                </a:p>
              </p:txBody>
            </p:sp>
            <p:sp>
              <p:nvSpPr>
                <p:cNvPr id="28" name="Freeform: Shape 27">
                  <a:extLst>
                    <a:ext uri="{FF2B5EF4-FFF2-40B4-BE49-F238E27FC236}">
                      <a16:creationId xmlns:a16="http://schemas.microsoft.com/office/drawing/2014/main" id="{F3382D49-8AD7-4417-B5A5-A7B6B39D5586}"/>
                    </a:ext>
                  </a:extLst>
                </p:cNvPr>
                <p:cNvSpPr/>
                <p:nvPr/>
              </p:nvSpPr>
              <p:spPr>
                <a:xfrm>
                  <a:off x="1340098" y="1774331"/>
                  <a:ext cx="358402" cy="358402"/>
                </a:xfrm>
                <a:custGeom>
                  <a:avLst/>
                  <a:gdLst>
                    <a:gd name="connsiteX0" fmla="*/ -19 w 358402"/>
                    <a:gd name="connsiteY0" fmla="*/ 358386 h 358402"/>
                    <a:gd name="connsiteX1" fmla="*/ 358384 w 358402"/>
                    <a:gd name="connsiteY1" fmla="*/ -17 h 358402"/>
                    <a:gd name="connsiteX2" fmla="*/ -19 w 358402"/>
                    <a:gd name="connsiteY2" fmla="*/ 358386 h 358402"/>
                  </a:gdLst>
                  <a:ahLst/>
                  <a:cxnLst>
                    <a:cxn ang="0">
                      <a:pos x="connsiteX0" y="connsiteY0"/>
                    </a:cxn>
                    <a:cxn ang="0">
                      <a:pos x="connsiteX1" y="connsiteY1"/>
                    </a:cxn>
                    <a:cxn ang="0">
                      <a:pos x="connsiteX2" y="connsiteY2"/>
                    </a:cxn>
                  </a:cxnLst>
                  <a:rect l="l" t="t" r="r" b="b"/>
                  <a:pathLst>
                    <a:path w="358402" h="358402">
                      <a:moveTo>
                        <a:pt x="-19" y="358386"/>
                      </a:moveTo>
                      <a:lnTo>
                        <a:pt x="358384" y="-17"/>
                      </a:lnTo>
                      <a:cubicBezTo>
                        <a:pt x="208034" y="83961"/>
                        <a:pt x="83958" y="208036"/>
                        <a:pt x="-19" y="358386"/>
                      </a:cubicBezTo>
                      <a:close/>
                    </a:path>
                  </a:pathLst>
                </a:custGeom>
                <a:noFill/>
                <a:ln w="32516" cap="flat">
                  <a:noFill/>
                  <a:prstDash val="solid"/>
                  <a:miter/>
                </a:ln>
              </p:spPr>
              <p:txBody>
                <a:bodyPr rtlCol="0" anchor="ctr"/>
                <a:lstStyle/>
                <a:p>
                  <a:endParaRPr lang="en-CA" dirty="0"/>
                </a:p>
              </p:txBody>
            </p:sp>
            <p:sp>
              <p:nvSpPr>
                <p:cNvPr id="29" name="Freeform: Shape 28">
                  <a:extLst>
                    <a:ext uri="{FF2B5EF4-FFF2-40B4-BE49-F238E27FC236}">
                      <a16:creationId xmlns:a16="http://schemas.microsoft.com/office/drawing/2014/main" id="{5066F771-ECA6-4368-8D70-09D2CCCE5BBC}"/>
                    </a:ext>
                  </a:extLst>
                </p:cNvPr>
                <p:cNvSpPr/>
                <p:nvPr/>
              </p:nvSpPr>
              <p:spPr>
                <a:xfrm>
                  <a:off x="1236813" y="1698415"/>
                  <a:ext cx="1199020" cy="1203256"/>
                </a:xfrm>
                <a:custGeom>
                  <a:avLst/>
                  <a:gdLst>
                    <a:gd name="connsiteX0" fmla="*/ 1130579 w 1199020"/>
                    <a:gd name="connsiteY0" fmla="*/ -17 h 1203256"/>
                    <a:gd name="connsiteX1" fmla="*/ -19 w 1199020"/>
                    <a:gd name="connsiteY1" fmla="*/ 1130908 h 1203256"/>
                    <a:gd name="connsiteX2" fmla="*/ 18227 w 1199020"/>
                    <a:gd name="connsiteY2" fmla="*/ 1203240 h 1203256"/>
                    <a:gd name="connsiteX3" fmla="*/ 1199001 w 1199020"/>
                    <a:gd name="connsiteY3" fmla="*/ 22791 h 1203256"/>
                    <a:gd name="connsiteX4" fmla="*/ 1130579 w 1199020"/>
                    <a:gd name="connsiteY4" fmla="*/ -17 h 1203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020" h="1203256">
                      <a:moveTo>
                        <a:pt x="1130579" y="-17"/>
                      </a:moveTo>
                      <a:lnTo>
                        <a:pt x="-19" y="1130908"/>
                      </a:lnTo>
                      <a:cubicBezTo>
                        <a:pt x="5194" y="1155344"/>
                        <a:pt x="11059" y="1179455"/>
                        <a:pt x="18227" y="1203240"/>
                      </a:cubicBezTo>
                      <a:lnTo>
                        <a:pt x="1199001" y="22791"/>
                      </a:lnTo>
                      <a:cubicBezTo>
                        <a:pt x="1176520" y="13994"/>
                        <a:pt x="1153712" y="6826"/>
                        <a:pt x="1130579" y="-17"/>
                      </a:cubicBezTo>
                      <a:close/>
                    </a:path>
                  </a:pathLst>
                </a:custGeom>
                <a:noFill/>
                <a:ln w="32516" cap="flat">
                  <a:noFill/>
                  <a:prstDash val="solid"/>
                  <a:miter/>
                </a:ln>
              </p:spPr>
              <p:txBody>
                <a:bodyPr rtlCol="0" anchor="ctr"/>
                <a:lstStyle/>
                <a:p>
                  <a:endParaRPr lang="en-CA" dirty="0"/>
                </a:p>
              </p:txBody>
            </p:sp>
            <p:sp>
              <p:nvSpPr>
                <p:cNvPr id="30" name="Freeform: Shape 29">
                  <a:extLst>
                    <a:ext uri="{FF2B5EF4-FFF2-40B4-BE49-F238E27FC236}">
                      <a16:creationId xmlns:a16="http://schemas.microsoft.com/office/drawing/2014/main" id="{FAC1F618-6D0E-45E9-A8D2-D4F811FBDCA5}"/>
                    </a:ext>
                  </a:extLst>
                </p:cNvPr>
                <p:cNvSpPr/>
                <p:nvPr/>
              </p:nvSpPr>
              <p:spPr>
                <a:xfrm>
                  <a:off x="1213680" y="1663552"/>
                  <a:ext cx="983001" cy="986259"/>
                </a:xfrm>
                <a:custGeom>
                  <a:avLst/>
                  <a:gdLst>
                    <a:gd name="connsiteX0" fmla="*/ 909672 w 983001"/>
                    <a:gd name="connsiteY0" fmla="*/ -17 h 986259"/>
                    <a:gd name="connsiteX1" fmla="*/ 895336 w 983001"/>
                    <a:gd name="connsiteY1" fmla="*/ -17 h 986259"/>
                    <a:gd name="connsiteX2" fmla="*/ 1936 w 983001"/>
                    <a:gd name="connsiteY2" fmla="*/ 893384 h 986259"/>
                    <a:gd name="connsiteX3" fmla="*/ -19 w 983001"/>
                    <a:gd name="connsiteY3" fmla="*/ 953661 h 986259"/>
                    <a:gd name="connsiteX4" fmla="*/ -19 w 983001"/>
                    <a:gd name="connsiteY4" fmla="*/ 986243 h 986259"/>
                    <a:gd name="connsiteX5" fmla="*/ 982982 w 983001"/>
                    <a:gd name="connsiteY5" fmla="*/ 3242 h 986259"/>
                    <a:gd name="connsiteX6" fmla="*/ 909672 w 983001"/>
                    <a:gd name="connsiteY6" fmla="*/ -17 h 98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3001" h="986259">
                      <a:moveTo>
                        <a:pt x="909672" y="-17"/>
                      </a:moveTo>
                      <a:lnTo>
                        <a:pt x="895336" y="-17"/>
                      </a:lnTo>
                      <a:lnTo>
                        <a:pt x="1936" y="893384"/>
                      </a:lnTo>
                      <a:cubicBezTo>
                        <a:pt x="1936" y="913260"/>
                        <a:pt x="-19" y="933460"/>
                        <a:pt x="-19" y="953661"/>
                      </a:cubicBezTo>
                      <a:cubicBezTo>
                        <a:pt x="-19" y="964413"/>
                        <a:pt x="-19" y="974840"/>
                        <a:pt x="-19" y="986243"/>
                      </a:cubicBezTo>
                      <a:lnTo>
                        <a:pt x="982982" y="3242"/>
                      </a:lnTo>
                      <a:cubicBezTo>
                        <a:pt x="958871" y="1287"/>
                        <a:pt x="934435" y="-17"/>
                        <a:pt x="909672" y="-17"/>
                      </a:cubicBezTo>
                      <a:close/>
                    </a:path>
                  </a:pathLst>
                </a:custGeom>
                <a:noFill/>
                <a:ln w="32516" cap="flat">
                  <a:noFill/>
                  <a:prstDash val="solid"/>
                  <a:miter/>
                </a:ln>
              </p:spPr>
              <p:txBody>
                <a:bodyPr rtlCol="0" anchor="ctr"/>
                <a:lstStyle/>
                <a:p>
                  <a:endParaRPr lang="en-CA" dirty="0"/>
                </a:p>
              </p:txBody>
            </p:sp>
            <p:sp>
              <p:nvSpPr>
                <p:cNvPr id="31" name="Freeform: Shape 30">
                  <a:extLst>
                    <a:ext uri="{FF2B5EF4-FFF2-40B4-BE49-F238E27FC236}">
                      <a16:creationId xmlns:a16="http://schemas.microsoft.com/office/drawing/2014/main" id="{0ABA88EE-786A-491A-9D2B-72FCE72AEB52}"/>
                    </a:ext>
                  </a:extLst>
                </p:cNvPr>
                <p:cNvSpPr/>
                <p:nvPr/>
              </p:nvSpPr>
              <p:spPr>
                <a:xfrm>
                  <a:off x="1256036" y="1723177"/>
                  <a:ext cx="1247567" cy="1251478"/>
                </a:xfrm>
                <a:custGeom>
                  <a:avLst/>
                  <a:gdLst>
                    <a:gd name="connsiteX0" fmla="*/ 1184665 w 1247567"/>
                    <a:gd name="connsiteY0" fmla="*/ -17 h 1251478"/>
                    <a:gd name="connsiteX1" fmla="*/ -19 w 1247567"/>
                    <a:gd name="connsiteY1" fmla="*/ 1183691 h 1251478"/>
                    <a:gd name="connsiteX2" fmla="*/ 23440 w 1247567"/>
                    <a:gd name="connsiteY2" fmla="*/ 1251462 h 1251478"/>
                    <a:gd name="connsiteX3" fmla="*/ 1247549 w 1247567"/>
                    <a:gd name="connsiteY3" fmla="*/ 27678 h 1251478"/>
                    <a:gd name="connsiteX4" fmla="*/ 1184665 w 1247567"/>
                    <a:gd name="connsiteY4" fmla="*/ -17 h 1251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7567" h="1251478">
                      <a:moveTo>
                        <a:pt x="1184665" y="-17"/>
                      </a:moveTo>
                      <a:lnTo>
                        <a:pt x="-19" y="1183691"/>
                      </a:lnTo>
                      <a:cubicBezTo>
                        <a:pt x="6823" y="1206824"/>
                        <a:pt x="14969" y="1229306"/>
                        <a:pt x="23440" y="1251462"/>
                      </a:cubicBezTo>
                      <a:lnTo>
                        <a:pt x="1247549" y="27678"/>
                      </a:lnTo>
                      <a:cubicBezTo>
                        <a:pt x="1227022" y="17578"/>
                        <a:pt x="1205518" y="8455"/>
                        <a:pt x="1184665" y="-17"/>
                      </a:cubicBezTo>
                      <a:close/>
                    </a:path>
                  </a:pathLst>
                </a:custGeom>
                <a:noFill/>
                <a:ln w="32516" cap="flat">
                  <a:noFill/>
                  <a:prstDash val="solid"/>
                  <a:miter/>
                </a:ln>
              </p:spPr>
              <p:txBody>
                <a:bodyPr rtlCol="0" anchor="ctr"/>
                <a:lstStyle/>
                <a:p>
                  <a:endParaRPr lang="en-CA" dirty="0"/>
                </a:p>
              </p:txBody>
            </p:sp>
            <p:sp>
              <p:nvSpPr>
                <p:cNvPr id="32" name="Freeform: Shape 31">
                  <a:extLst>
                    <a:ext uri="{FF2B5EF4-FFF2-40B4-BE49-F238E27FC236}">
                      <a16:creationId xmlns:a16="http://schemas.microsoft.com/office/drawing/2014/main" id="{0E7511C9-0DBE-4B2B-8D00-EFDC15673DD3}"/>
                    </a:ext>
                  </a:extLst>
                </p:cNvPr>
                <p:cNvSpPr/>
                <p:nvPr/>
              </p:nvSpPr>
              <p:spPr>
                <a:xfrm>
                  <a:off x="1223454" y="1679517"/>
                  <a:ext cx="1140372" cy="1144282"/>
                </a:xfrm>
                <a:custGeom>
                  <a:avLst/>
                  <a:gdLst>
                    <a:gd name="connsiteX0" fmla="*/ 1065415 w 1140372"/>
                    <a:gd name="connsiteY0" fmla="*/ -17 h 1144282"/>
                    <a:gd name="connsiteX1" fmla="*/ -19 w 1140372"/>
                    <a:gd name="connsiteY1" fmla="*/ 1066395 h 1144282"/>
                    <a:gd name="connsiteX2" fmla="*/ 13339 w 1140372"/>
                    <a:gd name="connsiteY2" fmla="*/ 1144266 h 1144282"/>
                    <a:gd name="connsiteX3" fmla="*/ 1140354 w 1140372"/>
                    <a:gd name="connsiteY3" fmla="*/ 17252 h 1144282"/>
                    <a:gd name="connsiteX4" fmla="*/ 1065415 w 1140372"/>
                    <a:gd name="connsiteY4" fmla="*/ -17 h 1144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372" h="1144282">
                      <a:moveTo>
                        <a:pt x="1065415" y="-17"/>
                      </a:moveTo>
                      <a:lnTo>
                        <a:pt x="-19" y="1066395"/>
                      </a:lnTo>
                      <a:cubicBezTo>
                        <a:pt x="3565" y="1092787"/>
                        <a:pt x="7801" y="1118527"/>
                        <a:pt x="13339" y="1144266"/>
                      </a:cubicBezTo>
                      <a:lnTo>
                        <a:pt x="1140354" y="17252"/>
                      </a:lnTo>
                      <a:cubicBezTo>
                        <a:pt x="1114614" y="10410"/>
                        <a:pt x="1090177" y="4545"/>
                        <a:pt x="1065415" y="-17"/>
                      </a:cubicBezTo>
                      <a:close/>
                    </a:path>
                  </a:pathLst>
                </a:custGeom>
                <a:noFill/>
                <a:ln w="32516" cap="flat">
                  <a:noFill/>
                  <a:prstDash val="solid"/>
                  <a:miter/>
                </a:ln>
              </p:spPr>
              <p:txBody>
                <a:bodyPr rtlCol="0" anchor="ctr"/>
                <a:lstStyle/>
                <a:p>
                  <a:endParaRPr lang="en-CA" dirty="0"/>
                </a:p>
              </p:txBody>
            </p:sp>
            <p:sp>
              <p:nvSpPr>
                <p:cNvPr id="33" name="Freeform: Shape 32">
                  <a:extLst>
                    <a:ext uri="{FF2B5EF4-FFF2-40B4-BE49-F238E27FC236}">
                      <a16:creationId xmlns:a16="http://schemas.microsoft.com/office/drawing/2014/main" id="{4ADE68A0-12AF-49B8-B81D-D6419BF4BE27}"/>
                    </a:ext>
                  </a:extLst>
                </p:cNvPr>
                <p:cNvSpPr/>
                <p:nvPr/>
              </p:nvSpPr>
              <p:spPr>
                <a:xfrm>
                  <a:off x="1214657" y="1667136"/>
                  <a:ext cx="1068366" cy="1072602"/>
                </a:xfrm>
                <a:custGeom>
                  <a:avLst/>
                  <a:gdLst>
                    <a:gd name="connsiteX0" fmla="*/ 988521 w 1068366"/>
                    <a:gd name="connsiteY0" fmla="*/ -17 h 1072602"/>
                    <a:gd name="connsiteX1" fmla="*/ -19 w 1068366"/>
                    <a:gd name="connsiteY1" fmla="*/ 988524 h 1072602"/>
                    <a:gd name="connsiteX2" fmla="*/ 6823 w 1068366"/>
                    <a:gd name="connsiteY2" fmla="*/ 1072586 h 1072602"/>
                    <a:gd name="connsiteX3" fmla="*/ 1068347 w 1068366"/>
                    <a:gd name="connsiteY3" fmla="*/ 11061 h 1072602"/>
                    <a:gd name="connsiteX4" fmla="*/ 988521 w 1068366"/>
                    <a:gd name="connsiteY4" fmla="*/ -17 h 1072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366" h="1072602">
                      <a:moveTo>
                        <a:pt x="988521" y="-17"/>
                      </a:moveTo>
                      <a:lnTo>
                        <a:pt x="-19" y="988524"/>
                      </a:lnTo>
                      <a:cubicBezTo>
                        <a:pt x="1284" y="1016978"/>
                        <a:pt x="3565" y="1044999"/>
                        <a:pt x="6823" y="1072586"/>
                      </a:cubicBezTo>
                      <a:lnTo>
                        <a:pt x="1068347" y="11061"/>
                      </a:lnTo>
                      <a:cubicBezTo>
                        <a:pt x="1041956" y="6174"/>
                        <a:pt x="1015564" y="2590"/>
                        <a:pt x="988521" y="-17"/>
                      </a:cubicBezTo>
                      <a:close/>
                    </a:path>
                  </a:pathLst>
                </a:custGeom>
                <a:noFill/>
                <a:ln w="32516" cap="flat">
                  <a:noFill/>
                  <a:prstDash val="solid"/>
                  <a:miter/>
                </a:ln>
              </p:spPr>
              <p:txBody>
                <a:bodyPr rtlCol="0" anchor="ctr"/>
                <a:lstStyle/>
                <a:p>
                  <a:endParaRPr lang="en-CA" dirty="0"/>
                </a:p>
              </p:txBody>
            </p:sp>
            <p:sp>
              <p:nvSpPr>
                <p:cNvPr id="34" name="Freeform: Shape 33">
                  <a:extLst>
                    <a:ext uri="{FF2B5EF4-FFF2-40B4-BE49-F238E27FC236}">
                      <a16:creationId xmlns:a16="http://schemas.microsoft.com/office/drawing/2014/main" id="{111C3092-D86B-4028-9A83-81725C76FA67}"/>
                    </a:ext>
                  </a:extLst>
                </p:cNvPr>
                <p:cNvSpPr/>
                <p:nvPr/>
              </p:nvSpPr>
              <p:spPr>
                <a:xfrm>
                  <a:off x="2062117" y="2597354"/>
                  <a:ext cx="970945" cy="973552"/>
                </a:xfrm>
                <a:custGeom>
                  <a:avLst/>
                  <a:gdLst>
                    <a:gd name="connsiteX0" fmla="*/ 970927 w 970945"/>
                    <a:gd name="connsiteY0" fmla="*/ 19858 h 973552"/>
                    <a:gd name="connsiteX1" fmla="*/ 970927 w 970945"/>
                    <a:gd name="connsiteY1" fmla="*/ -17 h 973552"/>
                    <a:gd name="connsiteX2" fmla="*/ -19 w 970945"/>
                    <a:gd name="connsiteY2" fmla="*/ 970930 h 973552"/>
                    <a:gd name="connsiteX3" fmla="*/ 61887 w 970945"/>
                    <a:gd name="connsiteY3" fmla="*/ 973536 h 973552"/>
                    <a:gd name="connsiteX4" fmla="*/ 89256 w 970945"/>
                    <a:gd name="connsiteY4" fmla="*/ 973536 h 973552"/>
                    <a:gd name="connsiteX5" fmla="*/ 968972 w 970945"/>
                    <a:gd name="connsiteY5" fmla="*/ 93820 h 973552"/>
                    <a:gd name="connsiteX6" fmla="*/ 970927 w 970945"/>
                    <a:gd name="connsiteY6" fmla="*/ 19858 h 97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945" h="973552">
                      <a:moveTo>
                        <a:pt x="970927" y="19858"/>
                      </a:moveTo>
                      <a:cubicBezTo>
                        <a:pt x="970927" y="13342"/>
                        <a:pt x="970927" y="6826"/>
                        <a:pt x="970927" y="-17"/>
                      </a:cubicBezTo>
                      <a:lnTo>
                        <a:pt x="-19" y="970930"/>
                      </a:lnTo>
                      <a:cubicBezTo>
                        <a:pt x="20507" y="972559"/>
                        <a:pt x="41034" y="973536"/>
                        <a:pt x="61887" y="973536"/>
                      </a:cubicBezTo>
                      <a:lnTo>
                        <a:pt x="89256" y="973536"/>
                      </a:lnTo>
                      <a:lnTo>
                        <a:pt x="968972" y="93820"/>
                      </a:lnTo>
                      <a:cubicBezTo>
                        <a:pt x="969623" y="69057"/>
                        <a:pt x="970927" y="44621"/>
                        <a:pt x="970927" y="19858"/>
                      </a:cubicBezTo>
                      <a:close/>
                    </a:path>
                  </a:pathLst>
                </a:custGeom>
                <a:noFill/>
                <a:ln w="32516" cap="flat">
                  <a:noFill/>
                  <a:prstDash val="solid"/>
                  <a:miter/>
                </a:ln>
              </p:spPr>
              <p:txBody>
                <a:bodyPr rtlCol="0" anchor="ctr"/>
                <a:lstStyle/>
                <a:p>
                  <a:endParaRPr lang="en-CA" dirty="0"/>
                </a:p>
              </p:txBody>
            </p:sp>
            <p:sp>
              <p:nvSpPr>
                <p:cNvPr id="35" name="Freeform: Shape 34">
                  <a:extLst>
                    <a:ext uri="{FF2B5EF4-FFF2-40B4-BE49-F238E27FC236}">
                      <a16:creationId xmlns:a16="http://schemas.microsoft.com/office/drawing/2014/main" id="{493DAD7B-3599-41C2-A776-67989670ABDE}"/>
                    </a:ext>
                  </a:extLst>
                </p:cNvPr>
                <p:cNvSpPr/>
                <p:nvPr/>
              </p:nvSpPr>
              <p:spPr>
                <a:xfrm>
                  <a:off x="2396409" y="2945657"/>
                  <a:ext cx="581264" cy="581590"/>
                </a:xfrm>
                <a:custGeom>
                  <a:avLst/>
                  <a:gdLst>
                    <a:gd name="connsiteX0" fmla="*/ 581245 w 581264"/>
                    <a:gd name="connsiteY0" fmla="*/ -17 h 581590"/>
                    <a:gd name="connsiteX1" fmla="*/ -19 w 581264"/>
                    <a:gd name="connsiteY1" fmla="*/ 581574 h 581590"/>
                    <a:gd name="connsiteX2" fmla="*/ 162891 w 581264"/>
                    <a:gd name="connsiteY2" fmla="*/ 507938 h 581590"/>
                    <a:gd name="connsiteX3" fmla="*/ 503048 w 581264"/>
                    <a:gd name="connsiteY3" fmla="*/ 170388 h 581590"/>
                    <a:gd name="connsiteX4" fmla="*/ 581245 w 581264"/>
                    <a:gd name="connsiteY4" fmla="*/ -17 h 581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264" h="581590">
                      <a:moveTo>
                        <a:pt x="581245" y="-17"/>
                      </a:moveTo>
                      <a:lnTo>
                        <a:pt x="-19" y="581574"/>
                      </a:lnTo>
                      <a:cubicBezTo>
                        <a:pt x="56647" y="562637"/>
                        <a:pt x="111235" y="537963"/>
                        <a:pt x="162891" y="507938"/>
                      </a:cubicBezTo>
                      <a:lnTo>
                        <a:pt x="503048" y="170388"/>
                      </a:lnTo>
                      <a:cubicBezTo>
                        <a:pt x="534620" y="116279"/>
                        <a:pt x="560813" y="59205"/>
                        <a:pt x="581245" y="-17"/>
                      </a:cubicBezTo>
                      <a:close/>
                    </a:path>
                  </a:pathLst>
                </a:custGeom>
                <a:noFill/>
                <a:ln w="32516" cap="flat">
                  <a:noFill/>
                  <a:prstDash val="solid"/>
                  <a:miter/>
                </a:ln>
              </p:spPr>
              <p:txBody>
                <a:bodyPr rtlCol="0" anchor="ctr"/>
                <a:lstStyle/>
                <a:p>
                  <a:endParaRPr lang="en-CA" dirty="0"/>
                </a:p>
              </p:txBody>
            </p:sp>
            <p:sp>
              <p:nvSpPr>
                <p:cNvPr id="36" name="Freeform: Shape 35">
                  <a:extLst>
                    <a:ext uri="{FF2B5EF4-FFF2-40B4-BE49-F238E27FC236}">
                      <a16:creationId xmlns:a16="http://schemas.microsoft.com/office/drawing/2014/main" id="{7AB03993-46C2-4BC3-A1C2-15E595B048D5}"/>
                    </a:ext>
                  </a:extLst>
                </p:cNvPr>
                <p:cNvSpPr/>
                <p:nvPr/>
              </p:nvSpPr>
              <p:spPr>
                <a:xfrm>
                  <a:off x="1893994" y="2420759"/>
                  <a:ext cx="1131901" cy="1135485"/>
                </a:xfrm>
                <a:custGeom>
                  <a:avLst/>
                  <a:gdLst>
                    <a:gd name="connsiteX0" fmla="*/ 1119501 w 1131901"/>
                    <a:gd name="connsiteY0" fmla="*/ -17 h 1135485"/>
                    <a:gd name="connsiteX1" fmla="*/ -19 w 1131901"/>
                    <a:gd name="connsiteY1" fmla="*/ 1118852 h 1135485"/>
                    <a:gd name="connsiteX2" fmla="*/ 74594 w 1131901"/>
                    <a:gd name="connsiteY2" fmla="*/ 1135469 h 1135485"/>
                    <a:gd name="connsiteX3" fmla="*/ 1131882 w 1131901"/>
                    <a:gd name="connsiteY3" fmla="*/ 78832 h 1135485"/>
                    <a:gd name="connsiteX4" fmla="*/ 1119501 w 1131901"/>
                    <a:gd name="connsiteY4" fmla="*/ -17 h 113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901" h="1135485">
                      <a:moveTo>
                        <a:pt x="1119501" y="-17"/>
                      </a:moveTo>
                      <a:lnTo>
                        <a:pt x="-19" y="1118852"/>
                      </a:lnTo>
                      <a:cubicBezTo>
                        <a:pt x="24417" y="1125369"/>
                        <a:pt x="49180" y="1130908"/>
                        <a:pt x="74594" y="1135469"/>
                      </a:cubicBezTo>
                      <a:lnTo>
                        <a:pt x="1131882" y="78832"/>
                      </a:lnTo>
                      <a:cubicBezTo>
                        <a:pt x="1128624" y="52115"/>
                        <a:pt x="1124714" y="26049"/>
                        <a:pt x="1119501" y="-17"/>
                      </a:cubicBezTo>
                      <a:close/>
                    </a:path>
                  </a:pathLst>
                </a:custGeom>
                <a:noFill/>
                <a:ln w="32516" cap="flat">
                  <a:noFill/>
                  <a:prstDash val="solid"/>
                  <a:miter/>
                </a:ln>
              </p:spPr>
              <p:txBody>
                <a:bodyPr rtlCol="0" anchor="ctr"/>
                <a:lstStyle/>
                <a:p>
                  <a:endParaRPr lang="en-CA" dirty="0"/>
                </a:p>
              </p:txBody>
            </p:sp>
            <p:sp>
              <p:nvSpPr>
                <p:cNvPr id="37" name="Freeform: Shape 36">
                  <a:extLst>
                    <a:ext uri="{FF2B5EF4-FFF2-40B4-BE49-F238E27FC236}">
                      <a16:creationId xmlns:a16="http://schemas.microsoft.com/office/drawing/2014/main" id="{43D5FEDC-C7D9-422F-A04C-6514A4FA471D}"/>
                    </a:ext>
                  </a:extLst>
                </p:cNvPr>
                <p:cNvSpPr/>
                <p:nvPr/>
              </p:nvSpPr>
              <p:spPr>
                <a:xfrm>
                  <a:off x="1972842" y="2505799"/>
                  <a:ext cx="1058301" cy="1062176"/>
                </a:xfrm>
                <a:custGeom>
                  <a:avLst/>
                  <a:gdLst>
                    <a:gd name="connsiteX0" fmla="*/ 1053685 w 1058301"/>
                    <a:gd name="connsiteY0" fmla="*/ -17 h 1062176"/>
                    <a:gd name="connsiteX1" fmla="*/ -19 w 1058301"/>
                    <a:gd name="connsiteY1" fmla="*/ 1052059 h 1062176"/>
                    <a:gd name="connsiteX2" fmla="*/ 80784 w 1058301"/>
                    <a:gd name="connsiteY2" fmla="*/ 1062160 h 1062176"/>
                    <a:gd name="connsiteX3" fmla="*/ 1058247 w 1058301"/>
                    <a:gd name="connsiteY3" fmla="*/ 84697 h 1062176"/>
                    <a:gd name="connsiteX4" fmla="*/ 1053685 w 1058301"/>
                    <a:gd name="connsiteY4" fmla="*/ -17 h 1062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301" h="1062176">
                      <a:moveTo>
                        <a:pt x="1053685" y="-17"/>
                      </a:moveTo>
                      <a:lnTo>
                        <a:pt x="-19" y="1052059"/>
                      </a:lnTo>
                      <a:cubicBezTo>
                        <a:pt x="26698" y="1056621"/>
                        <a:pt x="53741" y="1059879"/>
                        <a:pt x="80784" y="1062160"/>
                      </a:cubicBezTo>
                      <a:lnTo>
                        <a:pt x="1058247" y="84697"/>
                      </a:lnTo>
                      <a:cubicBezTo>
                        <a:pt x="1058573" y="56350"/>
                        <a:pt x="1056618" y="27678"/>
                        <a:pt x="1053685" y="-17"/>
                      </a:cubicBezTo>
                      <a:close/>
                    </a:path>
                  </a:pathLst>
                </a:custGeom>
                <a:noFill/>
                <a:ln w="32516" cap="flat">
                  <a:noFill/>
                  <a:prstDash val="solid"/>
                  <a:miter/>
                </a:ln>
              </p:spPr>
              <p:txBody>
                <a:bodyPr rtlCol="0" anchor="ctr"/>
                <a:lstStyle/>
                <a:p>
                  <a:endParaRPr lang="en-CA" dirty="0"/>
                </a:p>
              </p:txBody>
            </p:sp>
            <p:sp>
              <p:nvSpPr>
                <p:cNvPr id="38" name="Freeform: Shape 37">
                  <a:extLst>
                    <a:ext uri="{FF2B5EF4-FFF2-40B4-BE49-F238E27FC236}">
                      <a16:creationId xmlns:a16="http://schemas.microsoft.com/office/drawing/2014/main" id="{E225F345-34AE-4946-9448-6F73517BDA78}"/>
                    </a:ext>
                  </a:extLst>
                </p:cNvPr>
                <p:cNvSpPr/>
                <p:nvPr/>
              </p:nvSpPr>
              <p:spPr>
                <a:xfrm>
                  <a:off x="2157583" y="2698359"/>
                  <a:ext cx="871896" cy="871570"/>
                </a:xfrm>
                <a:custGeom>
                  <a:avLst/>
                  <a:gdLst>
                    <a:gd name="connsiteX0" fmla="*/ 871877 w 871896"/>
                    <a:gd name="connsiteY0" fmla="*/ -17 h 871570"/>
                    <a:gd name="connsiteX1" fmla="*/ -19 w 871896"/>
                    <a:gd name="connsiteY1" fmla="*/ 871554 h 871570"/>
                    <a:gd name="connsiteX2" fmla="*/ 100660 w 871896"/>
                    <a:gd name="connsiteY2" fmla="*/ 862106 h 871570"/>
                    <a:gd name="connsiteX3" fmla="*/ 857867 w 871896"/>
                    <a:gd name="connsiteY3" fmla="*/ 104572 h 871570"/>
                    <a:gd name="connsiteX4" fmla="*/ 871877 w 871896"/>
                    <a:gd name="connsiteY4" fmla="*/ -17 h 871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896" h="871570">
                      <a:moveTo>
                        <a:pt x="871877" y="-17"/>
                      </a:moveTo>
                      <a:lnTo>
                        <a:pt x="-19" y="871554"/>
                      </a:lnTo>
                      <a:cubicBezTo>
                        <a:pt x="33687" y="870245"/>
                        <a:pt x="67299" y="867091"/>
                        <a:pt x="100660" y="862106"/>
                      </a:cubicBezTo>
                      <a:lnTo>
                        <a:pt x="857867" y="104572"/>
                      </a:lnTo>
                      <a:cubicBezTo>
                        <a:pt x="864380" y="69980"/>
                        <a:pt x="869056" y="35068"/>
                        <a:pt x="871877" y="-17"/>
                      </a:cubicBezTo>
                      <a:close/>
                    </a:path>
                  </a:pathLst>
                </a:custGeom>
                <a:noFill/>
                <a:ln w="32516" cap="flat">
                  <a:noFill/>
                  <a:prstDash val="solid"/>
                  <a:miter/>
                </a:ln>
              </p:spPr>
              <p:txBody>
                <a:bodyPr rtlCol="0" anchor="ctr"/>
                <a:lstStyle/>
                <a:p>
                  <a:endParaRPr lang="en-CA" dirty="0"/>
                </a:p>
              </p:txBody>
            </p:sp>
            <p:sp>
              <p:nvSpPr>
                <p:cNvPr id="39" name="Freeform: Shape 38">
                  <a:extLst>
                    <a:ext uri="{FF2B5EF4-FFF2-40B4-BE49-F238E27FC236}">
                      <a16:creationId xmlns:a16="http://schemas.microsoft.com/office/drawing/2014/main" id="{D2407D29-06CF-467D-A1EB-5BF09C32F003}"/>
                    </a:ext>
                  </a:extLst>
                </p:cNvPr>
                <p:cNvSpPr/>
                <p:nvPr/>
              </p:nvSpPr>
              <p:spPr>
                <a:xfrm>
                  <a:off x="2266081" y="2811419"/>
                  <a:ext cx="749387" cy="747758"/>
                </a:xfrm>
                <a:custGeom>
                  <a:avLst/>
                  <a:gdLst>
                    <a:gd name="connsiteX0" fmla="*/ 749369 w 749387"/>
                    <a:gd name="connsiteY0" fmla="*/ -17 h 747758"/>
                    <a:gd name="connsiteX1" fmla="*/ -19 w 749387"/>
                    <a:gd name="connsiteY1" fmla="*/ 747742 h 747758"/>
                    <a:gd name="connsiteX2" fmla="*/ 119557 w 749387"/>
                    <a:gd name="connsiteY2" fmla="*/ 719070 h 747758"/>
                    <a:gd name="connsiteX3" fmla="*/ 714832 w 749387"/>
                    <a:gd name="connsiteY3" fmla="*/ 123795 h 747758"/>
                    <a:gd name="connsiteX4" fmla="*/ 749369 w 749387"/>
                    <a:gd name="connsiteY4" fmla="*/ -17 h 747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87" h="747758">
                      <a:moveTo>
                        <a:pt x="749369" y="-17"/>
                      </a:moveTo>
                      <a:lnTo>
                        <a:pt x="-19" y="747742"/>
                      </a:lnTo>
                      <a:cubicBezTo>
                        <a:pt x="40438" y="740884"/>
                        <a:pt x="80387" y="731305"/>
                        <a:pt x="119557" y="719070"/>
                      </a:cubicBezTo>
                      <a:lnTo>
                        <a:pt x="714832" y="123795"/>
                      </a:lnTo>
                      <a:cubicBezTo>
                        <a:pt x="729057" y="83332"/>
                        <a:pt x="740594" y="41969"/>
                        <a:pt x="749369" y="-17"/>
                      </a:cubicBezTo>
                      <a:close/>
                    </a:path>
                  </a:pathLst>
                </a:custGeom>
                <a:noFill/>
                <a:ln w="32516" cap="flat">
                  <a:noFill/>
                  <a:prstDash val="solid"/>
                  <a:miter/>
                </a:ln>
              </p:spPr>
              <p:txBody>
                <a:bodyPr rtlCol="0" anchor="ctr"/>
                <a:lstStyle/>
                <a:p>
                  <a:endParaRPr lang="en-CA" dirty="0"/>
                </a:p>
              </p:txBody>
            </p:sp>
            <p:sp>
              <p:nvSpPr>
                <p:cNvPr id="40" name="Freeform: Shape 39">
                  <a:extLst>
                    <a:ext uri="{FF2B5EF4-FFF2-40B4-BE49-F238E27FC236}">
                      <a16:creationId xmlns:a16="http://schemas.microsoft.com/office/drawing/2014/main" id="{B162C7BA-92CE-4E31-8DAE-128A3F60DA1F}"/>
                    </a:ext>
                  </a:extLst>
                </p:cNvPr>
                <p:cNvSpPr/>
                <p:nvPr/>
              </p:nvSpPr>
              <p:spPr>
                <a:xfrm>
                  <a:off x="1821335" y="2342237"/>
                  <a:ext cx="1190875" cy="1195111"/>
                </a:xfrm>
                <a:custGeom>
                  <a:avLst/>
                  <a:gdLst>
                    <a:gd name="connsiteX0" fmla="*/ 1172936 w 1190875"/>
                    <a:gd name="connsiteY0" fmla="*/ -17 h 1195111"/>
                    <a:gd name="connsiteX1" fmla="*/ -19 w 1190875"/>
                    <a:gd name="connsiteY1" fmla="*/ 1172939 h 1195111"/>
                    <a:gd name="connsiteX2" fmla="*/ 68403 w 1190875"/>
                    <a:gd name="connsiteY2" fmla="*/ 1195095 h 1195111"/>
                    <a:gd name="connsiteX3" fmla="*/ 1190856 w 1190875"/>
                    <a:gd name="connsiteY3" fmla="*/ 72967 h 1195111"/>
                    <a:gd name="connsiteX4" fmla="*/ 1172936 w 1190875"/>
                    <a:gd name="connsiteY4" fmla="*/ -17 h 1195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875" h="1195111">
                      <a:moveTo>
                        <a:pt x="1172936" y="-17"/>
                      </a:moveTo>
                      <a:lnTo>
                        <a:pt x="-19" y="1172939"/>
                      </a:lnTo>
                      <a:cubicBezTo>
                        <a:pt x="22463" y="1181084"/>
                        <a:pt x="45270" y="1188578"/>
                        <a:pt x="68403" y="1195095"/>
                      </a:cubicBezTo>
                      <a:lnTo>
                        <a:pt x="1190856" y="72967"/>
                      </a:lnTo>
                      <a:cubicBezTo>
                        <a:pt x="1185969" y="48205"/>
                        <a:pt x="1179778" y="24420"/>
                        <a:pt x="1172936" y="-17"/>
                      </a:cubicBezTo>
                      <a:close/>
                    </a:path>
                  </a:pathLst>
                </a:custGeom>
                <a:noFill/>
                <a:ln w="32516" cap="flat">
                  <a:noFill/>
                  <a:prstDash val="solid"/>
                  <a:miter/>
                </a:ln>
              </p:spPr>
              <p:txBody>
                <a:bodyPr rtlCol="0" anchor="ctr"/>
                <a:lstStyle/>
                <a:p>
                  <a:endParaRPr lang="en-CA" dirty="0"/>
                </a:p>
              </p:txBody>
            </p:sp>
            <p:sp>
              <p:nvSpPr>
                <p:cNvPr id="41" name="Freeform: Shape 40">
                  <a:extLst>
                    <a:ext uri="{FF2B5EF4-FFF2-40B4-BE49-F238E27FC236}">
                      <a16:creationId xmlns:a16="http://schemas.microsoft.com/office/drawing/2014/main" id="{FDEFAC0C-BF2F-48F6-B1BE-31A6EC1FBDC7}"/>
                    </a:ext>
                  </a:extLst>
                </p:cNvPr>
                <p:cNvSpPr/>
                <p:nvPr/>
              </p:nvSpPr>
              <p:spPr>
                <a:xfrm>
                  <a:off x="2577566" y="3132026"/>
                  <a:ext cx="311158" cy="309855"/>
                </a:xfrm>
                <a:custGeom>
                  <a:avLst/>
                  <a:gdLst>
                    <a:gd name="connsiteX0" fmla="*/ 311140 w 311158"/>
                    <a:gd name="connsiteY0" fmla="*/ -17 h 309855"/>
                    <a:gd name="connsiteX1" fmla="*/ -19 w 311158"/>
                    <a:gd name="connsiteY1" fmla="*/ 309839 h 309855"/>
                    <a:gd name="connsiteX2" fmla="*/ 311140 w 311158"/>
                    <a:gd name="connsiteY2" fmla="*/ -17 h 309855"/>
                  </a:gdLst>
                  <a:ahLst/>
                  <a:cxnLst>
                    <a:cxn ang="0">
                      <a:pos x="connsiteX0" y="connsiteY0"/>
                    </a:cxn>
                    <a:cxn ang="0">
                      <a:pos x="connsiteX1" y="connsiteY1"/>
                    </a:cxn>
                    <a:cxn ang="0">
                      <a:pos x="connsiteX2" y="connsiteY2"/>
                    </a:cxn>
                  </a:cxnLst>
                  <a:rect l="l" t="t" r="r" b="b"/>
                  <a:pathLst>
                    <a:path w="311158" h="309855">
                      <a:moveTo>
                        <a:pt x="311140" y="-17"/>
                      </a:moveTo>
                      <a:lnTo>
                        <a:pt x="-19" y="309839"/>
                      </a:lnTo>
                      <a:cubicBezTo>
                        <a:pt x="126904" y="232815"/>
                        <a:pt x="233585" y="126581"/>
                        <a:pt x="311140" y="-17"/>
                      </a:cubicBezTo>
                      <a:close/>
                    </a:path>
                  </a:pathLst>
                </a:custGeom>
                <a:noFill/>
                <a:ln w="32516" cap="flat">
                  <a:noFill/>
                  <a:prstDash val="solid"/>
                  <a:miter/>
                </a:ln>
              </p:spPr>
              <p:txBody>
                <a:bodyPr rtlCol="0" anchor="ctr"/>
                <a:lstStyle/>
                <a:p>
                  <a:endParaRPr lang="en-CA" dirty="0"/>
                </a:p>
              </p:txBody>
            </p:sp>
            <p:sp>
              <p:nvSpPr>
                <p:cNvPr id="42" name="Freeform: Shape 41">
                  <a:extLst>
                    <a:ext uri="{FF2B5EF4-FFF2-40B4-BE49-F238E27FC236}">
                      <a16:creationId xmlns:a16="http://schemas.microsoft.com/office/drawing/2014/main" id="{B0246BF1-C187-4C45-9431-26B448CD81DF}"/>
                    </a:ext>
                  </a:extLst>
                </p:cNvPr>
                <p:cNvSpPr/>
                <p:nvPr/>
              </p:nvSpPr>
              <p:spPr>
                <a:xfrm>
                  <a:off x="1751610" y="2268927"/>
                  <a:ext cx="1241377" cy="1245613"/>
                </a:xfrm>
                <a:custGeom>
                  <a:avLst/>
                  <a:gdLst>
                    <a:gd name="connsiteX0" fmla="*/ 1218551 w 1241377"/>
                    <a:gd name="connsiteY0" fmla="*/ -17 h 1245613"/>
                    <a:gd name="connsiteX1" fmla="*/ -19 w 1241377"/>
                    <a:gd name="connsiteY1" fmla="*/ 1218554 h 1245613"/>
                    <a:gd name="connsiteX2" fmla="*/ 63516 w 1241377"/>
                    <a:gd name="connsiteY2" fmla="*/ 1245597 h 1245613"/>
                    <a:gd name="connsiteX3" fmla="*/ 1241358 w 1241377"/>
                    <a:gd name="connsiteY3" fmla="*/ 67754 h 1245613"/>
                    <a:gd name="connsiteX4" fmla="*/ 1218551 w 1241377"/>
                    <a:gd name="connsiteY4" fmla="*/ -17 h 1245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377" h="1245613">
                      <a:moveTo>
                        <a:pt x="1218551" y="-17"/>
                      </a:moveTo>
                      <a:lnTo>
                        <a:pt x="-19" y="1218554"/>
                      </a:lnTo>
                      <a:cubicBezTo>
                        <a:pt x="20833" y="1228328"/>
                        <a:pt x="42012" y="1237451"/>
                        <a:pt x="63516" y="1245597"/>
                      </a:cubicBezTo>
                      <a:lnTo>
                        <a:pt x="1241358" y="67754"/>
                      </a:lnTo>
                      <a:cubicBezTo>
                        <a:pt x="1234516" y="44947"/>
                        <a:pt x="1226696" y="22139"/>
                        <a:pt x="1218551" y="-17"/>
                      </a:cubicBezTo>
                      <a:close/>
                    </a:path>
                  </a:pathLst>
                </a:custGeom>
                <a:noFill/>
                <a:ln w="32516" cap="flat">
                  <a:noFill/>
                  <a:prstDash val="solid"/>
                  <a:miter/>
                </a:ln>
              </p:spPr>
              <p:txBody>
                <a:bodyPr rtlCol="0" anchor="ctr"/>
                <a:lstStyle/>
                <a:p>
                  <a:endParaRPr lang="en-CA" dirty="0"/>
                </a:p>
              </p:txBody>
            </p:sp>
            <p:sp>
              <p:nvSpPr>
                <p:cNvPr id="43" name="Freeform: Shape 42">
                  <a:extLst>
                    <a:ext uri="{FF2B5EF4-FFF2-40B4-BE49-F238E27FC236}">
                      <a16:creationId xmlns:a16="http://schemas.microsoft.com/office/drawing/2014/main" id="{7E1D791F-4F06-4B66-BE90-DAD32028E85A}"/>
                    </a:ext>
                  </a:extLst>
                </p:cNvPr>
                <p:cNvSpPr/>
                <p:nvPr/>
              </p:nvSpPr>
              <p:spPr>
                <a:xfrm>
                  <a:off x="1216612" y="1662574"/>
                  <a:ext cx="1813518" cy="1906052"/>
                </a:xfrm>
                <a:custGeom>
                  <a:avLst/>
                  <a:gdLst>
                    <a:gd name="connsiteX0" fmla="*/ 1342688 w 1813518"/>
                    <a:gd name="connsiteY0" fmla="*/ 1791021 h 1906052"/>
                    <a:gd name="connsiteX1" fmla="*/ 1179778 w 1813518"/>
                    <a:gd name="connsiteY1" fmla="*/ 1864657 h 1906052"/>
                    <a:gd name="connsiteX2" fmla="*/ 1170003 w 1813518"/>
                    <a:gd name="connsiteY2" fmla="*/ 1867915 h 1906052"/>
                    <a:gd name="connsiteX3" fmla="*/ 1049450 w 1813518"/>
                    <a:gd name="connsiteY3" fmla="*/ 1896587 h 1906052"/>
                    <a:gd name="connsiteX4" fmla="*/ 1041304 w 1813518"/>
                    <a:gd name="connsiteY4" fmla="*/ 1896587 h 1906052"/>
                    <a:gd name="connsiteX5" fmla="*/ 940625 w 1813518"/>
                    <a:gd name="connsiteY5" fmla="*/ 1906036 h 1906052"/>
                    <a:gd name="connsiteX6" fmla="*/ 933783 w 1813518"/>
                    <a:gd name="connsiteY6" fmla="*/ 1906036 h 1906052"/>
                    <a:gd name="connsiteX7" fmla="*/ 906414 w 1813518"/>
                    <a:gd name="connsiteY7" fmla="*/ 1906036 h 1906052"/>
                    <a:gd name="connsiteX8" fmla="*/ 844508 w 1813518"/>
                    <a:gd name="connsiteY8" fmla="*/ 1903429 h 1906052"/>
                    <a:gd name="connsiteX9" fmla="*/ 837992 w 1813518"/>
                    <a:gd name="connsiteY9" fmla="*/ 1903429 h 1906052"/>
                    <a:gd name="connsiteX10" fmla="*/ 757188 w 1813518"/>
                    <a:gd name="connsiteY10" fmla="*/ 1893329 h 1906052"/>
                    <a:gd name="connsiteX11" fmla="*/ 751649 w 1813518"/>
                    <a:gd name="connsiteY11" fmla="*/ 1893329 h 1906052"/>
                    <a:gd name="connsiteX12" fmla="*/ 677036 w 1813518"/>
                    <a:gd name="connsiteY12" fmla="*/ 1876712 h 1906052"/>
                    <a:gd name="connsiteX13" fmla="*/ 671823 w 1813518"/>
                    <a:gd name="connsiteY13" fmla="*/ 1876712 h 1906052"/>
                    <a:gd name="connsiteX14" fmla="*/ 603401 w 1813518"/>
                    <a:gd name="connsiteY14" fmla="*/ 1854556 h 1906052"/>
                    <a:gd name="connsiteX15" fmla="*/ 598188 w 1813518"/>
                    <a:gd name="connsiteY15" fmla="*/ 1852601 h 1906052"/>
                    <a:gd name="connsiteX16" fmla="*/ 534653 w 1813518"/>
                    <a:gd name="connsiteY16" fmla="*/ 1825558 h 1906052"/>
                    <a:gd name="connsiteX17" fmla="*/ 529765 w 1813518"/>
                    <a:gd name="connsiteY17" fmla="*/ 1823277 h 1906052"/>
                    <a:gd name="connsiteX18" fmla="*/ 470140 w 1813518"/>
                    <a:gd name="connsiteY18" fmla="*/ 1790695 h 1906052"/>
                    <a:gd name="connsiteX19" fmla="*/ 465905 w 1813518"/>
                    <a:gd name="connsiteY19" fmla="*/ 1788088 h 1906052"/>
                    <a:gd name="connsiteX20" fmla="*/ 410189 w 1813518"/>
                    <a:gd name="connsiteY20" fmla="*/ 1752574 h 1906052"/>
                    <a:gd name="connsiteX21" fmla="*/ 405954 w 1813518"/>
                    <a:gd name="connsiteY21" fmla="*/ 1749968 h 1906052"/>
                    <a:gd name="connsiteX22" fmla="*/ 354148 w 1813518"/>
                    <a:gd name="connsiteY22" fmla="*/ 1711195 h 1906052"/>
                    <a:gd name="connsiteX23" fmla="*/ 350238 w 1813518"/>
                    <a:gd name="connsiteY23" fmla="*/ 1707937 h 1906052"/>
                    <a:gd name="connsiteX24" fmla="*/ 301691 w 1813518"/>
                    <a:gd name="connsiteY24" fmla="*/ 1665906 h 1906052"/>
                    <a:gd name="connsiteX25" fmla="*/ 298107 w 1813518"/>
                    <a:gd name="connsiteY25" fmla="*/ 1662322 h 1906052"/>
                    <a:gd name="connsiteX26" fmla="*/ 253144 w 1813518"/>
                    <a:gd name="connsiteY26" fmla="*/ 1616707 h 1906052"/>
                    <a:gd name="connsiteX27" fmla="*/ 249560 w 1813518"/>
                    <a:gd name="connsiteY27" fmla="*/ 1613123 h 1906052"/>
                    <a:gd name="connsiteX28" fmla="*/ 207854 w 1813518"/>
                    <a:gd name="connsiteY28" fmla="*/ 1564250 h 1906052"/>
                    <a:gd name="connsiteX29" fmla="*/ 204596 w 1813518"/>
                    <a:gd name="connsiteY29" fmla="*/ 1560340 h 1906052"/>
                    <a:gd name="connsiteX30" fmla="*/ 166475 w 1813518"/>
                    <a:gd name="connsiteY30" fmla="*/ 1507883 h 1906052"/>
                    <a:gd name="connsiteX31" fmla="*/ 163543 w 1813518"/>
                    <a:gd name="connsiteY31" fmla="*/ 1503647 h 1906052"/>
                    <a:gd name="connsiteX32" fmla="*/ 128354 w 1813518"/>
                    <a:gd name="connsiteY32" fmla="*/ 1447932 h 1906052"/>
                    <a:gd name="connsiteX33" fmla="*/ 126073 w 1813518"/>
                    <a:gd name="connsiteY33" fmla="*/ 1443370 h 1906052"/>
                    <a:gd name="connsiteX34" fmla="*/ 93491 w 1813518"/>
                    <a:gd name="connsiteY34" fmla="*/ 1384071 h 1906052"/>
                    <a:gd name="connsiteX35" fmla="*/ 91211 w 1813518"/>
                    <a:gd name="connsiteY35" fmla="*/ 1379183 h 1906052"/>
                    <a:gd name="connsiteX36" fmla="*/ 63516 w 1813518"/>
                    <a:gd name="connsiteY36" fmla="*/ 1315974 h 1906052"/>
                    <a:gd name="connsiteX37" fmla="*/ 63516 w 1813518"/>
                    <a:gd name="connsiteY37" fmla="*/ 1311087 h 1906052"/>
                    <a:gd name="connsiteX38" fmla="*/ 40057 w 1813518"/>
                    <a:gd name="connsiteY38" fmla="*/ 1243316 h 1906052"/>
                    <a:gd name="connsiteX39" fmla="*/ 38428 w 1813518"/>
                    <a:gd name="connsiteY39" fmla="*/ 1238103 h 1906052"/>
                    <a:gd name="connsiteX40" fmla="*/ 20182 w 1813518"/>
                    <a:gd name="connsiteY40" fmla="*/ 1165771 h 1906052"/>
                    <a:gd name="connsiteX41" fmla="*/ 20182 w 1813518"/>
                    <a:gd name="connsiteY41" fmla="*/ 1160232 h 1906052"/>
                    <a:gd name="connsiteX42" fmla="*/ 6823 w 1813518"/>
                    <a:gd name="connsiteY42" fmla="*/ 1082361 h 1906052"/>
                    <a:gd name="connsiteX43" fmla="*/ 6823 w 1813518"/>
                    <a:gd name="connsiteY43" fmla="*/ 1076170 h 1906052"/>
                    <a:gd name="connsiteX44" fmla="*/ -19 w 1813518"/>
                    <a:gd name="connsiteY44" fmla="*/ 992108 h 1906052"/>
                    <a:gd name="connsiteX45" fmla="*/ -19 w 1813518"/>
                    <a:gd name="connsiteY45" fmla="*/ 985592 h 1906052"/>
                    <a:gd name="connsiteX46" fmla="*/ -19 w 1813518"/>
                    <a:gd name="connsiteY46" fmla="*/ 953010 h 1906052"/>
                    <a:gd name="connsiteX47" fmla="*/ 1936 w 1813518"/>
                    <a:gd name="connsiteY47" fmla="*/ 892733 h 1906052"/>
                    <a:gd name="connsiteX48" fmla="*/ 1936 w 1813518"/>
                    <a:gd name="connsiteY48" fmla="*/ 885239 h 1906052"/>
                    <a:gd name="connsiteX49" fmla="*/ 14317 w 1813518"/>
                    <a:gd name="connsiteY49" fmla="*/ 782280 h 1906052"/>
                    <a:gd name="connsiteX50" fmla="*/ 14317 w 1813518"/>
                    <a:gd name="connsiteY50" fmla="*/ 773808 h 1906052"/>
                    <a:gd name="connsiteX51" fmla="*/ 44292 w 1813518"/>
                    <a:gd name="connsiteY51" fmla="*/ 653254 h 1906052"/>
                    <a:gd name="connsiteX52" fmla="*/ 47551 w 1813518"/>
                    <a:gd name="connsiteY52" fmla="*/ 642828 h 1906052"/>
                    <a:gd name="connsiteX53" fmla="*/ 115973 w 1813518"/>
                    <a:gd name="connsiteY53" fmla="*/ 483828 h 1906052"/>
                    <a:gd name="connsiteX54" fmla="*/ 124444 w 1813518"/>
                    <a:gd name="connsiteY54" fmla="*/ 468514 h 1906052"/>
                    <a:gd name="connsiteX55" fmla="*/ 482847 w 1813518"/>
                    <a:gd name="connsiteY55" fmla="*/ 110111 h 1906052"/>
                    <a:gd name="connsiteX56" fmla="*/ 497835 w 1813518"/>
                    <a:gd name="connsiteY56" fmla="*/ 101965 h 1906052"/>
                    <a:gd name="connsiteX57" fmla="*/ 652600 w 1813518"/>
                    <a:gd name="connsiteY57" fmla="*/ 36801 h 1906052"/>
                    <a:gd name="connsiteX58" fmla="*/ 662374 w 1813518"/>
                    <a:gd name="connsiteY58" fmla="*/ 33869 h 1906052"/>
                    <a:gd name="connsiteX59" fmla="*/ 778692 w 1813518"/>
                    <a:gd name="connsiteY59" fmla="*/ 8129 h 1906052"/>
                    <a:gd name="connsiteX60" fmla="*/ 786838 w 1813518"/>
                    <a:gd name="connsiteY60" fmla="*/ 8129 h 1906052"/>
                    <a:gd name="connsiteX61" fmla="*/ 884584 w 1813518"/>
                    <a:gd name="connsiteY61" fmla="*/ -17 h 1906052"/>
                    <a:gd name="connsiteX62" fmla="*/ 906088 w 1813518"/>
                    <a:gd name="connsiteY62" fmla="*/ -17 h 1906052"/>
                    <a:gd name="connsiteX63" fmla="*/ 979398 w 1813518"/>
                    <a:gd name="connsiteY63" fmla="*/ 3242 h 1906052"/>
                    <a:gd name="connsiteX64" fmla="*/ 985915 w 1813518"/>
                    <a:gd name="connsiteY64" fmla="*/ 3242 h 1906052"/>
                    <a:gd name="connsiteX65" fmla="*/ 1065741 w 1813518"/>
                    <a:gd name="connsiteY65" fmla="*/ 14320 h 1906052"/>
                    <a:gd name="connsiteX66" fmla="*/ 1071605 w 1813518"/>
                    <a:gd name="connsiteY66" fmla="*/ 14320 h 1906052"/>
                    <a:gd name="connsiteX67" fmla="*/ 1144915 w 1813518"/>
                    <a:gd name="connsiteY67" fmla="*/ 31588 h 1906052"/>
                    <a:gd name="connsiteX68" fmla="*/ 1150128 w 1813518"/>
                    <a:gd name="connsiteY68" fmla="*/ 33217 h 1906052"/>
                    <a:gd name="connsiteX69" fmla="*/ 1218551 w 1813518"/>
                    <a:gd name="connsiteY69" fmla="*/ 56025 h 1906052"/>
                    <a:gd name="connsiteX70" fmla="*/ 1223438 w 1813518"/>
                    <a:gd name="connsiteY70" fmla="*/ 57980 h 1906052"/>
                    <a:gd name="connsiteX71" fmla="*/ 1286321 w 1813518"/>
                    <a:gd name="connsiteY71" fmla="*/ 85674 h 1906052"/>
                    <a:gd name="connsiteX72" fmla="*/ 1291209 w 1813518"/>
                    <a:gd name="connsiteY72" fmla="*/ 87955 h 1906052"/>
                    <a:gd name="connsiteX73" fmla="*/ 1350182 w 1813518"/>
                    <a:gd name="connsiteY73" fmla="*/ 120537 h 1906052"/>
                    <a:gd name="connsiteX74" fmla="*/ 1354418 w 1813518"/>
                    <a:gd name="connsiteY74" fmla="*/ 123144 h 1906052"/>
                    <a:gd name="connsiteX75" fmla="*/ 1409807 w 1813518"/>
                    <a:gd name="connsiteY75" fmla="*/ 158658 h 1906052"/>
                    <a:gd name="connsiteX76" fmla="*/ 1413717 w 1813518"/>
                    <a:gd name="connsiteY76" fmla="*/ 161591 h 1906052"/>
                    <a:gd name="connsiteX77" fmla="*/ 1465197 w 1813518"/>
                    <a:gd name="connsiteY77" fmla="*/ 201015 h 1906052"/>
                    <a:gd name="connsiteX78" fmla="*/ 1469107 w 1813518"/>
                    <a:gd name="connsiteY78" fmla="*/ 204273 h 1906052"/>
                    <a:gd name="connsiteX79" fmla="*/ 1517328 w 1813518"/>
                    <a:gd name="connsiteY79" fmla="*/ 246630 h 1906052"/>
                    <a:gd name="connsiteX80" fmla="*/ 1520912 w 1813518"/>
                    <a:gd name="connsiteY80" fmla="*/ 250214 h 1906052"/>
                    <a:gd name="connsiteX81" fmla="*/ 1565550 w 1813518"/>
                    <a:gd name="connsiteY81" fmla="*/ 296481 h 1906052"/>
                    <a:gd name="connsiteX82" fmla="*/ 1568808 w 1813518"/>
                    <a:gd name="connsiteY82" fmla="*/ 300065 h 1906052"/>
                    <a:gd name="connsiteX83" fmla="*/ 1610187 w 1813518"/>
                    <a:gd name="connsiteY83" fmla="*/ 349264 h 1906052"/>
                    <a:gd name="connsiteX84" fmla="*/ 1613120 w 1813518"/>
                    <a:gd name="connsiteY84" fmla="*/ 353173 h 1906052"/>
                    <a:gd name="connsiteX85" fmla="*/ 1651241 w 1813518"/>
                    <a:gd name="connsiteY85" fmla="*/ 406282 h 1906052"/>
                    <a:gd name="connsiteX86" fmla="*/ 1653847 w 1813518"/>
                    <a:gd name="connsiteY86" fmla="*/ 410192 h 1906052"/>
                    <a:gd name="connsiteX87" fmla="*/ 1688384 w 1813518"/>
                    <a:gd name="connsiteY87" fmla="*/ 466559 h 1906052"/>
                    <a:gd name="connsiteX88" fmla="*/ 1690991 w 1813518"/>
                    <a:gd name="connsiteY88" fmla="*/ 471120 h 1906052"/>
                    <a:gd name="connsiteX89" fmla="*/ 1723573 w 1813518"/>
                    <a:gd name="connsiteY89" fmla="*/ 531072 h 1906052"/>
                    <a:gd name="connsiteX90" fmla="*/ 1725854 w 1813518"/>
                    <a:gd name="connsiteY90" fmla="*/ 535633 h 1906052"/>
                    <a:gd name="connsiteX91" fmla="*/ 1752571 w 1813518"/>
                    <a:gd name="connsiteY91" fmla="*/ 600797 h 1906052"/>
                    <a:gd name="connsiteX92" fmla="*/ 1754526 w 1813518"/>
                    <a:gd name="connsiteY92" fmla="*/ 606010 h 1906052"/>
                    <a:gd name="connsiteX93" fmla="*/ 1777333 w 1813518"/>
                    <a:gd name="connsiteY93" fmla="*/ 673781 h 1906052"/>
                    <a:gd name="connsiteX94" fmla="*/ 1777333 w 1813518"/>
                    <a:gd name="connsiteY94" fmla="*/ 679320 h 1906052"/>
                    <a:gd name="connsiteX95" fmla="*/ 1795253 w 1813518"/>
                    <a:gd name="connsiteY95" fmla="*/ 752304 h 1906052"/>
                    <a:gd name="connsiteX96" fmla="*/ 1795253 w 1813518"/>
                    <a:gd name="connsiteY96" fmla="*/ 757843 h 1906052"/>
                    <a:gd name="connsiteX97" fmla="*/ 1807635 w 1813518"/>
                    <a:gd name="connsiteY97" fmla="*/ 836692 h 1906052"/>
                    <a:gd name="connsiteX98" fmla="*/ 1807635 w 1813518"/>
                    <a:gd name="connsiteY98" fmla="*/ 842882 h 1906052"/>
                    <a:gd name="connsiteX99" fmla="*/ 1813499 w 1813518"/>
                    <a:gd name="connsiteY99" fmla="*/ 927921 h 1906052"/>
                    <a:gd name="connsiteX100" fmla="*/ 1813499 w 1813518"/>
                    <a:gd name="connsiteY100" fmla="*/ 934438 h 1906052"/>
                    <a:gd name="connsiteX101" fmla="*/ 1813499 w 1813518"/>
                    <a:gd name="connsiteY101" fmla="*/ 954313 h 1906052"/>
                    <a:gd name="connsiteX102" fmla="*/ 1810241 w 1813518"/>
                    <a:gd name="connsiteY102" fmla="*/ 1027948 h 1906052"/>
                    <a:gd name="connsiteX103" fmla="*/ 1810241 w 1813518"/>
                    <a:gd name="connsiteY103" fmla="*/ 1035442 h 1906052"/>
                    <a:gd name="connsiteX104" fmla="*/ 1798837 w 1813518"/>
                    <a:gd name="connsiteY104" fmla="*/ 1140357 h 1906052"/>
                    <a:gd name="connsiteX105" fmla="*/ 1798837 w 1813518"/>
                    <a:gd name="connsiteY105" fmla="*/ 1148828 h 1906052"/>
                    <a:gd name="connsiteX106" fmla="*/ 1766255 w 1813518"/>
                    <a:gd name="connsiteY106" fmla="*/ 1272640 h 1906052"/>
                    <a:gd name="connsiteX107" fmla="*/ 1762997 w 1813518"/>
                    <a:gd name="connsiteY107" fmla="*/ 1283066 h 1906052"/>
                    <a:gd name="connsiteX108" fmla="*/ 1682845 w 1813518"/>
                    <a:gd name="connsiteY108" fmla="*/ 1453471 h 1906052"/>
                    <a:gd name="connsiteX109" fmla="*/ 1672093 w 1813518"/>
                    <a:gd name="connsiteY109" fmla="*/ 1471065 h 1906052"/>
                    <a:gd name="connsiteX110" fmla="*/ 1360934 w 1813518"/>
                    <a:gd name="connsiteY110" fmla="*/ 1779291 h 190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13518" h="1906052">
                      <a:moveTo>
                        <a:pt x="1342688" y="1791021"/>
                      </a:moveTo>
                      <a:cubicBezTo>
                        <a:pt x="1291033" y="1821045"/>
                        <a:pt x="1236445" y="1845720"/>
                        <a:pt x="1179778" y="1864657"/>
                      </a:cubicBezTo>
                      <a:lnTo>
                        <a:pt x="1170003" y="1867915"/>
                      </a:lnTo>
                      <a:cubicBezTo>
                        <a:pt x="1130514" y="1880195"/>
                        <a:pt x="1090236" y="1889774"/>
                        <a:pt x="1049450" y="1896587"/>
                      </a:cubicBezTo>
                      <a:lnTo>
                        <a:pt x="1041304" y="1896587"/>
                      </a:lnTo>
                      <a:cubicBezTo>
                        <a:pt x="1007943" y="1901572"/>
                        <a:pt x="974332" y="1904726"/>
                        <a:pt x="940625" y="1906036"/>
                      </a:cubicBezTo>
                      <a:lnTo>
                        <a:pt x="933783" y="1906036"/>
                      </a:lnTo>
                      <a:lnTo>
                        <a:pt x="906414" y="1906036"/>
                      </a:lnTo>
                      <a:cubicBezTo>
                        <a:pt x="885562" y="1906036"/>
                        <a:pt x="865035" y="1906036"/>
                        <a:pt x="844508" y="1903429"/>
                      </a:cubicBezTo>
                      <a:lnTo>
                        <a:pt x="837992" y="1903429"/>
                      </a:lnTo>
                      <a:cubicBezTo>
                        <a:pt x="810949" y="1901148"/>
                        <a:pt x="783906" y="1897890"/>
                        <a:pt x="757188" y="1893329"/>
                      </a:cubicBezTo>
                      <a:lnTo>
                        <a:pt x="751649" y="1893329"/>
                      </a:lnTo>
                      <a:cubicBezTo>
                        <a:pt x="726235" y="1888767"/>
                        <a:pt x="701473" y="1883228"/>
                        <a:pt x="677036" y="1876712"/>
                      </a:cubicBezTo>
                      <a:lnTo>
                        <a:pt x="671823" y="1876712"/>
                      </a:lnTo>
                      <a:cubicBezTo>
                        <a:pt x="648690" y="1870195"/>
                        <a:pt x="625883" y="1862702"/>
                        <a:pt x="603401" y="1854556"/>
                      </a:cubicBezTo>
                      <a:lnTo>
                        <a:pt x="598188" y="1852601"/>
                      </a:lnTo>
                      <a:cubicBezTo>
                        <a:pt x="576684" y="1844456"/>
                        <a:pt x="555505" y="1835333"/>
                        <a:pt x="534653" y="1825558"/>
                      </a:cubicBezTo>
                      <a:lnTo>
                        <a:pt x="529765" y="1823277"/>
                      </a:lnTo>
                      <a:cubicBezTo>
                        <a:pt x="509565" y="1813503"/>
                        <a:pt x="489689" y="1803402"/>
                        <a:pt x="470140" y="1790695"/>
                      </a:cubicBezTo>
                      <a:lnTo>
                        <a:pt x="465905" y="1788088"/>
                      </a:lnTo>
                      <a:cubicBezTo>
                        <a:pt x="446681" y="1777011"/>
                        <a:pt x="428435" y="1764955"/>
                        <a:pt x="410189" y="1752574"/>
                      </a:cubicBezTo>
                      <a:lnTo>
                        <a:pt x="405954" y="1749968"/>
                      </a:lnTo>
                      <a:cubicBezTo>
                        <a:pt x="388359" y="1737586"/>
                        <a:pt x="371091" y="1724554"/>
                        <a:pt x="354148" y="1711195"/>
                      </a:cubicBezTo>
                      <a:lnTo>
                        <a:pt x="350238" y="1707937"/>
                      </a:lnTo>
                      <a:cubicBezTo>
                        <a:pt x="333621" y="1694578"/>
                        <a:pt x="317656" y="1680568"/>
                        <a:pt x="301691" y="1665906"/>
                      </a:cubicBezTo>
                      <a:cubicBezTo>
                        <a:pt x="300417" y="1664795"/>
                        <a:pt x="299218" y="1663596"/>
                        <a:pt x="298107" y="1662322"/>
                      </a:cubicBezTo>
                      <a:cubicBezTo>
                        <a:pt x="282467" y="1647660"/>
                        <a:pt x="267480" y="1632346"/>
                        <a:pt x="253144" y="1616707"/>
                      </a:cubicBezTo>
                      <a:cubicBezTo>
                        <a:pt x="252033" y="1615433"/>
                        <a:pt x="250834" y="1614234"/>
                        <a:pt x="249560" y="1613123"/>
                      </a:cubicBezTo>
                      <a:cubicBezTo>
                        <a:pt x="235223" y="1597158"/>
                        <a:pt x="221213" y="1580541"/>
                        <a:pt x="207854" y="1564250"/>
                      </a:cubicBezTo>
                      <a:lnTo>
                        <a:pt x="204596" y="1560340"/>
                      </a:lnTo>
                      <a:cubicBezTo>
                        <a:pt x="191238" y="1543397"/>
                        <a:pt x="178531" y="1525803"/>
                        <a:pt x="166475" y="1507883"/>
                      </a:cubicBezTo>
                      <a:lnTo>
                        <a:pt x="163543" y="1503647"/>
                      </a:lnTo>
                      <a:cubicBezTo>
                        <a:pt x="151487" y="1485401"/>
                        <a:pt x="139432" y="1467155"/>
                        <a:pt x="128354" y="1447932"/>
                      </a:cubicBezTo>
                      <a:cubicBezTo>
                        <a:pt x="128354" y="1447932"/>
                        <a:pt x="126725" y="1444999"/>
                        <a:pt x="126073" y="1443370"/>
                      </a:cubicBezTo>
                      <a:cubicBezTo>
                        <a:pt x="114996" y="1424147"/>
                        <a:pt x="104569" y="1404272"/>
                        <a:pt x="93491" y="1384071"/>
                      </a:cubicBezTo>
                      <a:lnTo>
                        <a:pt x="91211" y="1379183"/>
                      </a:lnTo>
                      <a:cubicBezTo>
                        <a:pt x="81436" y="1358657"/>
                        <a:pt x="71987" y="1337478"/>
                        <a:pt x="63516" y="1315974"/>
                      </a:cubicBezTo>
                      <a:lnTo>
                        <a:pt x="63516" y="1311087"/>
                      </a:lnTo>
                      <a:cubicBezTo>
                        <a:pt x="55044" y="1288931"/>
                        <a:pt x="46899" y="1266449"/>
                        <a:pt x="40057" y="1243316"/>
                      </a:cubicBezTo>
                      <a:cubicBezTo>
                        <a:pt x="39320" y="1241645"/>
                        <a:pt x="38773" y="1239895"/>
                        <a:pt x="38428" y="1238103"/>
                      </a:cubicBezTo>
                      <a:cubicBezTo>
                        <a:pt x="31260" y="1214318"/>
                        <a:pt x="25395" y="1190207"/>
                        <a:pt x="20182" y="1165771"/>
                      </a:cubicBezTo>
                      <a:cubicBezTo>
                        <a:pt x="20068" y="1163927"/>
                        <a:pt x="20068" y="1162076"/>
                        <a:pt x="20182" y="1160232"/>
                      </a:cubicBezTo>
                      <a:cubicBezTo>
                        <a:pt x="14643" y="1134492"/>
                        <a:pt x="10407" y="1108752"/>
                        <a:pt x="6823" y="1082361"/>
                      </a:cubicBezTo>
                      <a:cubicBezTo>
                        <a:pt x="6983" y="1080301"/>
                        <a:pt x="6983" y="1078229"/>
                        <a:pt x="6823" y="1076170"/>
                      </a:cubicBezTo>
                      <a:cubicBezTo>
                        <a:pt x="3565" y="1048368"/>
                        <a:pt x="1284" y="1020347"/>
                        <a:pt x="-19" y="992108"/>
                      </a:cubicBezTo>
                      <a:lnTo>
                        <a:pt x="-19" y="985592"/>
                      </a:lnTo>
                      <a:cubicBezTo>
                        <a:pt x="-19" y="974840"/>
                        <a:pt x="-19" y="964413"/>
                        <a:pt x="-19" y="953010"/>
                      </a:cubicBezTo>
                      <a:cubicBezTo>
                        <a:pt x="-19" y="932809"/>
                        <a:pt x="-19" y="912608"/>
                        <a:pt x="1936" y="892733"/>
                      </a:cubicBezTo>
                      <a:cubicBezTo>
                        <a:pt x="2095" y="890237"/>
                        <a:pt x="2095" y="887735"/>
                        <a:pt x="1936" y="885239"/>
                      </a:cubicBezTo>
                      <a:cubicBezTo>
                        <a:pt x="4216" y="850721"/>
                        <a:pt x="8348" y="816354"/>
                        <a:pt x="14317" y="782280"/>
                      </a:cubicBezTo>
                      <a:cubicBezTo>
                        <a:pt x="14317" y="779347"/>
                        <a:pt x="14317" y="776415"/>
                        <a:pt x="14317" y="773808"/>
                      </a:cubicBezTo>
                      <a:cubicBezTo>
                        <a:pt x="21729" y="733025"/>
                        <a:pt x="31742" y="692760"/>
                        <a:pt x="44292" y="653254"/>
                      </a:cubicBezTo>
                      <a:cubicBezTo>
                        <a:pt x="44292" y="649670"/>
                        <a:pt x="46573" y="646412"/>
                        <a:pt x="47551" y="642828"/>
                      </a:cubicBezTo>
                      <a:cubicBezTo>
                        <a:pt x="65516" y="587872"/>
                        <a:pt x="88418" y="534656"/>
                        <a:pt x="115973" y="483828"/>
                      </a:cubicBezTo>
                      <a:cubicBezTo>
                        <a:pt x="118580" y="478614"/>
                        <a:pt x="121512" y="473401"/>
                        <a:pt x="124444" y="468514"/>
                      </a:cubicBezTo>
                      <a:cubicBezTo>
                        <a:pt x="208421" y="318164"/>
                        <a:pt x="332497" y="194088"/>
                        <a:pt x="482847" y="110111"/>
                      </a:cubicBezTo>
                      <a:lnTo>
                        <a:pt x="497835" y="101965"/>
                      </a:lnTo>
                      <a:cubicBezTo>
                        <a:pt x="547171" y="75242"/>
                        <a:pt x="599009" y="53418"/>
                        <a:pt x="652600" y="36801"/>
                      </a:cubicBezTo>
                      <a:cubicBezTo>
                        <a:pt x="655760" y="35527"/>
                        <a:pt x="659035" y="34547"/>
                        <a:pt x="662374" y="33869"/>
                      </a:cubicBezTo>
                      <a:cubicBezTo>
                        <a:pt x="700505" y="22609"/>
                        <a:pt x="739372" y="14007"/>
                        <a:pt x="778692" y="8129"/>
                      </a:cubicBezTo>
                      <a:lnTo>
                        <a:pt x="786838" y="8129"/>
                      </a:lnTo>
                      <a:cubicBezTo>
                        <a:pt x="819244" y="3620"/>
                        <a:pt x="851878" y="899"/>
                        <a:pt x="884584" y="-17"/>
                      </a:cubicBezTo>
                      <a:lnTo>
                        <a:pt x="906088" y="-17"/>
                      </a:lnTo>
                      <a:cubicBezTo>
                        <a:pt x="930851" y="-17"/>
                        <a:pt x="955287" y="-17"/>
                        <a:pt x="979398" y="3242"/>
                      </a:cubicBezTo>
                      <a:lnTo>
                        <a:pt x="985915" y="3242"/>
                      </a:lnTo>
                      <a:cubicBezTo>
                        <a:pt x="1012958" y="5848"/>
                        <a:pt x="1039349" y="9432"/>
                        <a:pt x="1065741" y="14320"/>
                      </a:cubicBezTo>
                      <a:lnTo>
                        <a:pt x="1071605" y="14320"/>
                      </a:lnTo>
                      <a:cubicBezTo>
                        <a:pt x="1096368" y="18881"/>
                        <a:pt x="1120804" y="24746"/>
                        <a:pt x="1144915" y="31588"/>
                      </a:cubicBezTo>
                      <a:lnTo>
                        <a:pt x="1150128" y="33217"/>
                      </a:lnTo>
                      <a:cubicBezTo>
                        <a:pt x="1173262" y="40059"/>
                        <a:pt x="1196069" y="47228"/>
                        <a:pt x="1218551" y="56025"/>
                      </a:cubicBezTo>
                      <a:lnTo>
                        <a:pt x="1223438" y="57980"/>
                      </a:lnTo>
                      <a:cubicBezTo>
                        <a:pt x="1244616" y="66451"/>
                        <a:pt x="1265795" y="75574"/>
                        <a:pt x="1286321" y="85674"/>
                      </a:cubicBezTo>
                      <a:lnTo>
                        <a:pt x="1291209" y="87955"/>
                      </a:lnTo>
                      <a:cubicBezTo>
                        <a:pt x="1311084" y="97730"/>
                        <a:pt x="1330959" y="108482"/>
                        <a:pt x="1350182" y="120537"/>
                      </a:cubicBezTo>
                      <a:lnTo>
                        <a:pt x="1354418" y="123144"/>
                      </a:lnTo>
                      <a:cubicBezTo>
                        <a:pt x="1373316" y="134548"/>
                        <a:pt x="1391887" y="146277"/>
                        <a:pt x="1409807" y="158658"/>
                      </a:cubicBezTo>
                      <a:lnTo>
                        <a:pt x="1413717" y="161591"/>
                      </a:lnTo>
                      <a:cubicBezTo>
                        <a:pt x="1431638" y="173972"/>
                        <a:pt x="1448580" y="187330"/>
                        <a:pt x="1465197" y="201015"/>
                      </a:cubicBezTo>
                      <a:lnTo>
                        <a:pt x="1469107" y="204273"/>
                      </a:lnTo>
                      <a:cubicBezTo>
                        <a:pt x="1485724" y="217958"/>
                        <a:pt x="1501689" y="231968"/>
                        <a:pt x="1517328" y="246630"/>
                      </a:cubicBezTo>
                      <a:lnTo>
                        <a:pt x="1520912" y="250214"/>
                      </a:lnTo>
                      <a:cubicBezTo>
                        <a:pt x="1536226" y="264876"/>
                        <a:pt x="1550888" y="280515"/>
                        <a:pt x="1565550" y="296481"/>
                      </a:cubicBezTo>
                      <a:lnTo>
                        <a:pt x="1568808" y="300065"/>
                      </a:lnTo>
                      <a:cubicBezTo>
                        <a:pt x="1583144" y="316030"/>
                        <a:pt x="1596829" y="332647"/>
                        <a:pt x="1610187" y="349264"/>
                      </a:cubicBezTo>
                      <a:lnTo>
                        <a:pt x="1613120" y="353173"/>
                      </a:lnTo>
                      <a:cubicBezTo>
                        <a:pt x="1626478" y="370442"/>
                        <a:pt x="1639185" y="388036"/>
                        <a:pt x="1651241" y="406282"/>
                      </a:cubicBezTo>
                      <a:lnTo>
                        <a:pt x="1653847" y="410192"/>
                      </a:lnTo>
                      <a:cubicBezTo>
                        <a:pt x="1665903" y="428438"/>
                        <a:pt x="1677632" y="447336"/>
                        <a:pt x="1688384" y="466559"/>
                      </a:cubicBezTo>
                      <a:lnTo>
                        <a:pt x="1690991" y="471120"/>
                      </a:lnTo>
                      <a:cubicBezTo>
                        <a:pt x="1701743" y="490670"/>
                        <a:pt x="1712169" y="510545"/>
                        <a:pt x="1723573" y="531072"/>
                      </a:cubicBezTo>
                      <a:lnTo>
                        <a:pt x="1725854" y="535633"/>
                      </a:lnTo>
                      <a:cubicBezTo>
                        <a:pt x="1735303" y="556486"/>
                        <a:pt x="1744100" y="577990"/>
                        <a:pt x="1752571" y="600797"/>
                      </a:cubicBezTo>
                      <a:lnTo>
                        <a:pt x="1754526" y="606010"/>
                      </a:lnTo>
                      <a:cubicBezTo>
                        <a:pt x="1762671" y="628166"/>
                        <a:pt x="1770491" y="650974"/>
                        <a:pt x="1777333" y="673781"/>
                      </a:cubicBezTo>
                      <a:cubicBezTo>
                        <a:pt x="1777333" y="675736"/>
                        <a:pt x="1777333" y="677691"/>
                        <a:pt x="1777333" y="679320"/>
                      </a:cubicBezTo>
                      <a:cubicBezTo>
                        <a:pt x="1784176" y="703431"/>
                        <a:pt x="1790366" y="727542"/>
                        <a:pt x="1795253" y="752304"/>
                      </a:cubicBezTo>
                      <a:cubicBezTo>
                        <a:pt x="1795253" y="754259"/>
                        <a:pt x="1795253" y="756214"/>
                        <a:pt x="1795253" y="757843"/>
                      </a:cubicBezTo>
                      <a:cubicBezTo>
                        <a:pt x="1800467" y="783909"/>
                        <a:pt x="1804376" y="809974"/>
                        <a:pt x="1807635" y="836692"/>
                      </a:cubicBezTo>
                      <a:cubicBezTo>
                        <a:pt x="1807491" y="838754"/>
                        <a:pt x="1807491" y="840820"/>
                        <a:pt x="1807635" y="842882"/>
                      </a:cubicBezTo>
                      <a:cubicBezTo>
                        <a:pt x="1810567" y="870577"/>
                        <a:pt x="1812522" y="899249"/>
                        <a:pt x="1813499" y="927921"/>
                      </a:cubicBezTo>
                      <a:lnTo>
                        <a:pt x="1813499" y="934438"/>
                      </a:lnTo>
                      <a:cubicBezTo>
                        <a:pt x="1813499" y="941280"/>
                        <a:pt x="1813499" y="947796"/>
                        <a:pt x="1813499" y="954313"/>
                      </a:cubicBezTo>
                      <a:cubicBezTo>
                        <a:pt x="1813499" y="979075"/>
                        <a:pt x="1813499" y="1003512"/>
                        <a:pt x="1810241" y="1027948"/>
                      </a:cubicBezTo>
                      <a:cubicBezTo>
                        <a:pt x="1810241" y="1030229"/>
                        <a:pt x="1810241" y="1032836"/>
                        <a:pt x="1810241" y="1035442"/>
                      </a:cubicBezTo>
                      <a:cubicBezTo>
                        <a:pt x="1808296" y="1070592"/>
                        <a:pt x="1804487" y="1105611"/>
                        <a:pt x="1798837" y="1140357"/>
                      </a:cubicBezTo>
                      <a:cubicBezTo>
                        <a:pt x="1798991" y="1143178"/>
                        <a:pt x="1798991" y="1146006"/>
                        <a:pt x="1798837" y="1148828"/>
                      </a:cubicBezTo>
                      <a:cubicBezTo>
                        <a:pt x="1790705" y="1190768"/>
                        <a:pt x="1779819" y="1232127"/>
                        <a:pt x="1766255" y="1272640"/>
                      </a:cubicBezTo>
                      <a:cubicBezTo>
                        <a:pt x="1766255" y="1276224"/>
                        <a:pt x="1763975" y="1279482"/>
                        <a:pt x="1762997" y="1283066"/>
                      </a:cubicBezTo>
                      <a:cubicBezTo>
                        <a:pt x="1741939" y="1342362"/>
                        <a:pt x="1715092" y="1399440"/>
                        <a:pt x="1682845" y="1453471"/>
                      </a:cubicBezTo>
                      <a:cubicBezTo>
                        <a:pt x="1679587" y="1459335"/>
                        <a:pt x="1675677" y="1465200"/>
                        <a:pt x="1672093" y="1471065"/>
                      </a:cubicBezTo>
                      <a:cubicBezTo>
                        <a:pt x="1594333" y="1597070"/>
                        <a:pt x="1487669" y="1702730"/>
                        <a:pt x="1360934" y="1779291"/>
                      </a:cubicBezTo>
                      <a:close/>
                    </a:path>
                  </a:pathLst>
                </a:custGeom>
                <a:noFill/>
                <a:ln w="32516" cap="flat">
                  <a:noFill/>
                  <a:prstDash val="solid"/>
                  <a:miter/>
                </a:ln>
              </p:spPr>
              <p:txBody>
                <a:bodyPr rtlCol="0" anchor="ctr"/>
                <a:lstStyle/>
                <a:p>
                  <a:endParaRPr lang="en-CA" dirty="0"/>
                </a:p>
              </p:txBody>
            </p:sp>
            <p:sp>
              <p:nvSpPr>
                <p:cNvPr id="44" name="Freeform: Shape 43">
                  <a:extLst>
                    <a:ext uri="{FF2B5EF4-FFF2-40B4-BE49-F238E27FC236}">
                      <a16:creationId xmlns:a16="http://schemas.microsoft.com/office/drawing/2014/main" id="{E7E89DEA-3C6D-4352-9568-503BF8F3E8AB}"/>
                    </a:ext>
                  </a:extLst>
                </p:cNvPr>
                <p:cNvSpPr/>
                <p:nvPr/>
              </p:nvSpPr>
              <p:spPr>
                <a:xfrm>
                  <a:off x="2385983" y="2935231"/>
                  <a:ext cx="594948" cy="595274"/>
                </a:xfrm>
                <a:custGeom>
                  <a:avLst/>
                  <a:gdLst>
                    <a:gd name="connsiteX0" fmla="*/ 594930 w 594948"/>
                    <a:gd name="connsiteY0" fmla="*/ -17 h 595274"/>
                    <a:gd name="connsiteX1" fmla="*/ -19 w 594948"/>
                    <a:gd name="connsiteY1" fmla="*/ 595258 h 595274"/>
                    <a:gd name="connsiteX2" fmla="*/ 9756 w 594948"/>
                    <a:gd name="connsiteY2" fmla="*/ 592000 h 595274"/>
                    <a:gd name="connsiteX3" fmla="*/ 591671 w 594948"/>
                    <a:gd name="connsiteY3" fmla="*/ 10410 h 595274"/>
                    <a:gd name="connsiteX4" fmla="*/ 594930 w 594948"/>
                    <a:gd name="connsiteY4" fmla="*/ -17 h 595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948" h="595274">
                      <a:moveTo>
                        <a:pt x="594930" y="-17"/>
                      </a:moveTo>
                      <a:lnTo>
                        <a:pt x="-19" y="595258"/>
                      </a:lnTo>
                      <a:lnTo>
                        <a:pt x="9756" y="592000"/>
                      </a:lnTo>
                      <a:lnTo>
                        <a:pt x="591671" y="10410"/>
                      </a:lnTo>
                      <a:cubicBezTo>
                        <a:pt x="592649" y="6826"/>
                        <a:pt x="593626" y="3568"/>
                        <a:pt x="594930" y="-17"/>
                      </a:cubicBezTo>
                      <a:close/>
                    </a:path>
                  </a:pathLst>
                </a:custGeom>
                <a:solidFill>
                  <a:srgbClr val="343741"/>
                </a:solidFill>
                <a:ln w="32516" cap="flat">
                  <a:noFill/>
                  <a:prstDash val="solid"/>
                  <a:miter/>
                </a:ln>
              </p:spPr>
              <p:txBody>
                <a:bodyPr rtlCol="0" anchor="ctr"/>
                <a:lstStyle/>
                <a:p>
                  <a:endParaRPr lang="en-CA" dirty="0"/>
                </a:p>
              </p:txBody>
            </p:sp>
            <p:sp>
              <p:nvSpPr>
                <p:cNvPr id="45" name="Freeform: Shape 44">
                  <a:extLst>
                    <a:ext uri="{FF2B5EF4-FFF2-40B4-BE49-F238E27FC236}">
                      <a16:creationId xmlns:a16="http://schemas.microsoft.com/office/drawing/2014/main" id="{88DD198D-01C1-4BE2-BC98-7D599C1AD46E}"/>
                    </a:ext>
                  </a:extLst>
                </p:cNvPr>
                <p:cNvSpPr/>
                <p:nvPr/>
              </p:nvSpPr>
              <p:spPr>
                <a:xfrm>
                  <a:off x="1221499" y="1678214"/>
                  <a:ext cx="1067388" cy="1067715"/>
                </a:xfrm>
                <a:custGeom>
                  <a:avLst/>
                  <a:gdLst>
                    <a:gd name="connsiteX0" fmla="*/ 1061505 w 1067388"/>
                    <a:gd name="connsiteY0" fmla="*/ -17 h 1067715"/>
                    <a:gd name="connsiteX1" fmla="*/ -19 w 1067388"/>
                    <a:gd name="connsiteY1" fmla="*/ 1061508 h 1067715"/>
                    <a:gd name="connsiteX2" fmla="*/ -19 w 1067388"/>
                    <a:gd name="connsiteY2" fmla="*/ 1067699 h 1067715"/>
                    <a:gd name="connsiteX3" fmla="*/ 1067370 w 1067388"/>
                    <a:gd name="connsiteY3" fmla="*/ 1287 h 1067715"/>
                  </a:gdLst>
                  <a:ahLst/>
                  <a:cxnLst>
                    <a:cxn ang="0">
                      <a:pos x="connsiteX0" y="connsiteY0"/>
                    </a:cxn>
                    <a:cxn ang="0">
                      <a:pos x="connsiteX1" y="connsiteY1"/>
                    </a:cxn>
                    <a:cxn ang="0">
                      <a:pos x="connsiteX2" y="connsiteY2"/>
                    </a:cxn>
                    <a:cxn ang="0">
                      <a:pos x="connsiteX3" y="connsiteY3"/>
                    </a:cxn>
                  </a:cxnLst>
                  <a:rect l="l" t="t" r="r" b="b"/>
                  <a:pathLst>
                    <a:path w="1067388" h="1067715">
                      <a:moveTo>
                        <a:pt x="1061505" y="-17"/>
                      </a:moveTo>
                      <a:lnTo>
                        <a:pt x="-19" y="1061508"/>
                      </a:lnTo>
                      <a:cubicBezTo>
                        <a:pt x="141" y="1063567"/>
                        <a:pt x="141" y="1065639"/>
                        <a:pt x="-19" y="1067699"/>
                      </a:cubicBezTo>
                      <a:lnTo>
                        <a:pt x="1067370" y="1287"/>
                      </a:lnTo>
                      <a:close/>
                    </a:path>
                  </a:pathLst>
                </a:custGeom>
                <a:solidFill>
                  <a:srgbClr val="343741"/>
                </a:solidFill>
                <a:ln w="32516" cap="flat">
                  <a:noFill/>
                  <a:prstDash val="solid"/>
                  <a:miter/>
                </a:ln>
              </p:spPr>
              <p:txBody>
                <a:bodyPr rtlCol="0" anchor="ctr"/>
                <a:lstStyle/>
                <a:p>
                  <a:endParaRPr lang="en-CA" dirty="0"/>
                </a:p>
              </p:txBody>
            </p:sp>
            <p:sp>
              <p:nvSpPr>
                <p:cNvPr id="46" name="Freeform: Shape 45">
                  <a:extLst>
                    <a:ext uri="{FF2B5EF4-FFF2-40B4-BE49-F238E27FC236}">
                      <a16:creationId xmlns:a16="http://schemas.microsoft.com/office/drawing/2014/main" id="{0FE9E1BB-E5D1-4DED-A0DA-C29A9EAB0F5B}"/>
                    </a:ext>
                  </a:extLst>
                </p:cNvPr>
                <p:cNvSpPr/>
                <p:nvPr/>
              </p:nvSpPr>
              <p:spPr>
                <a:xfrm>
                  <a:off x="1235424" y="1696785"/>
                  <a:ext cx="1130683" cy="1131575"/>
                </a:xfrm>
                <a:custGeom>
                  <a:avLst/>
                  <a:gdLst>
                    <a:gd name="connsiteX0" fmla="*/ 1128384 w 1130683"/>
                    <a:gd name="connsiteY0" fmla="*/ -17 h 1131575"/>
                    <a:gd name="connsiteX1" fmla="*/ 66 w 1130683"/>
                    <a:gd name="connsiteY1" fmla="*/ 1126021 h 1131575"/>
                    <a:gd name="connsiteX2" fmla="*/ 66 w 1130683"/>
                    <a:gd name="connsiteY2" fmla="*/ 1131559 h 1131575"/>
                    <a:gd name="connsiteX3" fmla="*/ 1130665 w 1130683"/>
                    <a:gd name="connsiteY3" fmla="*/ 635 h 1131575"/>
                  </a:gdLst>
                  <a:ahLst/>
                  <a:cxnLst>
                    <a:cxn ang="0">
                      <a:pos x="connsiteX0" y="connsiteY0"/>
                    </a:cxn>
                    <a:cxn ang="0">
                      <a:pos x="connsiteX1" y="connsiteY1"/>
                    </a:cxn>
                    <a:cxn ang="0">
                      <a:pos x="connsiteX2" y="connsiteY2"/>
                    </a:cxn>
                    <a:cxn ang="0">
                      <a:pos x="connsiteX3" y="connsiteY3"/>
                    </a:cxn>
                  </a:cxnLst>
                  <a:rect l="l" t="t" r="r" b="b"/>
                  <a:pathLst>
                    <a:path w="1130683" h="1131575">
                      <a:moveTo>
                        <a:pt x="1128384" y="-17"/>
                      </a:moveTo>
                      <a:lnTo>
                        <a:pt x="66" y="1126021"/>
                      </a:lnTo>
                      <a:cubicBezTo>
                        <a:pt x="-48" y="1127865"/>
                        <a:pt x="-48" y="1129715"/>
                        <a:pt x="66" y="1131559"/>
                      </a:cubicBezTo>
                      <a:lnTo>
                        <a:pt x="1130665" y="635"/>
                      </a:lnTo>
                      <a:close/>
                    </a:path>
                  </a:pathLst>
                </a:custGeom>
                <a:solidFill>
                  <a:srgbClr val="343741"/>
                </a:solidFill>
                <a:ln w="3175" cap="flat">
                  <a:noFill/>
                  <a:prstDash val="solid"/>
                  <a:miter/>
                </a:ln>
              </p:spPr>
              <p:txBody>
                <a:bodyPr rtlCol="0" anchor="ctr"/>
                <a:lstStyle/>
                <a:p>
                  <a:endParaRPr lang="en-CA" dirty="0"/>
                </a:p>
              </p:txBody>
            </p:sp>
            <p:sp>
              <p:nvSpPr>
                <p:cNvPr id="47" name="Freeform: Shape 46">
                  <a:extLst>
                    <a:ext uri="{FF2B5EF4-FFF2-40B4-BE49-F238E27FC236}">
                      <a16:creationId xmlns:a16="http://schemas.microsoft.com/office/drawing/2014/main" id="{CF696133-F22C-4287-A33D-4E7553C825D0}"/>
                    </a:ext>
                  </a:extLst>
                </p:cNvPr>
                <p:cNvSpPr/>
                <p:nvPr/>
              </p:nvSpPr>
              <p:spPr>
                <a:xfrm>
                  <a:off x="2258261" y="2802947"/>
                  <a:ext cx="757322" cy="757533"/>
                </a:xfrm>
                <a:custGeom>
                  <a:avLst/>
                  <a:gdLst>
                    <a:gd name="connsiteX0" fmla="*/ 757188 w 757322"/>
                    <a:gd name="connsiteY0" fmla="*/ -17 h 757533"/>
                    <a:gd name="connsiteX1" fmla="*/ -19 w 757322"/>
                    <a:gd name="connsiteY1" fmla="*/ 757517 h 757533"/>
                    <a:gd name="connsiteX2" fmla="*/ 8126 w 757322"/>
                    <a:gd name="connsiteY2" fmla="*/ 757517 h 757533"/>
                    <a:gd name="connsiteX3" fmla="*/ 757188 w 757322"/>
                    <a:gd name="connsiteY3" fmla="*/ 8455 h 757533"/>
                    <a:gd name="connsiteX4" fmla="*/ 757188 w 757322"/>
                    <a:gd name="connsiteY4" fmla="*/ -17 h 757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322" h="757533">
                      <a:moveTo>
                        <a:pt x="757188" y="-17"/>
                      </a:moveTo>
                      <a:lnTo>
                        <a:pt x="-19" y="757517"/>
                      </a:lnTo>
                      <a:lnTo>
                        <a:pt x="8126" y="757517"/>
                      </a:lnTo>
                      <a:lnTo>
                        <a:pt x="757188" y="8455"/>
                      </a:lnTo>
                      <a:cubicBezTo>
                        <a:pt x="757341" y="5633"/>
                        <a:pt x="757341" y="2805"/>
                        <a:pt x="757188" y="-17"/>
                      </a:cubicBezTo>
                      <a:close/>
                    </a:path>
                  </a:pathLst>
                </a:custGeom>
                <a:solidFill>
                  <a:srgbClr val="343741"/>
                </a:solidFill>
                <a:ln w="32516" cap="flat">
                  <a:noFill/>
                  <a:prstDash val="solid"/>
                  <a:miter/>
                </a:ln>
              </p:spPr>
              <p:txBody>
                <a:bodyPr rtlCol="0" anchor="ctr"/>
                <a:lstStyle/>
                <a:p>
                  <a:endParaRPr lang="en-CA" dirty="0"/>
                </a:p>
              </p:txBody>
            </p:sp>
            <p:sp>
              <p:nvSpPr>
                <p:cNvPr id="48" name="Freeform: Shape 47">
                  <a:extLst>
                    <a:ext uri="{FF2B5EF4-FFF2-40B4-BE49-F238E27FC236}">
                      <a16:creationId xmlns:a16="http://schemas.microsoft.com/office/drawing/2014/main" id="{E99E9291-E2B7-401F-AB85-37331522F411}"/>
                    </a:ext>
                  </a:extLst>
                </p:cNvPr>
                <p:cNvSpPr/>
                <p:nvPr/>
              </p:nvSpPr>
              <p:spPr>
                <a:xfrm>
                  <a:off x="1229971" y="1672023"/>
                  <a:ext cx="773172" cy="774476"/>
                </a:xfrm>
                <a:custGeom>
                  <a:avLst/>
                  <a:gdLst>
                    <a:gd name="connsiteX0" fmla="*/ 765008 w 773172"/>
                    <a:gd name="connsiteY0" fmla="*/ 961 h 774476"/>
                    <a:gd name="connsiteX1" fmla="*/ -19 w 773172"/>
                    <a:gd name="connsiteY1" fmla="*/ 765988 h 774476"/>
                    <a:gd name="connsiteX2" fmla="*/ -19 w 773172"/>
                    <a:gd name="connsiteY2" fmla="*/ 774460 h 774476"/>
                    <a:gd name="connsiteX3" fmla="*/ 773154 w 773172"/>
                    <a:gd name="connsiteY3" fmla="*/ -17 h 774476"/>
                  </a:gdLst>
                  <a:ahLst/>
                  <a:cxnLst>
                    <a:cxn ang="0">
                      <a:pos x="connsiteX0" y="connsiteY0"/>
                    </a:cxn>
                    <a:cxn ang="0">
                      <a:pos x="connsiteX1" y="connsiteY1"/>
                    </a:cxn>
                    <a:cxn ang="0">
                      <a:pos x="connsiteX2" y="connsiteY2"/>
                    </a:cxn>
                    <a:cxn ang="0">
                      <a:pos x="connsiteX3" y="connsiteY3"/>
                    </a:cxn>
                  </a:cxnLst>
                  <a:rect l="l" t="t" r="r" b="b"/>
                  <a:pathLst>
                    <a:path w="773172" h="774476">
                      <a:moveTo>
                        <a:pt x="765008" y="961"/>
                      </a:moveTo>
                      <a:lnTo>
                        <a:pt x="-19" y="765988"/>
                      </a:lnTo>
                      <a:cubicBezTo>
                        <a:pt x="-19" y="768595"/>
                        <a:pt x="-19" y="771527"/>
                        <a:pt x="-19" y="774460"/>
                      </a:cubicBezTo>
                      <a:lnTo>
                        <a:pt x="773154" y="-17"/>
                      </a:lnTo>
                      <a:close/>
                    </a:path>
                  </a:pathLst>
                </a:custGeom>
                <a:solidFill>
                  <a:srgbClr val="343741"/>
                </a:solidFill>
                <a:ln w="32516" cap="flat">
                  <a:noFill/>
                  <a:prstDash val="solid"/>
                  <a:miter/>
                </a:ln>
              </p:spPr>
              <p:txBody>
                <a:bodyPr rtlCol="0" anchor="ctr"/>
                <a:lstStyle/>
                <a:p>
                  <a:endParaRPr lang="en-CA" dirty="0"/>
                </a:p>
              </p:txBody>
            </p:sp>
            <p:sp>
              <p:nvSpPr>
                <p:cNvPr id="49" name="Freeform: Shape 48">
                  <a:extLst>
                    <a:ext uri="{FF2B5EF4-FFF2-40B4-BE49-F238E27FC236}">
                      <a16:creationId xmlns:a16="http://schemas.microsoft.com/office/drawing/2014/main" id="{762EE2FC-D9B0-4E23-9713-837856B23BDD}"/>
                    </a:ext>
                  </a:extLst>
                </p:cNvPr>
                <p:cNvSpPr/>
                <p:nvPr/>
              </p:nvSpPr>
              <p:spPr>
                <a:xfrm>
                  <a:off x="1259946" y="1698415"/>
                  <a:ext cx="619059" cy="619059"/>
                </a:xfrm>
                <a:custGeom>
                  <a:avLst/>
                  <a:gdLst>
                    <a:gd name="connsiteX0" fmla="*/ 608940 w 619059"/>
                    <a:gd name="connsiteY0" fmla="*/ 3242 h 619059"/>
                    <a:gd name="connsiteX1" fmla="*/ 3239 w 619059"/>
                    <a:gd name="connsiteY1" fmla="*/ 608617 h 619059"/>
                    <a:gd name="connsiteX2" fmla="*/ -19 w 619059"/>
                    <a:gd name="connsiteY2" fmla="*/ 619043 h 619059"/>
                    <a:gd name="connsiteX3" fmla="*/ 619040 w 619059"/>
                    <a:gd name="connsiteY3" fmla="*/ -17 h 619059"/>
                    <a:gd name="connsiteX4" fmla="*/ 608940 w 619059"/>
                    <a:gd name="connsiteY4" fmla="*/ 3242 h 619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059" h="619059">
                      <a:moveTo>
                        <a:pt x="608940" y="3242"/>
                      </a:moveTo>
                      <a:lnTo>
                        <a:pt x="3239" y="608617"/>
                      </a:lnTo>
                      <a:cubicBezTo>
                        <a:pt x="3239" y="612201"/>
                        <a:pt x="958" y="615459"/>
                        <a:pt x="-19" y="619043"/>
                      </a:cubicBezTo>
                      <a:lnTo>
                        <a:pt x="619040" y="-17"/>
                      </a:lnTo>
                      <a:cubicBezTo>
                        <a:pt x="615577" y="746"/>
                        <a:pt x="612195" y="1837"/>
                        <a:pt x="608940" y="3242"/>
                      </a:cubicBezTo>
                      <a:close/>
                    </a:path>
                  </a:pathLst>
                </a:custGeom>
                <a:solidFill>
                  <a:srgbClr val="343741"/>
                </a:solidFill>
                <a:ln w="32516" cap="flat">
                  <a:noFill/>
                  <a:prstDash val="solid"/>
                  <a:miter/>
                </a:ln>
              </p:spPr>
              <p:txBody>
                <a:bodyPr rtlCol="0" anchor="ctr"/>
                <a:lstStyle/>
                <a:p>
                  <a:endParaRPr lang="en-CA" dirty="0"/>
                </a:p>
              </p:txBody>
            </p:sp>
            <p:sp>
              <p:nvSpPr>
                <p:cNvPr id="50" name="Freeform: Shape 49">
                  <a:extLst>
                    <a:ext uri="{FF2B5EF4-FFF2-40B4-BE49-F238E27FC236}">
                      <a16:creationId xmlns:a16="http://schemas.microsoft.com/office/drawing/2014/main" id="{DE1D1321-BC16-421F-ACFF-3B5AA4AEC789}"/>
                    </a:ext>
                  </a:extLst>
                </p:cNvPr>
                <p:cNvSpPr/>
                <p:nvPr/>
              </p:nvSpPr>
              <p:spPr>
                <a:xfrm>
                  <a:off x="2559320" y="3116061"/>
                  <a:ext cx="340156" cy="337550"/>
                </a:xfrm>
                <a:custGeom>
                  <a:avLst/>
                  <a:gdLst>
                    <a:gd name="connsiteX0" fmla="*/ 340138 w 340156"/>
                    <a:gd name="connsiteY0" fmla="*/ -17 h 337550"/>
                    <a:gd name="connsiteX1" fmla="*/ -19 w 340156"/>
                    <a:gd name="connsiteY1" fmla="*/ 337534 h 337550"/>
                    <a:gd name="connsiteX2" fmla="*/ 17249 w 340156"/>
                    <a:gd name="connsiteY2" fmla="*/ 327108 h 337550"/>
                    <a:gd name="connsiteX3" fmla="*/ 328408 w 340156"/>
                    <a:gd name="connsiteY3" fmla="*/ 15949 h 337550"/>
                    <a:gd name="connsiteX4" fmla="*/ 340138 w 340156"/>
                    <a:gd name="connsiteY4" fmla="*/ -17 h 33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156" h="337550">
                      <a:moveTo>
                        <a:pt x="340138" y="-17"/>
                      </a:moveTo>
                      <a:lnTo>
                        <a:pt x="-19" y="337534"/>
                      </a:lnTo>
                      <a:lnTo>
                        <a:pt x="17249" y="327108"/>
                      </a:lnTo>
                      <a:lnTo>
                        <a:pt x="328408" y="15949"/>
                      </a:lnTo>
                      <a:cubicBezTo>
                        <a:pt x="332970" y="10084"/>
                        <a:pt x="336879" y="4219"/>
                        <a:pt x="340138" y="-17"/>
                      </a:cubicBezTo>
                      <a:close/>
                    </a:path>
                  </a:pathLst>
                </a:custGeom>
                <a:solidFill>
                  <a:srgbClr val="343741"/>
                </a:solidFill>
                <a:ln w="32516" cap="flat">
                  <a:noFill/>
                  <a:prstDash val="solid"/>
                  <a:miter/>
                </a:ln>
              </p:spPr>
              <p:txBody>
                <a:bodyPr rtlCol="0" anchor="ctr"/>
                <a:lstStyle/>
                <a:p>
                  <a:endParaRPr lang="en-CA" dirty="0"/>
                </a:p>
              </p:txBody>
            </p:sp>
            <p:sp>
              <p:nvSpPr>
                <p:cNvPr id="51" name="Freeform: Shape 50">
                  <a:extLst>
                    <a:ext uri="{FF2B5EF4-FFF2-40B4-BE49-F238E27FC236}">
                      <a16:creationId xmlns:a16="http://schemas.microsoft.com/office/drawing/2014/main" id="{847F1FE2-1196-40C4-A4A1-40D6907556E1}"/>
                    </a:ext>
                  </a:extLst>
                </p:cNvPr>
                <p:cNvSpPr/>
                <p:nvPr/>
              </p:nvSpPr>
              <p:spPr>
                <a:xfrm>
                  <a:off x="1332279" y="1765534"/>
                  <a:ext cx="381862" cy="381862"/>
                </a:xfrm>
                <a:custGeom>
                  <a:avLst/>
                  <a:gdLst>
                    <a:gd name="connsiteX0" fmla="*/ 366855 w 381862"/>
                    <a:gd name="connsiteY0" fmla="*/ 8129 h 381862"/>
                    <a:gd name="connsiteX1" fmla="*/ 8452 w 381862"/>
                    <a:gd name="connsiteY1" fmla="*/ 366532 h 381862"/>
                    <a:gd name="connsiteX2" fmla="*/ -19 w 381862"/>
                    <a:gd name="connsiteY2" fmla="*/ 381846 h 381862"/>
                    <a:gd name="connsiteX3" fmla="*/ 381843 w 381862"/>
                    <a:gd name="connsiteY3" fmla="*/ -17 h 381862"/>
                  </a:gdLst>
                  <a:ahLst/>
                  <a:cxnLst>
                    <a:cxn ang="0">
                      <a:pos x="connsiteX0" y="connsiteY0"/>
                    </a:cxn>
                    <a:cxn ang="0">
                      <a:pos x="connsiteX1" y="connsiteY1"/>
                    </a:cxn>
                    <a:cxn ang="0">
                      <a:pos x="connsiteX2" y="connsiteY2"/>
                    </a:cxn>
                    <a:cxn ang="0">
                      <a:pos x="connsiteX3" y="connsiteY3"/>
                    </a:cxn>
                  </a:cxnLst>
                  <a:rect l="l" t="t" r="r" b="b"/>
                  <a:pathLst>
                    <a:path w="381862" h="381862">
                      <a:moveTo>
                        <a:pt x="366855" y="8129"/>
                      </a:moveTo>
                      <a:lnTo>
                        <a:pt x="8452" y="366532"/>
                      </a:lnTo>
                      <a:cubicBezTo>
                        <a:pt x="5520" y="371419"/>
                        <a:pt x="2587" y="376632"/>
                        <a:pt x="-19" y="381846"/>
                      </a:cubicBezTo>
                      <a:lnTo>
                        <a:pt x="381843" y="-17"/>
                      </a:lnTo>
                      <a:close/>
                    </a:path>
                  </a:pathLst>
                </a:custGeom>
                <a:solidFill>
                  <a:srgbClr val="343741"/>
                </a:solidFill>
                <a:ln w="32516" cap="flat">
                  <a:noFill/>
                  <a:prstDash val="solid"/>
                  <a:miter/>
                </a:ln>
              </p:spPr>
              <p:txBody>
                <a:bodyPr rtlCol="0" anchor="ctr"/>
                <a:lstStyle/>
                <a:p>
                  <a:endParaRPr lang="en-CA" dirty="0"/>
                </a:p>
              </p:txBody>
            </p:sp>
            <p:sp>
              <p:nvSpPr>
                <p:cNvPr id="52" name="Freeform: Shape 51">
                  <a:extLst>
                    <a:ext uri="{FF2B5EF4-FFF2-40B4-BE49-F238E27FC236}">
                      <a16:creationId xmlns:a16="http://schemas.microsoft.com/office/drawing/2014/main" id="{6FC2B70A-878F-4447-8E3A-B82CA8910E4E}"/>
                    </a:ext>
                  </a:extLst>
                </p:cNvPr>
                <p:cNvSpPr/>
                <p:nvPr/>
              </p:nvSpPr>
              <p:spPr>
                <a:xfrm>
                  <a:off x="1256036" y="1721222"/>
                  <a:ext cx="1184684" cy="1185662"/>
                </a:xfrm>
                <a:custGeom>
                  <a:avLst/>
                  <a:gdLst>
                    <a:gd name="connsiteX0" fmla="*/ 1179778 w 1184684"/>
                    <a:gd name="connsiteY0" fmla="*/ -17 h 1185662"/>
                    <a:gd name="connsiteX1" fmla="*/ -19 w 1184684"/>
                    <a:gd name="connsiteY1" fmla="*/ 1180433 h 1185662"/>
                    <a:gd name="connsiteX2" fmla="*/ 1610 w 1184684"/>
                    <a:gd name="connsiteY2" fmla="*/ 1185646 h 1185662"/>
                    <a:gd name="connsiteX3" fmla="*/ 1184665 w 1184684"/>
                    <a:gd name="connsiteY3" fmla="*/ 1938 h 1185662"/>
                  </a:gdLst>
                  <a:ahLst/>
                  <a:cxnLst>
                    <a:cxn ang="0">
                      <a:pos x="connsiteX0" y="connsiteY0"/>
                    </a:cxn>
                    <a:cxn ang="0">
                      <a:pos x="connsiteX1" y="connsiteY1"/>
                    </a:cxn>
                    <a:cxn ang="0">
                      <a:pos x="connsiteX2" y="connsiteY2"/>
                    </a:cxn>
                    <a:cxn ang="0">
                      <a:pos x="connsiteX3" y="connsiteY3"/>
                    </a:cxn>
                  </a:cxnLst>
                  <a:rect l="l" t="t" r="r" b="b"/>
                  <a:pathLst>
                    <a:path w="1184684" h="1185662">
                      <a:moveTo>
                        <a:pt x="1179778" y="-17"/>
                      </a:moveTo>
                      <a:lnTo>
                        <a:pt x="-19" y="1180433"/>
                      </a:lnTo>
                      <a:cubicBezTo>
                        <a:pt x="326" y="1182225"/>
                        <a:pt x="874" y="1183974"/>
                        <a:pt x="1610" y="1185646"/>
                      </a:cubicBezTo>
                      <a:lnTo>
                        <a:pt x="1184665" y="1938"/>
                      </a:lnTo>
                      <a:close/>
                    </a:path>
                  </a:pathLst>
                </a:custGeom>
                <a:solidFill>
                  <a:srgbClr val="343741"/>
                </a:solidFill>
                <a:ln w="32516" cap="flat">
                  <a:noFill/>
                  <a:prstDash val="solid"/>
                  <a:miter/>
                </a:ln>
              </p:spPr>
              <p:txBody>
                <a:bodyPr rtlCol="0" anchor="ctr"/>
                <a:lstStyle/>
                <a:p>
                  <a:endParaRPr lang="en-CA" dirty="0"/>
                </a:p>
              </p:txBody>
            </p:sp>
            <p:sp>
              <p:nvSpPr>
                <p:cNvPr id="53" name="Freeform: Shape 52">
                  <a:extLst>
                    <a:ext uri="{FF2B5EF4-FFF2-40B4-BE49-F238E27FC236}">
                      <a16:creationId xmlns:a16="http://schemas.microsoft.com/office/drawing/2014/main" id="{0F017EBB-C9A0-46CD-B986-6E8CC99C397B}"/>
                    </a:ext>
                  </a:extLst>
                </p:cNvPr>
                <p:cNvSpPr/>
                <p:nvPr/>
              </p:nvSpPr>
              <p:spPr>
                <a:xfrm>
                  <a:off x="1214657" y="1666810"/>
                  <a:ext cx="988540" cy="988866"/>
                </a:xfrm>
                <a:custGeom>
                  <a:avLst/>
                  <a:gdLst>
                    <a:gd name="connsiteX0" fmla="*/ 982005 w 988540"/>
                    <a:gd name="connsiteY0" fmla="*/ -17 h 988866"/>
                    <a:gd name="connsiteX1" fmla="*/ -19 w 988540"/>
                    <a:gd name="connsiteY1" fmla="*/ 982333 h 988866"/>
                    <a:gd name="connsiteX2" fmla="*/ -19 w 988540"/>
                    <a:gd name="connsiteY2" fmla="*/ 988850 h 988866"/>
                    <a:gd name="connsiteX3" fmla="*/ 988521 w 988540"/>
                    <a:gd name="connsiteY3" fmla="*/ 309 h 988866"/>
                  </a:gdLst>
                  <a:ahLst/>
                  <a:cxnLst>
                    <a:cxn ang="0">
                      <a:pos x="connsiteX0" y="connsiteY0"/>
                    </a:cxn>
                    <a:cxn ang="0">
                      <a:pos x="connsiteX1" y="connsiteY1"/>
                    </a:cxn>
                    <a:cxn ang="0">
                      <a:pos x="connsiteX2" y="connsiteY2"/>
                    </a:cxn>
                    <a:cxn ang="0">
                      <a:pos x="connsiteX3" y="connsiteY3"/>
                    </a:cxn>
                  </a:cxnLst>
                  <a:rect l="l" t="t" r="r" b="b"/>
                  <a:pathLst>
                    <a:path w="988540" h="988866">
                      <a:moveTo>
                        <a:pt x="982005" y="-17"/>
                      </a:moveTo>
                      <a:lnTo>
                        <a:pt x="-19" y="982333"/>
                      </a:lnTo>
                      <a:lnTo>
                        <a:pt x="-19" y="988850"/>
                      </a:lnTo>
                      <a:lnTo>
                        <a:pt x="988521" y="309"/>
                      </a:lnTo>
                      <a:close/>
                    </a:path>
                  </a:pathLst>
                </a:custGeom>
                <a:solidFill>
                  <a:srgbClr val="343741"/>
                </a:solidFill>
                <a:ln w="32516" cap="flat">
                  <a:noFill/>
                  <a:prstDash val="solid"/>
                  <a:miter/>
                </a:ln>
              </p:spPr>
              <p:txBody>
                <a:bodyPr rtlCol="0" anchor="ctr"/>
                <a:lstStyle/>
                <a:p>
                  <a:endParaRPr lang="en-CA" dirty="0"/>
                </a:p>
              </p:txBody>
            </p:sp>
            <p:sp>
              <p:nvSpPr>
                <p:cNvPr id="54" name="Freeform: Shape 53">
                  <a:extLst>
                    <a:ext uri="{FF2B5EF4-FFF2-40B4-BE49-F238E27FC236}">
                      <a16:creationId xmlns:a16="http://schemas.microsoft.com/office/drawing/2014/main" id="{CE2859EB-CD37-47CA-A0AC-963118350C6A}"/>
                    </a:ext>
                  </a:extLst>
                </p:cNvPr>
                <p:cNvSpPr/>
                <p:nvPr/>
              </p:nvSpPr>
              <p:spPr>
                <a:xfrm>
                  <a:off x="1216286" y="1663878"/>
                  <a:ext cx="892749" cy="893075"/>
                </a:xfrm>
                <a:custGeom>
                  <a:avLst/>
                  <a:gdLst>
                    <a:gd name="connsiteX0" fmla="*/ 886865 w 892749"/>
                    <a:gd name="connsiteY0" fmla="*/ -17 h 893075"/>
                    <a:gd name="connsiteX1" fmla="*/ -19 w 892749"/>
                    <a:gd name="connsiteY1" fmla="*/ 885565 h 893075"/>
                    <a:gd name="connsiteX2" fmla="*/ -19 w 892749"/>
                    <a:gd name="connsiteY2" fmla="*/ 893059 h 893075"/>
                    <a:gd name="connsiteX3" fmla="*/ 892730 w 892749"/>
                    <a:gd name="connsiteY3" fmla="*/ -17 h 893075"/>
                  </a:gdLst>
                  <a:ahLst/>
                  <a:cxnLst>
                    <a:cxn ang="0">
                      <a:pos x="connsiteX0" y="connsiteY0"/>
                    </a:cxn>
                    <a:cxn ang="0">
                      <a:pos x="connsiteX1" y="connsiteY1"/>
                    </a:cxn>
                    <a:cxn ang="0">
                      <a:pos x="connsiteX2" y="connsiteY2"/>
                    </a:cxn>
                    <a:cxn ang="0">
                      <a:pos x="connsiteX3" y="connsiteY3"/>
                    </a:cxn>
                  </a:cxnLst>
                  <a:rect l="l" t="t" r="r" b="b"/>
                  <a:pathLst>
                    <a:path w="892749" h="893075">
                      <a:moveTo>
                        <a:pt x="886865" y="-17"/>
                      </a:moveTo>
                      <a:lnTo>
                        <a:pt x="-19" y="885565"/>
                      </a:lnTo>
                      <a:cubicBezTo>
                        <a:pt x="141" y="888060"/>
                        <a:pt x="141" y="890563"/>
                        <a:pt x="-19" y="893059"/>
                      </a:cubicBezTo>
                      <a:lnTo>
                        <a:pt x="892730" y="-17"/>
                      </a:lnTo>
                      <a:close/>
                    </a:path>
                  </a:pathLst>
                </a:custGeom>
                <a:solidFill>
                  <a:srgbClr val="343741"/>
                </a:solidFill>
                <a:ln w="32516" cap="flat">
                  <a:noFill/>
                  <a:prstDash val="solid"/>
                  <a:miter/>
                </a:ln>
              </p:spPr>
              <p:txBody>
                <a:bodyPr rtlCol="0" anchor="ctr"/>
                <a:lstStyle/>
                <a:p>
                  <a:endParaRPr lang="en-CA" dirty="0"/>
                </a:p>
              </p:txBody>
            </p:sp>
            <p:sp>
              <p:nvSpPr>
                <p:cNvPr id="55" name="Freeform: Shape 54">
                  <a:extLst>
                    <a:ext uri="{FF2B5EF4-FFF2-40B4-BE49-F238E27FC236}">
                      <a16:creationId xmlns:a16="http://schemas.microsoft.com/office/drawing/2014/main" id="{18E3046F-A298-4B71-AC29-344868D31B72}"/>
                    </a:ext>
                  </a:extLst>
                </p:cNvPr>
                <p:cNvSpPr/>
                <p:nvPr/>
              </p:nvSpPr>
              <p:spPr>
                <a:xfrm>
                  <a:off x="1516693" y="2013483"/>
                  <a:ext cx="1313709" cy="1315990"/>
                </a:xfrm>
                <a:custGeom>
                  <a:avLst/>
                  <a:gdLst>
                    <a:gd name="connsiteX0" fmla="*/ 1310758 w 1313709"/>
                    <a:gd name="connsiteY0" fmla="*/ -17 h 1315990"/>
                    <a:gd name="connsiteX1" fmla="*/ -19 w 1313709"/>
                    <a:gd name="connsiteY1" fmla="*/ 1312390 h 1315990"/>
                    <a:gd name="connsiteX2" fmla="*/ 3565 w 1313709"/>
                    <a:gd name="connsiteY2" fmla="*/ 1315974 h 1315990"/>
                    <a:gd name="connsiteX3" fmla="*/ 1313690 w 1313709"/>
                    <a:gd name="connsiteY3" fmla="*/ 3893 h 1315990"/>
                  </a:gdLst>
                  <a:ahLst/>
                  <a:cxnLst>
                    <a:cxn ang="0">
                      <a:pos x="connsiteX0" y="connsiteY0"/>
                    </a:cxn>
                    <a:cxn ang="0">
                      <a:pos x="connsiteX1" y="connsiteY1"/>
                    </a:cxn>
                    <a:cxn ang="0">
                      <a:pos x="connsiteX2" y="connsiteY2"/>
                    </a:cxn>
                    <a:cxn ang="0">
                      <a:pos x="connsiteX3" y="connsiteY3"/>
                    </a:cxn>
                  </a:cxnLst>
                  <a:rect l="l" t="t" r="r" b="b"/>
                  <a:pathLst>
                    <a:path w="1313709" h="1315990">
                      <a:moveTo>
                        <a:pt x="1310758" y="-17"/>
                      </a:moveTo>
                      <a:lnTo>
                        <a:pt x="-19" y="1312390"/>
                      </a:lnTo>
                      <a:cubicBezTo>
                        <a:pt x="1092" y="1313664"/>
                        <a:pt x="2291" y="1314863"/>
                        <a:pt x="3565" y="1315974"/>
                      </a:cubicBezTo>
                      <a:lnTo>
                        <a:pt x="1313690" y="3893"/>
                      </a:lnTo>
                      <a:close/>
                    </a:path>
                  </a:pathLst>
                </a:custGeom>
                <a:solidFill>
                  <a:srgbClr val="343741"/>
                </a:solidFill>
                <a:ln w="32516" cap="flat">
                  <a:noFill/>
                  <a:prstDash val="solid"/>
                  <a:miter/>
                </a:ln>
              </p:spPr>
              <p:txBody>
                <a:bodyPr rtlCol="0" anchor="ctr"/>
                <a:lstStyle/>
                <a:p>
                  <a:endParaRPr lang="en-CA" dirty="0"/>
                </a:p>
              </p:txBody>
            </p:sp>
            <p:sp>
              <p:nvSpPr>
                <p:cNvPr id="56" name="Freeform: Shape 55">
                  <a:extLst>
                    <a:ext uri="{FF2B5EF4-FFF2-40B4-BE49-F238E27FC236}">
                      <a16:creationId xmlns:a16="http://schemas.microsoft.com/office/drawing/2014/main" id="{49F892C4-19BE-42D9-BB3C-9F8D8BE8D2DC}"/>
                    </a:ext>
                  </a:extLst>
                </p:cNvPr>
                <p:cNvSpPr/>
                <p:nvPr/>
              </p:nvSpPr>
              <p:spPr>
                <a:xfrm>
                  <a:off x="1466517" y="1960700"/>
                  <a:ext cx="1320877" cy="1319574"/>
                </a:xfrm>
                <a:custGeom>
                  <a:avLst/>
                  <a:gdLst>
                    <a:gd name="connsiteX0" fmla="*/ 1316297 w 1320877"/>
                    <a:gd name="connsiteY0" fmla="*/ -17 h 1319574"/>
                    <a:gd name="connsiteX1" fmla="*/ -19 w 1320877"/>
                    <a:gd name="connsiteY1" fmla="*/ 1315974 h 1319574"/>
                    <a:gd name="connsiteX2" fmla="*/ 3565 w 1320877"/>
                    <a:gd name="connsiteY2" fmla="*/ 1319558 h 1319574"/>
                    <a:gd name="connsiteX3" fmla="*/ 1320858 w 1320877"/>
                    <a:gd name="connsiteY3" fmla="*/ 3568 h 1319574"/>
                  </a:gdLst>
                  <a:ahLst/>
                  <a:cxnLst>
                    <a:cxn ang="0">
                      <a:pos x="connsiteX0" y="connsiteY0"/>
                    </a:cxn>
                    <a:cxn ang="0">
                      <a:pos x="connsiteX1" y="connsiteY1"/>
                    </a:cxn>
                    <a:cxn ang="0">
                      <a:pos x="connsiteX2" y="connsiteY2"/>
                    </a:cxn>
                    <a:cxn ang="0">
                      <a:pos x="connsiteX3" y="connsiteY3"/>
                    </a:cxn>
                  </a:cxnLst>
                  <a:rect l="l" t="t" r="r" b="b"/>
                  <a:pathLst>
                    <a:path w="1320877" h="1319574">
                      <a:moveTo>
                        <a:pt x="1316297" y="-17"/>
                      </a:moveTo>
                      <a:lnTo>
                        <a:pt x="-19" y="1315974"/>
                      </a:lnTo>
                      <a:cubicBezTo>
                        <a:pt x="1255" y="1317085"/>
                        <a:pt x="2454" y="1318284"/>
                        <a:pt x="3565" y="1319558"/>
                      </a:cubicBezTo>
                      <a:lnTo>
                        <a:pt x="1320858" y="3568"/>
                      </a:lnTo>
                      <a:close/>
                    </a:path>
                  </a:pathLst>
                </a:custGeom>
                <a:solidFill>
                  <a:srgbClr val="343741"/>
                </a:solidFill>
                <a:ln w="32516" cap="flat">
                  <a:noFill/>
                  <a:prstDash val="solid"/>
                  <a:miter/>
                </a:ln>
              </p:spPr>
              <p:txBody>
                <a:bodyPr rtlCol="0" anchor="ctr"/>
                <a:lstStyle/>
                <a:p>
                  <a:endParaRPr lang="en-CA" dirty="0"/>
                </a:p>
              </p:txBody>
            </p:sp>
            <p:sp>
              <p:nvSpPr>
                <p:cNvPr id="57" name="Freeform: Shape 56">
                  <a:extLst>
                    <a:ext uri="{FF2B5EF4-FFF2-40B4-BE49-F238E27FC236}">
                      <a16:creationId xmlns:a16="http://schemas.microsoft.com/office/drawing/2014/main" id="{06D98AFD-B812-485B-80B6-F506725E68A7}"/>
                    </a:ext>
                  </a:extLst>
                </p:cNvPr>
                <p:cNvSpPr/>
                <p:nvPr/>
              </p:nvSpPr>
              <p:spPr>
                <a:xfrm>
                  <a:off x="1280147" y="1750872"/>
                  <a:ext cx="1228344" cy="1228670"/>
                </a:xfrm>
                <a:custGeom>
                  <a:avLst/>
                  <a:gdLst>
                    <a:gd name="connsiteX0" fmla="*/ 1223438 w 1228344"/>
                    <a:gd name="connsiteY0" fmla="*/ -17 h 1228670"/>
                    <a:gd name="connsiteX1" fmla="*/ -19 w 1228344"/>
                    <a:gd name="connsiteY1" fmla="*/ 1223767 h 1228670"/>
                    <a:gd name="connsiteX2" fmla="*/ -19 w 1228344"/>
                    <a:gd name="connsiteY2" fmla="*/ 1228654 h 1228670"/>
                    <a:gd name="connsiteX3" fmla="*/ 1228325 w 1228344"/>
                    <a:gd name="connsiteY3" fmla="*/ 2264 h 1228670"/>
                  </a:gdLst>
                  <a:ahLst/>
                  <a:cxnLst>
                    <a:cxn ang="0">
                      <a:pos x="connsiteX0" y="connsiteY0"/>
                    </a:cxn>
                    <a:cxn ang="0">
                      <a:pos x="connsiteX1" y="connsiteY1"/>
                    </a:cxn>
                    <a:cxn ang="0">
                      <a:pos x="connsiteX2" y="connsiteY2"/>
                    </a:cxn>
                    <a:cxn ang="0">
                      <a:pos x="connsiteX3" y="connsiteY3"/>
                    </a:cxn>
                  </a:cxnLst>
                  <a:rect l="l" t="t" r="r" b="b"/>
                  <a:pathLst>
                    <a:path w="1228344" h="1228670">
                      <a:moveTo>
                        <a:pt x="1223438" y="-17"/>
                      </a:moveTo>
                      <a:lnTo>
                        <a:pt x="-19" y="1223767"/>
                      </a:lnTo>
                      <a:lnTo>
                        <a:pt x="-19" y="1228654"/>
                      </a:lnTo>
                      <a:lnTo>
                        <a:pt x="1228325" y="2264"/>
                      </a:lnTo>
                      <a:close/>
                    </a:path>
                  </a:pathLst>
                </a:custGeom>
                <a:solidFill>
                  <a:srgbClr val="343741"/>
                </a:solidFill>
                <a:ln w="32516" cap="flat">
                  <a:noFill/>
                  <a:prstDash val="solid"/>
                  <a:miter/>
                </a:ln>
              </p:spPr>
              <p:txBody>
                <a:bodyPr rtlCol="0" anchor="ctr"/>
                <a:lstStyle/>
                <a:p>
                  <a:endParaRPr lang="en-CA" dirty="0"/>
                </a:p>
              </p:txBody>
            </p:sp>
            <p:sp>
              <p:nvSpPr>
                <p:cNvPr id="58" name="Freeform: Shape 57">
                  <a:extLst>
                    <a:ext uri="{FF2B5EF4-FFF2-40B4-BE49-F238E27FC236}">
                      <a16:creationId xmlns:a16="http://schemas.microsoft.com/office/drawing/2014/main" id="{4F7DC130-059B-42EB-8BA0-8BD33538A411}"/>
                    </a:ext>
                  </a:extLst>
                </p:cNvPr>
                <p:cNvSpPr/>
                <p:nvPr/>
              </p:nvSpPr>
              <p:spPr>
                <a:xfrm>
                  <a:off x="1888780" y="2415221"/>
                  <a:ext cx="1124733" cy="1124407"/>
                </a:xfrm>
                <a:custGeom>
                  <a:avLst/>
                  <a:gdLst>
                    <a:gd name="connsiteX0" fmla="*/ 1123411 w 1124733"/>
                    <a:gd name="connsiteY0" fmla="*/ -17 h 1124407"/>
                    <a:gd name="connsiteX1" fmla="*/ -19 w 1124733"/>
                    <a:gd name="connsiteY1" fmla="*/ 1124391 h 1124407"/>
                    <a:gd name="connsiteX2" fmla="*/ 5194 w 1124733"/>
                    <a:gd name="connsiteY2" fmla="*/ 1124391 h 1124407"/>
                    <a:gd name="connsiteX3" fmla="*/ 1124714 w 1124733"/>
                    <a:gd name="connsiteY3" fmla="*/ 5522 h 1124407"/>
                    <a:gd name="connsiteX4" fmla="*/ 1123411 w 1124733"/>
                    <a:gd name="connsiteY4" fmla="*/ -17 h 112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33" h="1124407">
                      <a:moveTo>
                        <a:pt x="1123411" y="-17"/>
                      </a:moveTo>
                      <a:lnTo>
                        <a:pt x="-19" y="1124391"/>
                      </a:lnTo>
                      <a:lnTo>
                        <a:pt x="5194" y="1124391"/>
                      </a:lnTo>
                      <a:lnTo>
                        <a:pt x="1124714" y="5522"/>
                      </a:lnTo>
                      <a:cubicBezTo>
                        <a:pt x="1124714" y="5522"/>
                        <a:pt x="1123737" y="1938"/>
                        <a:pt x="1123411" y="-17"/>
                      </a:cubicBezTo>
                      <a:close/>
                    </a:path>
                  </a:pathLst>
                </a:custGeom>
                <a:solidFill>
                  <a:srgbClr val="343741"/>
                </a:solidFill>
                <a:ln w="32516" cap="flat">
                  <a:noFill/>
                  <a:prstDash val="solid"/>
                  <a:miter/>
                </a:ln>
              </p:spPr>
              <p:txBody>
                <a:bodyPr rtlCol="0" anchor="ctr"/>
                <a:lstStyle/>
                <a:p>
                  <a:endParaRPr lang="en-CA" dirty="0"/>
                </a:p>
              </p:txBody>
            </p:sp>
            <p:sp>
              <p:nvSpPr>
                <p:cNvPr id="59" name="Freeform: Shape 58">
                  <a:extLst>
                    <a:ext uri="{FF2B5EF4-FFF2-40B4-BE49-F238E27FC236}">
                      <a16:creationId xmlns:a16="http://schemas.microsoft.com/office/drawing/2014/main" id="{8A2B4883-5A43-42F4-B07D-3E010B5B742D}"/>
                    </a:ext>
                  </a:extLst>
                </p:cNvPr>
                <p:cNvSpPr/>
                <p:nvPr/>
              </p:nvSpPr>
              <p:spPr>
                <a:xfrm>
                  <a:off x="1567195" y="2070502"/>
                  <a:ext cx="1303934" cy="1304261"/>
                </a:xfrm>
                <a:custGeom>
                  <a:avLst/>
                  <a:gdLst>
                    <a:gd name="connsiteX0" fmla="*/ 1301309 w 1303934"/>
                    <a:gd name="connsiteY0" fmla="*/ -17 h 1304261"/>
                    <a:gd name="connsiteX1" fmla="*/ -19 w 1303934"/>
                    <a:gd name="connsiteY1" fmla="*/ 1300986 h 1304261"/>
                    <a:gd name="connsiteX2" fmla="*/ 3891 w 1303934"/>
                    <a:gd name="connsiteY2" fmla="*/ 1304245 h 1304261"/>
                    <a:gd name="connsiteX3" fmla="*/ 1303916 w 1303934"/>
                    <a:gd name="connsiteY3" fmla="*/ 2916 h 1304261"/>
                  </a:gdLst>
                  <a:ahLst/>
                  <a:cxnLst>
                    <a:cxn ang="0">
                      <a:pos x="connsiteX0" y="connsiteY0"/>
                    </a:cxn>
                    <a:cxn ang="0">
                      <a:pos x="connsiteX1" y="connsiteY1"/>
                    </a:cxn>
                    <a:cxn ang="0">
                      <a:pos x="connsiteX2" y="connsiteY2"/>
                    </a:cxn>
                    <a:cxn ang="0">
                      <a:pos x="connsiteX3" y="connsiteY3"/>
                    </a:cxn>
                  </a:cxnLst>
                  <a:rect l="l" t="t" r="r" b="b"/>
                  <a:pathLst>
                    <a:path w="1303934" h="1304261">
                      <a:moveTo>
                        <a:pt x="1301309" y="-17"/>
                      </a:moveTo>
                      <a:lnTo>
                        <a:pt x="-19" y="1300986"/>
                      </a:lnTo>
                      <a:lnTo>
                        <a:pt x="3891" y="1304245"/>
                      </a:lnTo>
                      <a:lnTo>
                        <a:pt x="1303916" y="2916"/>
                      </a:lnTo>
                      <a:close/>
                    </a:path>
                  </a:pathLst>
                </a:custGeom>
                <a:solidFill>
                  <a:srgbClr val="343741"/>
                </a:solidFill>
                <a:ln w="32516" cap="flat">
                  <a:noFill/>
                  <a:prstDash val="solid"/>
                  <a:miter/>
                </a:ln>
              </p:spPr>
              <p:txBody>
                <a:bodyPr rtlCol="0" anchor="ctr"/>
                <a:lstStyle/>
                <a:p>
                  <a:endParaRPr lang="en-CA" dirty="0"/>
                </a:p>
              </p:txBody>
            </p:sp>
            <p:sp>
              <p:nvSpPr>
                <p:cNvPr id="60" name="Freeform: Shape 59">
                  <a:extLst>
                    <a:ext uri="{FF2B5EF4-FFF2-40B4-BE49-F238E27FC236}">
                      <a16:creationId xmlns:a16="http://schemas.microsoft.com/office/drawing/2014/main" id="{2C5F3BCE-D687-4C5E-910B-5F100D1AFF41}"/>
                    </a:ext>
                  </a:extLst>
                </p:cNvPr>
                <p:cNvSpPr/>
                <p:nvPr/>
              </p:nvSpPr>
              <p:spPr>
                <a:xfrm>
                  <a:off x="1682862" y="2195291"/>
                  <a:ext cx="1258645" cy="1258971"/>
                </a:xfrm>
                <a:custGeom>
                  <a:avLst/>
                  <a:gdLst>
                    <a:gd name="connsiteX0" fmla="*/ 1256346 w 1258645"/>
                    <a:gd name="connsiteY0" fmla="*/ -17 h 1258971"/>
                    <a:gd name="connsiteX1" fmla="*/ -19 w 1258645"/>
                    <a:gd name="connsiteY1" fmla="*/ 1256349 h 1258971"/>
                    <a:gd name="connsiteX2" fmla="*/ 4217 w 1258645"/>
                    <a:gd name="connsiteY2" fmla="*/ 1258955 h 1258971"/>
                    <a:gd name="connsiteX3" fmla="*/ 1258627 w 1258645"/>
                    <a:gd name="connsiteY3" fmla="*/ 4545 h 1258971"/>
                  </a:gdLst>
                  <a:ahLst/>
                  <a:cxnLst>
                    <a:cxn ang="0">
                      <a:pos x="connsiteX0" y="connsiteY0"/>
                    </a:cxn>
                    <a:cxn ang="0">
                      <a:pos x="connsiteX1" y="connsiteY1"/>
                    </a:cxn>
                    <a:cxn ang="0">
                      <a:pos x="connsiteX2" y="connsiteY2"/>
                    </a:cxn>
                    <a:cxn ang="0">
                      <a:pos x="connsiteX3" y="connsiteY3"/>
                    </a:cxn>
                  </a:cxnLst>
                  <a:rect l="l" t="t" r="r" b="b"/>
                  <a:pathLst>
                    <a:path w="1258645" h="1258971">
                      <a:moveTo>
                        <a:pt x="1256346" y="-17"/>
                      </a:moveTo>
                      <a:lnTo>
                        <a:pt x="-19" y="1256349"/>
                      </a:lnTo>
                      <a:lnTo>
                        <a:pt x="4217" y="1258955"/>
                      </a:lnTo>
                      <a:lnTo>
                        <a:pt x="1258627" y="4545"/>
                      </a:lnTo>
                      <a:close/>
                    </a:path>
                  </a:pathLst>
                </a:custGeom>
                <a:solidFill>
                  <a:srgbClr val="343741"/>
                </a:solidFill>
                <a:ln w="32516" cap="flat">
                  <a:noFill/>
                  <a:prstDash val="solid"/>
                  <a:miter/>
                </a:ln>
              </p:spPr>
              <p:txBody>
                <a:bodyPr rtlCol="0" anchor="ctr"/>
                <a:lstStyle/>
                <a:p>
                  <a:endParaRPr lang="en-CA" dirty="0"/>
                </a:p>
              </p:txBody>
            </p:sp>
            <p:sp>
              <p:nvSpPr>
                <p:cNvPr id="61" name="Freeform: Shape 60">
                  <a:extLst>
                    <a:ext uri="{FF2B5EF4-FFF2-40B4-BE49-F238E27FC236}">
                      <a16:creationId xmlns:a16="http://schemas.microsoft.com/office/drawing/2014/main" id="{9A4894B4-0006-4BD1-BA85-316D9F9652FC}"/>
                    </a:ext>
                  </a:extLst>
                </p:cNvPr>
                <p:cNvSpPr/>
                <p:nvPr/>
              </p:nvSpPr>
              <p:spPr>
                <a:xfrm>
                  <a:off x="1622911" y="2130779"/>
                  <a:ext cx="1285363" cy="1285363"/>
                </a:xfrm>
                <a:custGeom>
                  <a:avLst/>
                  <a:gdLst>
                    <a:gd name="connsiteX0" fmla="*/ 1282737 w 1285363"/>
                    <a:gd name="connsiteY0" fmla="*/ -17 h 1285363"/>
                    <a:gd name="connsiteX1" fmla="*/ -19 w 1285363"/>
                    <a:gd name="connsiteY1" fmla="*/ 1282740 h 1285363"/>
                    <a:gd name="connsiteX2" fmla="*/ 4217 w 1285363"/>
                    <a:gd name="connsiteY2" fmla="*/ 1285347 h 1285363"/>
                    <a:gd name="connsiteX3" fmla="*/ 1285344 w 1285363"/>
                    <a:gd name="connsiteY3" fmla="*/ 4545 h 1285363"/>
                  </a:gdLst>
                  <a:ahLst/>
                  <a:cxnLst>
                    <a:cxn ang="0">
                      <a:pos x="connsiteX0" y="connsiteY0"/>
                    </a:cxn>
                    <a:cxn ang="0">
                      <a:pos x="connsiteX1" y="connsiteY1"/>
                    </a:cxn>
                    <a:cxn ang="0">
                      <a:pos x="connsiteX2" y="connsiteY2"/>
                    </a:cxn>
                    <a:cxn ang="0">
                      <a:pos x="connsiteX3" y="connsiteY3"/>
                    </a:cxn>
                  </a:cxnLst>
                  <a:rect l="l" t="t" r="r" b="b"/>
                  <a:pathLst>
                    <a:path w="1285363" h="1285363">
                      <a:moveTo>
                        <a:pt x="1282737" y="-17"/>
                      </a:moveTo>
                      <a:lnTo>
                        <a:pt x="-19" y="1282740"/>
                      </a:lnTo>
                      <a:lnTo>
                        <a:pt x="4217" y="1285347"/>
                      </a:lnTo>
                      <a:lnTo>
                        <a:pt x="1285344" y="4545"/>
                      </a:lnTo>
                      <a:close/>
                    </a:path>
                  </a:pathLst>
                </a:custGeom>
                <a:solidFill>
                  <a:srgbClr val="343741"/>
                </a:solidFill>
                <a:ln w="32516" cap="flat">
                  <a:noFill/>
                  <a:prstDash val="solid"/>
                  <a:miter/>
                </a:ln>
              </p:spPr>
              <p:txBody>
                <a:bodyPr rtlCol="0" anchor="ctr"/>
                <a:lstStyle/>
                <a:p>
                  <a:endParaRPr lang="en-CA" dirty="0"/>
                </a:p>
              </p:txBody>
            </p:sp>
            <p:sp>
              <p:nvSpPr>
                <p:cNvPr id="62" name="Freeform: Shape 61">
                  <a:extLst>
                    <a:ext uri="{FF2B5EF4-FFF2-40B4-BE49-F238E27FC236}">
                      <a16:creationId xmlns:a16="http://schemas.microsoft.com/office/drawing/2014/main" id="{57EC2CFC-419F-4478-B9AF-966AD5869731}"/>
                    </a:ext>
                  </a:extLst>
                </p:cNvPr>
                <p:cNvSpPr/>
                <p:nvPr/>
              </p:nvSpPr>
              <p:spPr>
                <a:xfrm>
                  <a:off x="1815145" y="2336698"/>
                  <a:ext cx="1178168" cy="1179797"/>
                </a:xfrm>
                <a:custGeom>
                  <a:avLst/>
                  <a:gdLst>
                    <a:gd name="connsiteX0" fmla="*/ 1177823 w 1178168"/>
                    <a:gd name="connsiteY0" fmla="*/ -17 h 1179797"/>
                    <a:gd name="connsiteX1" fmla="*/ -19 w 1178168"/>
                    <a:gd name="connsiteY1" fmla="*/ 1177826 h 1179797"/>
                    <a:gd name="connsiteX2" fmla="*/ 5194 w 1178168"/>
                    <a:gd name="connsiteY2" fmla="*/ 1179781 h 1179797"/>
                    <a:gd name="connsiteX3" fmla="*/ 1178149 w 1178168"/>
                    <a:gd name="connsiteY3" fmla="*/ 6826 h 1179797"/>
                    <a:gd name="connsiteX4" fmla="*/ 1177823 w 1178168"/>
                    <a:gd name="connsiteY4" fmla="*/ -17 h 1179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8168" h="1179797">
                      <a:moveTo>
                        <a:pt x="1177823" y="-17"/>
                      </a:moveTo>
                      <a:lnTo>
                        <a:pt x="-19" y="1177826"/>
                      </a:lnTo>
                      <a:lnTo>
                        <a:pt x="5194" y="1179781"/>
                      </a:lnTo>
                      <a:lnTo>
                        <a:pt x="1178149" y="6826"/>
                      </a:lnTo>
                      <a:cubicBezTo>
                        <a:pt x="1178149" y="6826"/>
                        <a:pt x="1178149" y="1938"/>
                        <a:pt x="1177823" y="-17"/>
                      </a:cubicBezTo>
                      <a:close/>
                    </a:path>
                  </a:pathLst>
                </a:custGeom>
                <a:solidFill>
                  <a:srgbClr val="343741"/>
                </a:solidFill>
                <a:ln w="32516" cap="flat">
                  <a:noFill/>
                  <a:prstDash val="solid"/>
                  <a:miter/>
                </a:ln>
              </p:spPr>
              <p:txBody>
                <a:bodyPr rtlCol="0" anchor="ctr"/>
                <a:lstStyle/>
                <a:p>
                  <a:endParaRPr lang="en-CA" dirty="0"/>
                </a:p>
              </p:txBody>
            </p:sp>
            <p:sp>
              <p:nvSpPr>
                <p:cNvPr id="63" name="Freeform: Shape 62">
                  <a:extLst>
                    <a:ext uri="{FF2B5EF4-FFF2-40B4-BE49-F238E27FC236}">
                      <a16:creationId xmlns:a16="http://schemas.microsoft.com/office/drawing/2014/main" id="{C7C41F4B-E5AB-4E76-ACAE-38B8F5F58D7A}"/>
                    </a:ext>
                  </a:extLst>
                </p:cNvPr>
                <p:cNvSpPr/>
                <p:nvPr/>
              </p:nvSpPr>
              <p:spPr>
                <a:xfrm>
                  <a:off x="1746723" y="2263714"/>
                  <a:ext cx="1223457" cy="1223783"/>
                </a:xfrm>
                <a:custGeom>
                  <a:avLst/>
                  <a:gdLst>
                    <a:gd name="connsiteX0" fmla="*/ 1221483 w 1223457"/>
                    <a:gd name="connsiteY0" fmla="*/ -17 h 1223783"/>
                    <a:gd name="connsiteX1" fmla="*/ -19 w 1223457"/>
                    <a:gd name="connsiteY1" fmla="*/ 1221486 h 1223783"/>
                    <a:gd name="connsiteX2" fmla="*/ 4868 w 1223457"/>
                    <a:gd name="connsiteY2" fmla="*/ 1223767 h 1223783"/>
                    <a:gd name="connsiteX3" fmla="*/ 1223438 w 1223457"/>
                    <a:gd name="connsiteY3" fmla="*/ 5197 h 1223783"/>
                  </a:gdLst>
                  <a:ahLst/>
                  <a:cxnLst>
                    <a:cxn ang="0">
                      <a:pos x="connsiteX0" y="connsiteY0"/>
                    </a:cxn>
                    <a:cxn ang="0">
                      <a:pos x="connsiteX1" y="connsiteY1"/>
                    </a:cxn>
                    <a:cxn ang="0">
                      <a:pos x="connsiteX2" y="connsiteY2"/>
                    </a:cxn>
                    <a:cxn ang="0">
                      <a:pos x="connsiteX3" y="connsiteY3"/>
                    </a:cxn>
                  </a:cxnLst>
                  <a:rect l="l" t="t" r="r" b="b"/>
                  <a:pathLst>
                    <a:path w="1223457" h="1223783">
                      <a:moveTo>
                        <a:pt x="1221483" y="-17"/>
                      </a:moveTo>
                      <a:lnTo>
                        <a:pt x="-19" y="1221486"/>
                      </a:lnTo>
                      <a:lnTo>
                        <a:pt x="4868" y="1223767"/>
                      </a:lnTo>
                      <a:lnTo>
                        <a:pt x="1223438" y="5197"/>
                      </a:lnTo>
                      <a:close/>
                    </a:path>
                  </a:pathLst>
                </a:custGeom>
                <a:solidFill>
                  <a:srgbClr val="343741"/>
                </a:solidFill>
                <a:ln w="32516" cap="flat">
                  <a:noFill/>
                  <a:prstDash val="solid"/>
                  <a:miter/>
                </a:ln>
              </p:spPr>
              <p:txBody>
                <a:bodyPr rtlCol="0" anchor="ctr"/>
                <a:lstStyle/>
                <a:p>
                  <a:endParaRPr lang="en-CA" dirty="0"/>
                </a:p>
              </p:txBody>
            </p:sp>
            <p:sp>
              <p:nvSpPr>
                <p:cNvPr id="64" name="Freeform: Shape 63">
                  <a:extLst>
                    <a:ext uri="{FF2B5EF4-FFF2-40B4-BE49-F238E27FC236}">
                      <a16:creationId xmlns:a16="http://schemas.microsoft.com/office/drawing/2014/main" id="{8D2B72AC-3D64-4A85-A4B2-C8AE3160A055}"/>
                    </a:ext>
                  </a:extLst>
                </p:cNvPr>
                <p:cNvSpPr/>
                <p:nvPr/>
              </p:nvSpPr>
              <p:spPr>
                <a:xfrm>
                  <a:off x="1421553" y="1910524"/>
                  <a:ext cx="1316641" cy="1316967"/>
                </a:xfrm>
                <a:custGeom>
                  <a:avLst/>
                  <a:gdLst>
                    <a:gd name="connsiteX0" fmla="*/ 1313039 w 1316641"/>
                    <a:gd name="connsiteY0" fmla="*/ -17 h 1316967"/>
                    <a:gd name="connsiteX1" fmla="*/ -19 w 1316641"/>
                    <a:gd name="connsiteY1" fmla="*/ 1313042 h 1316967"/>
                    <a:gd name="connsiteX2" fmla="*/ 3239 w 1316641"/>
                    <a:gd name="connsiteY2" fmla="*/ 1316952 h 1316967"/>
                    <a:gd name="connsiteX3" fmla="*/ 1316623 w 1316641"/>
                    <a:gd name="connsiteY3" fmla="*/ 3893 h 1316967"/>
                  </a:gdLst>
                  <a:ahLst/>
                  <a:cxnLst>
                    <a:cxn ang="0">
                      <a:pos x="connsiteX0" y="connsiteY0"/>
                    </a:cxn>
                    <a:cxn ang="0">
                      <a:pos x="connsiteX1" y="connsiteY1"/>
                    </a:cxn>
                    <a:cxn ang="0">
                      <a:pos x="connsiteX2" y="connsiteY2"/>
                    </a:cxn>
                    <a:cxn ang="0">
                      <a:pos x="connsiteX3" y="connsiteY3"/>
                    </a:cxn>
                  </a:cxnLst>
                  <a:rect l="l" t="t" r="r" b="b"/>
                  <a:pathLst>
                    <a:path w="1316641" h="1316967">
                      <a:moveTo>
                        <a:pt x="1313039" y="-17"/>
                      </a:moveTo>
                      <a:lnTo>
                        <a:pt x="-19" y="1313042"/>
                      </a:lnTo>
                      <a:lnTo>
                        <a:pt x="3239" y="1316952"/>
                      </a:lnTo>
                      <a:lnTo>
                        <a:pt x="1316623" y="3893"/>
                      </a:lnTo>
                      <a:close/>
                    </a:path>
                  </a:pathLst>
                </a:custGeom>
                <a:solidFill>
                  <a:srgbClr val="343741"/>
                </a:solidFill>
                <a:ln w="32516" cap="flat">
                  <a:noFill/>
                  <a:prstDash val="solid"/>
                  <a:miter/>
                </a:ln>
              </p:spPr>
              <p:txBody>
                <a:bodyPr rtlCol="0" anchor="ctr"/>
                <a:lstStyle/>
                <a:p>
                  <a:endParaRPr lang="en-CA" dirty="0"/>
                </a:p>
              </p:txBody>
            </p:sp>
            <p:sp>
              <p:nvSpPr>
                <p:cNvPr id="65" name="Freeform: Shape 64">
                  <a:extLst>
                    <a:ext uri="{FF2B5EF4-FFF2-40B4-BE49-F238E27FC236}">
                      <a16:creationId xmlns:a16="http://schemas.microsoft.com/office/drawing/2014/main" id="{C5802039-9A1C-498C-96D2-D000F9302CC8}"/>
                    </a:ext>
                  </a:extLst>
                </p:cNvPr>
                <p:cNvSpPr/>
                <p:nvPr/>
              </p:nvSpPr>
              <p:spPr>
                <a:xfrm>
                  <a:off x="1309471" y="1784757"/>
                  <a:ext cx="1262229" cy="1262881"/>
                </a:xfrm>
                <a:custGeom>
                  <a:avLst/>
                  <a:gdLst>
                    <a:gd name="connsiteX0" fmla="*/ 1257975 w 1262229"/>
                    <a:gd name="connsiteY0" fmla="*/ -17 h 1262881"/>
                    <a:gd name="connsiteX1" fmla="*/ -19 w 1262229"/>
                    <a:gd name="connsiteY1" fmla="*/ 1257978 h 1262881"/>
                    <a:gd name="connsiteX2" fmla="*/ 2262 w 1262229"/>
                    <a:gd name="connsiteY2" fmla="*/ 1262865 h 1262881"/>
                    <a:gd name="connsiteX3" fmla="*/ 1262211 w 1262229"/>
                    <a:gd name="connsiteY3" fmla="*/ 2590 h 1262881"/>
                  </a:gdLst>
                  <a:ahLst/>
                  <a:cxnLst>
                    <a:cxn ang="0">
                      <a:pos x="connsiteX0" y="connsiteY0"/>
                    </a:cxn>
                    <a:cxn ang="0">
                      <a:pos x="connsiteX1" y="connsiteY1"/>
                    </a:cxn>
                    <a:cxn ang="0">
                      <a:pos x="connsiteX2" y="connsiteY2"/>
                    </a:cxn>
                    <a:cxn ang="0">
                      <a:pos x="connsiteX3" y="connsiteY3"/>
                    </a:cxn>
                  </a:cxnLst>
                  <a:rect l="l" t="t" r="r" b="b"/>
                  <a:pathLst>
                    <a:path w="1262229" h="1262881">
                      <a:moveTo>
                        <a:pt x="1257975" y="-17"/>
                      </a:moveTo>
                      <a:lnTo>
                        <a:pt x="-19" y="1257978"/>
                      </a:lnTo>
                      <a:lnTo>
                        <a:pt x="2262" y="1262865"/>
                      </a:lnTo>
                      <a:lnTo>
                        <a:pt x="1262211" y="2590"/>
                      </a:lnTo>
                      <a:close/>
                    </a:path>
                  </a:pathLst>
                </a:custGeom>
                <a:solidFill>
                  <a:srgbClr val="343741"/>
                </a:solidFill>
                <a:ln w="32516" cap="flat">
                  <a:noFill/>
                  <a:prstDash val="solid"/>
                  <a:miter/>
                </a:ln>
              </p:spPr>
              <p:txBody>
                <a:bodyPr rtlCol="0" anchor="ctr"/>
                <a:lstStyle/>
                <a:p>
                  <a:endParaRPr lang="en-CA" dirty="0"/>
                </a:p>
              </p:txBody>
            </p:sp>
            <p:sp>
              <p:nvSpPr>
                <p:cNvPr id="66" name="Freeform: Shape 65">
                  <a:extLst>
                    <a:ext uri="{FF2B5EF4-FFF2-40B4-BE49-F238E27FC236}">
                      <a16:creationId xmlns:a16="http://schemas.microsoft.com/office/drawing/2014/main" id="{66A5D20F-28A8-458A-845B-F68B1D3BA277}"/>
                    </a:ext>
                  </a:extLst>
                </p:cNvPr>
                <p:cNvSpPr/>
                <p:nvPr/>
              </p:nvSpPr>
              <p:spPr>
                <a:xfrm>
                  <a:off x="2150089" y="2692494"/>
                  <a:ext cx="879716" cy="879716"/>
                </a:xfrm>
                <a:custGeom>
                  <a:avLst/>
                  <a:gdLst>
                    <a:gd name="connsiteX0" fmla="*/ 879697 w 879716"/>
                    <a:gd name="connsiteY0" fmla="*/ -17 h 879716"/>
                    <a:gd name="connsiteX1" fmla="*/ -19 w 879716"/>
                    <a:gd name="connsiteY1" fmla="*/ 879700 h 879716"/>
                    <a:gd name="connsiteX2" fmla="*/ 6823 w 879716"/>
                    <a:gd name="connsiteY2" fmla="*/ 879700 h 879716"/>
                    <a:gd name="connsiteX3" fmla="*/ 879371 w 879716"/>
                    <a:gd name="connsiteY3" fmla="*/ 5848 h 879716"/>
                    <a:gd name="connsiteX4" fmla="*/ 879697 w 879716"/>
                    <a:gd name="connsiteY4" fmla="*/ -17 h 87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716" h="879716">
                      <a:moveTo>
                        <a:pt x="879697" y="-17"/>
                      </a:moveTo>
                      <a:lnTo>
                        <a:pt x="-19" y="879700"/>
                      </a:lnTo>
                      <a:lnTo>
                        <a:pt x="6823" y="879700"/>
                      </a:lnTo>
                      <a:lnTo>
                        <a:pt x="879371" y="5848"/>
                      </a:lnTo>
                      <a:cubicBezTo>
                        <a:pt x="879371" y="3242"/>
                        <a:pt x="879697" y="-17"/>
                        <a:pt x="879697" y="-17"/>
                      </a:cubicBezTo>
                      <a:close/>
                    </a:path>
                  </a:pathLst>
                </a:custGeom>
                <a:solidFill>
                  <a:srgbClr val="343741"/>
                </a:solidFill>
                <a:ln w="32516" cap="flat">
                  <a:noFill/>
                  <a:prstDash val="solid"/>
                  <a:miter/>
                </a:ln>
              </p:spPr>
              <p:txBody>
                <a:bodyPr rtlCol="0" anchor="ctr"/>
                <a:lstStyle/>
                <a:p>
                  <a:endParaRPr lang="en-CA" dirty="0"/>
                </a:p>
              </p:txBody>
            </p:sp>
            <p:sp>
              <p:nvSpPr>
                <p:cNvPr id="67" name="Freeform: Shape 66">
                  <a:extLst>
                    <a:ext uri="{FF2B5EF4-FFF2-40B4-BE49-F238E27FC236}">
                      <a16:creationId xmlns:a16="http://schemas.microsoft.com/office/drawing/2014/main" id="{9DB7BFBB-5180-4219-A302-A97B08A4F5B1}"/>
                    </a:ext>
                  </a:extLst>
                </p:cNvPr>
                <p:cNvSpPr/>
                <p:nvPr/>
              </p:nvSpPr>
              <p:spPr>
                <a:xfrm>
                  <a:off x="2054949" y="2590838"/>
                  <a:ext cx="977462" cy="977462"/>
                </a:xfrm>
                <a:custGeom>
                  <a:avLst/>
                  <a:gdLst>
                    <a:gd name="connsiteX0" fmla="*/ 977443 w 977462"/>
                    <a:gd name="connsiteY0" fmla="*/ -17 h 977462"/>
                    <a:gd name="connsiteX1" fmla="*/ -19 w 977462"/>
                    <a:gd name="connsiteY1" fmla="*/ 977446 h 977462"/>
                    <a:gd name="connsiteX2" fmla="*/ 6497 w 977462"/>
                    <a:gd name="connsiteY2" fmla="*/ 977446 h 977462"/>
                    <a:gd name="connsiteX3" fmla="*/ 977443 w 977462"/>
                    <a:gd name="connsiteY3" fmla="*/ 6500 h 977462"/>
                  </a:gdLst>
                  <a:ahLst/>
                  <a:cxnLst>
                    <a:cxn ang="0">
                      <a:pos x="connsiteX0" y="connsiteY0"/>
                    </a:cxn>
                    <a:cxn ang="0">
                      <a:pos x="connsiteX1" y="connsiteY1"/>
                    </a:cxn>
                    <a:cxn ang="0">
                      <a:pos x="connsiteX2" y="connsiteY2"/>
                    </a:cxn>
                    <a:cxn ang="0">
                      <a:pos x="connsiteX3" y="connsiteY3"/>
                    </a:cxn>
                  </a:cxnLst>
                  <a:rect l="l" t="t" r="r" b="b"/>
                  <a:pathLst>
                    <a:path w="977462" h="977462">
                      <a:moveTo>
                        <a:pt x="977443" y="-17"/>
                      </a:moveTo>
                      <a:lnTo>
                        <a:pt x="-19" y="977446"/>
                      </a:lnTo>
                      <a:lnTo>
                        <a:pt x="6497" y="977446"/>
                      </a:lnTo>
                      <a:lnTo>
                        <a:pt x="977443" y="6500"/>
                      </a:lnTo>
                      <a:close/>
                    </a:path>
                  </a:pathLst>
                </a:custGeom>
                <a:solidFill>
                  <a:srgbClr val="343741"/>
                </a:solidFill>
                <a:ln w="32516" cap="flat">
                  <a:noFill/>
                  <a:prstDash val="solid"/>
                  <a:miter/>
                </a:ln>
              </p:spPr>
              <p:txBody>
                <a:bodyPr rtlCol="0" anchor="ctr"/>
                <a:lstStyle/>
                <a:p>
                  <a:endParaRPr lang="en-CA" dirty="0"/>
                </a:p>
              </p:txBody>
            </p:sp>
            <p:sp>
              <p:nvSpPr>
                <p:cNvPr id="68" name="Freeform: Shape 67">
                  <a:extLst>
                    <a:ext uri="{FF2B5EF4-FFF2-40B4-BE49-F238E27FC236}">
                      <a16:creationId xmlns:a16="http://schemas.microsoft.com/office/drawing/2014/main" id="{6FD25FAF-F631-4E1F-BA1B-AE9079668777}"/>
                    </a:ext>
                  </a:extLst>
                </p:cNvPr>
                <p:cNvSpPr/>
                <p:nvPr/>
              </p:nvSpPr>
              <p:spPr>
                <a:xfrm>
                  <a:off x="1968607" y="2499608"/>
                  <a:ext cx="1057940" cy="1057288"/>
                </a:xfrm>
                <a:custGeom>
                  <a:avLst/>
                  <a:gdLst>
                    <a:gd name="connsiteX0" fmla="*/ 1057269 w 1057940"/>
                    <a:gd name="connsiteY0" fmla="*/ -17 h 1057288"/>
                    <a:gd name="connsiteX1" fmla="*/ -19 w 1057940"/>
                    <a:gd name="connsiteY1" fmla="*/ 1057272 h 1057288"/>
                    <a:gd name="connsiteX2" fmla="*/ 5520 w 1057940"/>
                    <a:gd name="connsiteY2" fmla="*/ 1057272 h 1057288"/>
                    <a:gd name="connsiteX3" fmla="*/ 1057921 w 1057940"/>
                    <a:gd name="connsiteY3" fmla="*/ 5197 h 1057288"/>
                    <a:gd name="connsiteX4" fmla="*/ 1057269 w 1057940"/>
                    <a:gd name="connsiteY4" fmla="*/ -17 h 1057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940" h="1057288">
                      <a:moveTo>
                        <a:pt x="1057269" y="-17"/>
                      </a:moveTo>
                      <a:lnTo>
                        <a:pt x="-19" y="1057272"/>
                      </a:lnTo>
                      <a:lnTo>
                        <a:pt x="5520" y="1057272"/>
                      </a:lnTo>
                      <a:lnTo>
                        <a:pt x="1057921" y="5197"/>
                      </a:lnTo>
                      <a:cubicBezTo>
                        <a:pt x="1057602" y="3473"/>
                        <a:pt x="1057383" y="1733"/>
                        <a:pt x="1057269" y="-17"/>
                      </a:cubicBezTo>
                      <a:close/>
                    </a:path>
                  </a:pathLst>
                </a:custGeom>
                <a:solidFill>
                  <a:srgbClr val="343741"/>
                </a:solidFill>
                <a:ln w="32516" cap="flat">
                  <a:noFill/>
                  <a:prstDash val="solid"/>
                  <a:miter/>
                </a:ln>
              </p:spPr>
              <p:txBody>
                <a:bodyPr rtlCol="0" anchor="ctr"/>
                <a:lstStyle/>
                <a:p>
                  <a:endParaRPr lang="en-CA" dirty="0"/>
                </a:p>
              </p:txBody>
            </p:sp>
            <p:sp>
              <p:nvSpPr>
                <p:cNvPr id="69" name="Freeform: Shape 68">
                  <a:extLst>
                    <a:ext uri="{FF2B5EF4-FFF2-40B4-BE49-F238E27FC236}">
                      <a16:creationId xmlns:a16="http://schemas.microsoft.com/office/drawing/2014/main" id="{A9ABCC31-BB25-4509-A67F-E799876D80E2}"/>
                    </a:ext>
                  </a:extLst>
                </p:cNvPr>
                <p:cNvSpPr/>
                <p:nvPr/>
              </p:nvSpPr>
              <p:spPr>
                <a:xfrm>
                  <a:off x="1343031" y="1822878"/>
                  <a:ext cx="1287969" cy="1288621"/>
                </a:xfrm>
                <a:custGeom>
                  <a:avLst/>
                  <a:gdLst>
                    <a:gd name="connsiteX0" fmla="*/ 1284041 w 1287969"/>
                    <a:gd name="connsiteY0" fmla="*/ -17 h 1288621"/>
                    <a:gd name="connsiteX1" fmla="*/ -19 w 1287969"/>
                    <a:gd name="connsiteY1" fmla="*/ 1284044 h 1288621"/>
                    <a:gd name="connsiteX2" fmla="*/ 2262 w 1287969"/>
                    <a:gd name="connsiteY2" fmla="*/ 1288605 h 1288621"/>
                    <a:gd name="connsiteX3" fmla="*/ 1287950 w 1287969"/>
                    <a:gd name="connsiteY3" fmla="*/ 2916 h 1288621"/>
                  </a:gdLst>
                  <a:ahLst/>
                  <a:cxnLst>
                    <a:cxn ang="0">
                      <a:pos x="connsiteX0" y="connsiteY0"/>
                    </a:cxn>
                    <a:cxn ang="0">
                      <a:pos x="connsiteX1" y="connsiteY1"/>
                    </a:cxn>
                    <a:cxn ang="0">
                      <a:pos x="connsiteX2" y="connsiteY2"/>
                    </a:cxn>
                    <a:cxn ang="0">
                      <a:pos x="connsiteX3" y="connsiteY3"/>
                    </a:cxn>
                  </a:cxnLst>
                  <a:rect l="l" t="t" r="r" b="b"/>
                  <a:pathLst>
                    <a:path w="1287969" h="1288621">
                      <a:moveTo>
                        <a:pt x="1284041" y="-17"/>
                      </a:moveTo>
                      <a:lnTo>
                        <a:pt x="-19" y="1284044"/>
                      </a:lnTo>
                      <a:cubicBezTo>
                        <a:pt x="-19" y="1284044"/>
                        <a:pt x="-19" y="1287302"/>
                        <a:pt x="2262" y="1288605"/>
                      </a:cubicBezTo>
                      <a:lnTo>
                        <a:pt x="1287950" y="2916"/>
                      </a:lnTo>
                      <a:close/>
                    </a:path>
                  </a:pathLst>
                </a:custGeom>
                <a:solidFill>
                  <a:srgbClr val="343741"/>
                </a:solidFill>
                <a:ln w="32516" cap="flat">
                  <a:noFill/>
                  <a:prstDash val="solid"/>
                  <a:miter/>
                </a:ln>
              </p:spPr>
              <p:txBody>
                <a:bodyPr rtlCol="0" anchor="ctr"/>
                <a:lstStyle/>
                <a:p>
                  <a:endParaRPr lang="en-CA" dirty="0"/>
                </a:p>
              </p:txBody>
            </p:sp>
            <p:sp>
              <p:nvSpPr>
                <p:cNvPr id="70" name="Freeform: Shape 69">
                  <a:extLst>
                    <a:ext uri="{FF2B5EF4-FFF2-40B4-BE49-F238E27FC236}">
                      <a16:creationId xmlns:a16="http://schemas.microsoft.com/office/drawing/2014/main" id="{F50D6ACC-35D8-488C-957A-7ECEF4D5053B}"/>
                    </a:ext>
                  </a:extLst>
                </p:cNvPr>
                <p:cNvSpPr/>
                <p:nvPr/>
              </p:nvSpPr>
              <p:spPr>
                <a:xfrm>
                  <a:off x="1379197" y="1865235"/>
                  <a:ext cx="1306215" cy="1307519"/>
                </a:xfrm>
                <a:custGeom>
                  <a:avLst/>
                  <a:gdLst>
                    <a:gd name="connsiteX0" fmla="*/ 1303264 w 1306215"/>
                    <a:gd name="connsiteY0" fmla="*/ -17 h 1307519"/>
                    <a:gd name="connsiteX1" fmla="*/ -19 w 1306215"/>
                    <a:gd name="connsiteY1" fmla="*/ 1303267 h 1307519"/>
                    <a:gd name="connsiteX2" fmla="*/ 2913 w 1306215"/>
                    <a:gd name="connsiteY2" fmla="*/ 1307503 h 1307519"/>
                    <a:gd name="connsiteX3" fmla="*/ 1306197 w 1306215"/>
                    <a:gd name="connsiteY3" fmla="*/ 4219 h 1307519"/>
                  </a:gdLst>
                  <a:ahLst/>
                  <a:cxnLst>
                    <a:cxn ang="0">
                      <a:pos x="connsiteX0" y="connsiteY0"/>
                    </a:cxn>
                    <a:cxn ang="0">
                      <a:pos x="connsiteX1" y="connsiteY1"/>
                    </a:cxn>
                    <a:cxn ang="0">
                      <a:pos x="connsiteX2" y="connsiteY2"/>
                    </a:cxn>
                    <a:cxn ang="0">
                      <a:pos x="connsiteX3" y="connsiteY3"/>
                    </a:cxn>
                  </a:cxnLst>
                  <a:rect l="l" t="t" r="r" b="b"/>
                  <a:pathLst>
                    <a:path w="1306215" h="1307519">
                      <a:moveTo>
                        <a:pt x="1303264" y="-17"/>
                      </a:moveTo>
                      <a:lnTo>
                        <a:pt x="-19" y="1303267"/>
                      </a:lnTo>
                      <a:lnTo>
                        <a:pt x="2913" y="1307503"/>
                      </a:lnTo>
                      <a:lnTo>
                        <a:pt x="1306197" y="4219"/>
                      </a:lnTo>
                      <a:close/>
                    </a:path>
                  </a:pathLst>
                </a:custGeom>
                <a:solidFill>
                  <a:srgbClr val="343741"/>
                </a:solidFill>
                <a:ln w="32516" cap="flat">
                  <a:noFill/>
                  <a:prstDash val="solid"/>
                  <a:miter/>
                </a:ln>
              </p:spPr>
              <p:txBody>
                <a:bodyPr rtlCol="0" anchor="ctr"/>
                <a:lstStyle/>
                <a:p>
                  <a:endParaRPr lang="en-CA" dirty="0"/>
                </a:p>
              </p:txBody>
            </p:sp>
          </p:grpSp>
          <p:sp>
            <p:nvSpPr>
              <p:cNvPr id="6" name="Freeform: Shape 5">
                <a:extLst>
                  <a:ext uri="{FF2B5EF4-FFF2-40B4-BE49-F238E27FC236}">
                    <a16:creationId xmlns:a16="http://schemas.microsoft.com/office/drawing/2014/main" id="{6CAAF135-D625-4A9D-9999-63EF89440E63}"/>
                  </a:ext>
                </a:extLst>
              </p:cNvPr>
              <p:cNvSpPr/>
              <p:nvPr/>
            </p:nvSpPr>
            <p:spPr>
              <a:xfrm>
                <a:off x="2032964" y="1790651"/>
                <a:ext cx="539333" cy="539065"/>
              </a:xfrm>
              <a:custGeom>
                <a:avLst/>
                <a:gdLst>
                  <a:gd name="connsiteX0" fmla="*/ 657181 w 657180"/>
                  <a:gd name="connsiteY0" fmla="*/ 0 h 656854"/>
                  <a:gd name="connsiteX1" fmla="*/ 245995 w 657180"/>
                  <a:gd name="connsiteY1" fmla="*/ 9449 h 656854"/>
                  <a:gd name="connsiteX2" fmla="*/ 243062 w 657180"/>
                  <a:gd name="connsiteY2" fmla="*/ 131957 h 656854"/>
                  <a:gd name="connsiteX3" fmla="*/ 445723 w 657180"/>
                  <a:gd name="connsiteY3" fmla="*/ 127396 h 656854"/>
                  <a:gd name="connsiteX4" fmla="*/ 0 w 657180"/>
                  <a:gd name="connsiteY4" fmla="*/ 572467 h 656854"/>
                  <a:gd name="connsiteX5" fmla="*/ 85039 w 657180"/>
                  <a:gd name="connsiteY5" fmla="*/ 656855 h 656854"/>
                  <a:gd name="connsiteX6" fmla="*/ 529785 w 657180"/>
                  <a:gd name="connsiteY6" fmla="*/ 212761 h 656854"/>
                  <a:gd name="connsiteX7" fmla="*/ 525223 w 657180"/>
                  <a:gd name="connsiteY7" fmla="*/ 413467 h 656854"/>
                  <a:gd name="connsiteX8" fmla="*/ 647732 w 657180"/>
                  <a:gd name="connsiteY8" fmla="*/ 410534 h 656854"/>
                  <a:gd name="connsiteX9" fmla="*/ 657181 w 657180"/>
                  <a:gd name="connsiteY9" fmla="*/ 0 h 6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180" h="656854">
                    <a:moveTo>
                      <a:pt x="657181" y="0"/>
                    </a:moveTo>
                    <a:lnTo>
                      <a:pt x="245995" y="9449"/>
                    </a:lnTo>
                    <a:lnTo>
                      <a:pt x="243062" y="131957"/>
                    </a:lnTo>
                    <a:lnTo>
                      <a:pt x="445723" y="127396"/>
                    </a:lnTo>
                    <a:lnTo>
                      <a:pt x="0" y="572467"/>
                    </a:lnTo>
                    <a:lnTo>
                      <a:pt x="85039" y="656855"/>
                    </a:lnTo>
                    <a:lnTo>
                      <a:pt x="529785" y="212761"/>
                    </a:lnTo>
                    <a:lnTo>
                      <a:pt x="525223" y="413467"/>
                    </a:lnTo>
                    <a:lnTo>
                      <a:pt x="647732" y="410534"/>
                    </a:lnTo>
                    <a:lnTo>
                      <a:pt x="657181" y="0"/>
                    </a:lnTo>
                    <a:close/>
                  </a:path>
                </a:pathLst>
              </a:custGeom>
              <a:solidFill>
                <a:srgbClr val="ACD2FF"/>
              </a:solidFill>
              <a:ln w="32516" cap="flat">
                <a:noFill/>
                <a:prstDash val="solid"/>
                <a:miter/>
              </a:ln>
            </p:spPr>
            <p:txBody>
              <a:bodyPr rtlCol="0" anchor="ctr"/>
              <a:lstStyle/>
              <a:p>
                <a:endParaRPr lang="en-CA" dirty="0"/>
              </a:p>
            </p:txBody>
          </p:sp>
          <p:sp>
            <p:nvSpPr>
              <p:cNvPr id="7" name="Freeform: Shape 6">
                <a:extLst>
                  <a:ext uri="{FF2B5EF4-FFF2-40B4-BE49-F238E27FC236}">
                    <a16:creationId xmlns:a16="http://schemas.microsoft.com/office/drawing/2014/main" id="{FA3CA3E9-4527-48F3-9940-899DB6B0A31A}"/>
                  </a:ext>
                </a:extLst>
              </p:cNvPr>
              <p:cNvSpPr/>
              <p:nvPr/>
            </p:nvSpPr>
            <p:spPr>
              <a:xfrm>
                <a:off x="892797" y="1832098"/>
                <a:ext cx="539065" cy="539333"/>
              </a:xfrm>
              <a:custGeom>
                <a:avLst/>
                <a:gdLst>
                  <a:gd name="connsiteX0" fmla="*/ 413792 w 656854"/>
                  <a:gd name="connsiteY0" fmla="*/ 131958 h 657180"/>
                  <a:gd name="connsiteX1" fmla="*/ 410860 w 656854"/>
                  <a:gd name="connsiteY1" fmla="*/ 9449 h 657180"/>
                  <a:gd name="connsiteX2" fmla="*/ 0 w 656854"/>
                  <a:gd name="connsiteY2" fmla="*/ 0 h 657180"/>
                  <a:gd name="connsiteX3" fmla="*/ 9123 w 656854"/>
                  <a:gd name="connsiteY3" fmla="*/ 410534 h 657180"/>
                  <a:gd name="connsiteX4" fmla="*/ 131957 w 656854"/>
                  <a:gd name="connsiteY4" fmla="*/ 413467 h 657180"/>
                  <a:gd name="connsiteX5" fmla="*/ 127396 w 656854"/>
                  <a:gd name="connsiteY5" fmla="*/ 213087 h 657180"/>
                  <a:gd name="connsiteX6" fmla="*/ 571816 w 656854"/>
                  <a:gd name="connsiteY6" fmla="*/ 657181 h 657180"/>
                  <a:gd name="connsiteX7" fmla="*/ 656855 w 656854"/>
                  <a:gd name="connsiteY7" fmla="*/ 572467 h 657180"/>
                  <a:gd name="connsiteX8" fmla="*/ 211132 w 656854"/>
                  <a:gd name="connsiteY8" fmla="*/ 127396 h 657180"/>
                  <a:gd name="connsiteX9" fmla="*/ 413792 w 656854"/>
                  <a:gd name="connsiteY9" fmla="*/ 131958 h 65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854" h="657180">
                    <a:moveTo>
                      <a:pt x="413792" y="131958"/>
                    </a:moveTo>
                    <a:lnTo>
                      <a:pt x="410860" y="9449"/>
                    </a:lnTo>
                    <a:lnTo>
                      <a:pt x="0" y="0"/>
                    </a:lnTo>
                    <a:lnTo>
                      <a:pt x="9123" y="410534"/>
                    </a:lnTo>
                    <a:lnTo>
                      <a:pt x="131957" y="413467"/>
                    </a:lnTo>
                    <a:lnTo>
                      <a:pt x="127396" y="213087"/>
                    </a:lnTo>
                    <a:lnTo>
                      <a:pt x="571816" y="657181"/>
                    </a:lnTo>
                    <a:lnTo>
                      <a:pt x="656855" y="572467"/>
                    </a:lnTo>
                    <a:lnTo>
                      <a:pt x="211132" y="127396"/>
                    </a:lnTo>
                    <a:lnTo>
                      <a:pt x="413792" y="131958"/>
                    </a:lnTo>
                    <a:close/>
                  </a:path>
                </a:pathLst>
              </a:custGeom>
              <a:solidFill>
                <a:srgbClr val="ACD2FF"/>
              </a:solidFill>
              <a:ln w="32516" cap="flat">
                <a:noFill/>
                <a:prstDash val="solid"/>
                <a:miter/>
              </a:ln>
            </p:spPr>
            <p:txBody>
              <a:bodyPr rtlCol="0" anchor="ctr"/>
              <a:lstStyle/>
              <a:p>
                <a:endParaRPr lang="en-CA" dirty="0"/>
              </a:p>
            </p:txBody>
          </p:sp>
          <p:sp>
            <p:nvSpPr>
              <p:cNvPr id="8" name="Freeform: Shape 7">
                <a:extLst>
                  <a:ext uri="{FF2B5EF4-FFF2-40B4-BE49-F238E27FC236}">
                    <a16:creationId xmlns:a16="http://schemas.microsoft.com/office/drawing/2014/main" id="{7C3849EF-16CE-4579-BAEB-53F68001AB08}"/>
                  </a:ext>
                </a:extLst>
              </p:cNvPr>
              <p:cNvSpPr/>
              <p:nvPr/>
            </p:nvSpPr>
            <p:spPr>
              <a:xfrm>
                <a:off x="871940" y="2962372"/>
                <a:ext cx="539065" cy="539066"/>
              </a:xfrm>
              <a:custGeom>
                <a:avLst/>
                <a:gdLst>
                  <a:gd name="connsiteX0" fmla="*/ 572141 w 656854"/>
                  <a:gd name="connsiteY0" fmla="*/ 0 h 656855"/>
                  <a:gd name="connsiteX1" fmla="*/ 127396 w 656854"/>
                  <a:gd name="connsiteY1" fmla="*/ 444094 h 656855"/>
                  <a:gd name="connsiteX2" fmla="*/ 131957 w 656854"/>
                  <a:gd name="connsiteY2" fmla="*/ 243388 h 656855"/>
                  <a:gd name="connsiteX3" fmla="*/ 9123 w 656854"/>
                  <a:gd name="connsiteY3" fmla="*/ 246321 h 656855"/>
                  <a:gd name="connsiteX4" fmla="*/ 0 w 656854"/>
                  <a:gd name="connsiteY4" fmla="*/ 656855 h 656855"/>
                  <a:gd name="connsiteX5" fmla="*/ 411186 w 656854"/>
                  <a:gd name="connsiteY5" fmla="*/ 647406 h 656855"/>
                  <a:gd name="connsiteX6" fmla="*/ 413792 w 656854"/>
                  <a:gd name="connsiteY6" fmla="*/ 524898 h 656855"/>
                  <a:gd name="connsiteX7" fmla="*/ 211458 w 656854"/>
                  <a:gd name="connsiteY7" fmla="*/ 529459 h 656855"/>
                  <a:gd name="connsiteX8" fmla="*/ 656855 w 656854"/>
                  <a:gd name="connsiteY8" fmla="*/ 84388 h 656855"/>
                  <a:gd name="connsiteX9" fmla="*/ 572141 w 656854"/>
                  <a:gd name="connsiteY9" fmla="*/ 0 h 65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6854" h="656855">
                    <a:moveTo>
                      <a:pt x="572141" y="0"/>
                    </a:moveTo>
                    <a:lnTo>
                      <a:pt x="127396" y="444094"/>
                    </a:lnTo>
                    <a:lnTo>
                      <a:pt x="131957" y="243388"/>
                    </a:lnTo>
                    <a:lnTo>
                      <a:pt x="9123" y="246321"/>
                    </a:lnTo>
                    <a:lnTo>
                      <a:pt x="0" y="656855"/>
                    </a:lnTo>
                    <a:lnTo>
                      <a:pt x="411186" y="647406"/>
                    </a:lnTo>
                    <a:lnTo>
                      <a:pt x="413792" y="524898"/>
                    </a:lnTo>
                    <a:lnTo>
                      <a:pt x="211458" y="529459"/>
                    </a:lnTo>
                    <a:lnTo>
                      <a:pt x="656855" y="84388"/>
                    </a:lnTo>
                    <a:lnTo>
                      <a:pt x="572141" y="0"/>
                    </a:lnTo>
                    <a:close/>
                  </a:path>
                </a:pathLst>
              </a:custGeom>
              <a:solidFill>
                <a:srgbClr val="ACD2FF"/>
              </a:solidFill>
              <a:ln w="32516" cap="flat">
                <a:noFill/>
                <a:prstDash val="solid"/>
                <a:miter/>
              </a:ln>
            </p:spPr>
            <p:txBody>
              <a:bodyPr rtlCol="0" anchor="ctr"/>
              <a:lstStyle/>
              <a:p>
                <a:endParaRPr lang="en-CA" dirty="0"/>
              </a:p>
            </p:txBody>
          </p:sp>
          <p:sp>
            <p:nvSpPr>
              <p:cNvPr id="9" name="Freeform: Shape 8">
                <a:extLst>
                  <a:ext uri="{FF2B5EF4-FFF2-40B4-BE49-F238E27FC236}">
                    <a16:creationId xmlns:a16="http://schemas.microsoft.com/office/drawing/2014/main" id="{0A5E58AC-AFA2-4775-A308-FEAEB60DB622}"/>
                  </a:ext>
                </a:extLst>
              </p:cNvPr>
              <p:cNvSpPr/>
              <p:nvPr/>
            </p:nvSpPr>
            <p:spPr>
              <a:xfrm>
                <a:off x="560962" y="2423306"/>
                <a:ext cx="715278" cy="466334"/>
              </a:xfrm>
              <a:custGeom>
                <a:avLst/>
                <a:gdLst>
                  <a:gd name="connsiteX0" fmla="*/ 241433 w 871570"/>
                  <a:gd name="connsiteY0" fmla="*/ 344718 h 568231"/>
                  <a:gd name="connsiteX1" fmla="*/ 871571 w 871570"/>
                  <a:gd name="connsiteY1" fmla="*/ 344718 h 568231"/>
                  <a:gd name="connsiteX2" fmla="*/ 871571 w 871570"/>
                  <a:gd name="connsiteY2" fmla="*/ 224491 h 568231"/>
                  <a:gd name="connsiteX3" fmla="*/ 239804 w 871570"/>
                  <a:gd name="connsiteY3" fmla="*/ 224491 h 568231"/>
                  <a:gd name="connsiteX4" fmla="*/ 386749 w 871570"/>
                  <a:gd name="connsiteY4" fmla="*/ 84713 h 568231"/>
                  <a:gd name="connsiteX5" fmla="*/ 297800 w 871570"/>
                  <a:gd name="connsiteY5" fmla="*/ 0 h 568231"/>
                  <a:gd name="connsiteX6" fmla="*/ 0 w 871570"/>
                  <a:gd name="connsiteY6" fmla="*/ 284116 h 568231"/>
                  <a:gd name="connsiteX7" fmla="*/ 297800 w 871570"/>
                  <a:gd name="connsiteY7" fmla="*/ 568232 h 568231"/>
                  <a:gd name="connsiteX8" fmla="*/ 386749 w 871570"/>
                  <a:gd name="connsiteY8" fmla="*/ 483518 h 568231"/>
                  <a:gd name="connsiteX9" fmla="*/ 241433 w 871570"/>
                  <a:gd name="connsiteY9" fmla="*/ 344718 h 56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0" h="568231">
                    <a:moveTo>
                      <a:pt x="241433" y="344718"/>
                    </a:moveTo>
                    <a:lnTo>
                      <a:pt x="871571" y="344718"/>
                    </a:lnTo>
                    <a:lnTo>
                      <a:pt x="871571" y="224491"/>
                    </a:lnTo>
                    <a:lnTo>
                      <a:pt x="239804" y="224491"/>
                    </a:lnTo>
                    <a:lnTo>
                      <a:pt x="386749" y="84713"/>
                    </a:lnTo>
                    <a:lnTo>
                      <a:pt x="297800" y="0"/>
                    </a:lnTo>
                    <a:lnTo>
                      <a:pt x="0" y="284116"/>
                    </a:lnTo>
                    <a:lnTo>
                      <a:pt x="297800" y="568232"/>
                    </a:lnTo>
                    <a:lnTo>
                      <a:pt x="386749" y="483518"/>
                    </a:lnTo>
                    <a:lnTo>
                      <a:pt x="241433" y="344718"/>
                    </a:lnTo>
                    <a:close/>
                  </a:path>
                </a:pathLst>
              </a:custGeom>
              <a:solidFill>
                <a:srgbClr val="ACD2FF"/>
              </a:solidFill>
              <a:ln w="32516" cap="flat">
                <a:noFill/>
                <a:prstDash val="solid"/>
                <a:miter/>
              </a:ln>
            </p:spPr>
            <p:txBody>
              <a:bodyPr rtlCol="0" anchor="ctr"/>
              <a:lstStyle/>
              <a:p>
                <a:endParaRPr lang="en-CA" dirty="0"/>
              </a:p>
            </p:txBody>
          </p:sp>
          <p:sp>
            <p:nvSpPr>
              <p:cNvPr id="10" name="Freeform: Shape 9">
                <a:extLst>
                  <a:ext uri="{FF2B5EF4-FFF2-40B4-BE49-F238E27FC236}">
                    <a16:creationId xmlns:a16="http://schemas.microsoft.com/office/drawing/2014/main" id="{AA7F32CF-A0E4-4863-941C-4CB9BA32E70A}"/>
                  </a:ext>
                </a:extLst>
              </p:cNvPr>
              <p:cNvSpPr/>
              <p:nvPr/>
            </p:nvSpPr>
            <p:spPr>
              <a:xfrm>
                <a:off x="1494166" y="3138584"/>
                <a:ext cx="466334" cy="715278"/>
              </a:xfrm>
              <a:custGeom>
                <a:avLst/>
                <a:gdLst>
                  <a:gd name="connsiteX0" fmla="*/ 344718 w 568231"/>
                  <a:gd name="connsiteY0" fmla="*/ 630138 h 871570"/>
                  <a:gd name="connsiteX1" fmla="*/ 344718 w 568231"/>
                  <a:gd name="connsiteY1" fmla="*/ 0 h 871570"/>
                  <a:gd name="connsiteX2" fmla="*/ 224816 w 568231"/>
                  <a:gd name="connsiteY2" fmla="*/ 0 h 871570"/>
                  <a:gd name="connsiteX3" fmla="*/ 224816 w 568231"/>
                  <a:gd name="connsiteY3" fmla="*/ 631441 h 871570"/>
                  <a:gd name="connsiteX4" fmla="*/ 84713 w 568231"/>
                  <a:gd name="connsiteY4" fmla="*/ 484822 h 871570"/>
                  <a:gd name="connsiteX5" fmla="*/ 0 w 568231"/>
                  <a:gd name="connsiteY5" fmla="*/ 573445 h 871570"/>
                  <a:gd name="connsiteX6" fmla="*/ 284116 w 568231"/>
                  <a:gd name="connsiteY6" fmla="*/ 871571 h 871570"/>
                  <a:gd name="connsiteX7" fmla="*/ 568231 w 568231"/>
                  <a:gd name="connsiteY7" fmla="*/ 573445 h 871570"/>
                  <a:gd name="connsiteX8" fmla="*/ 483518 w 568231"/>
                  <a:gd name="connsiteY8" fmla="*/ 484822 h 871570"/>
                  <a:gd name="connsiteX9" fmla="*/ 344718 w 568231"/>
                  <a:gd name="connsiteY9" fmla="*/ 630138 h 87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231" h="871570">
                    <a:moveTo>
                      <a:pt x="344718" y="630138"/>
                    </a:moveTo>
                    <a:lnTo>
                      <a:pt x="344718" y="0"/>
                    </a:lnTo>
                    <a:lnTo>
                      <a:pt x="224816" y="0"/>
                    </a:lnTo>
                    <a:lnTo>
                      <a:pt x="224816" y="631441"/>
                    </a:lnTo>
                    <a:lnTo>
                      <a:pt x="84713" y="484822"/>
                    </a:lnTo>
                    <a:lnTo>
                      <a:pt x="0" y="573445"/>
                    </a:lnTo>
                    <a:lnTo>
                      <a:pt x="284116" y="871571"/>
                    </a:lnTo>
                    <a:lnTo>
                      <a:pt x="568231" y="573445"/>
                    </a:lnTo>
                    <a:lnTo>
                      <a:pt x="483518" y="484822"/>
                    </a:lnTo>
                    <a:lnTo>
                      <a:pt x="344718" y="630138"/>
                    </a:lnTo>
                    <a:close/>
                  </a:path>
                </a:pathLst>
              </a:custGeom>
              <a:solidFill>
                <a:srgbClr val="ACD2FF"/>
              </a:solidFill>
              <a:ln w="32516" cap="flat">
                <a:noFill/>
                <a:prstDash val="solid"/>
                <a:miter/>
              </a:ln>
            </p:spPr>
            <p:txBody>
              <a:bodyPr rtlCol="0" anchor="ctr"/>
              <a:lstStyle/>
              <a:p>
                <a:endParaRPr lang="en-CA" dirty="0"/>
              </a:p>
            </p:txBody>
          </p:sp>
          <p:sp>
            <p:nvSpPr>
              <p:cNvPr id="11" name="Freeform: Shape 10">
                <a:extLst>
                  <a:ext uri="{FF2B5EF4-FFF2-40B4-BE49-F238E27FC236}">
                    <a16:creationId xmlns:a16="http://schemas.microsoft.com/office/drawing/2014/main" id="{B7283E1C-588E-4C67-BCD1-FEE46C8207E5}"/>
                  </a:ext>
                </a:extLst>
              </p:cNvPr>
              <p:cNvSpPr/>
              <p:nvPr/>
            </p:nvSpPr>
            <p:spPr>
              <a:xfrm>
                <a:off x="2001947" y="2941515"/>
                <a:ext cx="539333" cy="539065"/>
              </a:xfrm>
              <a:custGeom>
                <a:avLst/>
                <a:gdLst>
                  <a:gd name="connsiteX0" fmla="*/ 524897 w 657180"/>
                  <a:gd name="connsiteY0" fmla="*/ 243714 h 656854"/>
                  <a:gd name="connsiteX1" fmla="*/ 529459 w 657180"/>
                  <a:gd name="connsiteY1" fmla="*/ 444094 h 656854"/>
                  <a:gd name="connsiteX2" fmla="*/ 85039 w 657180"/>
                  <a:gd name="connsiteY2" fmla="*/ 0 h 656854"/>
                  <a:gd name="connsiteX3" fmla="*/ 0 w 657180"/>
                  <a:gd name="connsiteY3" fmla="*/ 84713 h 656854"/>
                  <a:gd name="connsiteX4" fmla="*/ 445723 w 657180"/>
                  <a:gd name="connsiteY4" fmla="*/ 529785 h 656854"/>
                  <a:gd name="connsiteX5" fmla="*/ 243062 w 657180"/>
                  <a:gd name="connsiteY5" fmla="*/ 525223 h 656854"/>
                  <a:gd name="connsiteX6" fmla="*/ 245995 w 657180"/>
                  <a:gd name="connsiteY6" fmla="*/ 647732 h 656854"/>
                  <a:gd name="connsiteX7" fmla="*/ 657181 w 657180"/>
                  <a:gd name="connsiteY7" fmla="*/ 656855 h 656854"/>
                  <a:gd name="connsiteX8" fmla="*/ 647732 w 657180"/>
                  <a:gd name="connsiteY8" fmla="*/ 246321 h 656854"/>
                  <a:gd name="connsiteX9" fmla="*/ 524897 w 657180"/>
                  <a:gd name="connsiteY9" fmla="*/ 243714 h 656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180" h="656854">
                    <a:moveTo>
                      <a:pt x="524897" y="243714"/>
                    </a:moveTo>
                    <a:lnTo>
                      <a:pt x="529459" y="444094"/>
                    </a:lnTo>
                    <a:lnTo>
                      <a:pt x="85039" y="0"/>
                    </a:lnTo>
                    <a:lnTo>
                      <a:pt x="0" y="84713"/>
                    </a:lnTo>
                    <a:lnTo>
                      <a:pt x="445723" y="529785"/>
                    </a:lnTo>
                    <a:lnTo>
                      <a:pt x="243062" y="525223"/>
                    </a:lnTo>
                    <a:lnTo>
                      <a:pt x="245995" y="647732"/>
                    </a:lnTo>
                    <a:lnTo>
                      <a:pt x="657181" y="656855"/>
                    </a:lnTo>
                    <a:lnTo>
                      <a:pt x="647732" y="246321"/>
                    </a:lnTo>
                    <a:lnTo>
                      <a:pt x="524897" y="243714"/>
                    </a:lnTo>
                    <a:close/>
                  </a:path>
                </a:pathLst>
              </a:custGeom>
              <a:solidFill>
                <a:srgbClr val="ACD2FF"/>
              </a:solidFill>
              <a:ln w="32516" cap="flat">
                <a:noFill/>
                <a:prstDash val="solid"/>
                <a:miter/>
              </a:ln>
            </p:spPr>
            <p:txBody>
              <a:bodyPr rtlCol="0" anchor="ctr"/>
              <a:lstStyle/>
              <a:p>
                <a:endParaRPr lang="en-CA" dirty="0"/>
              </a:p>
            </p:txBody>
          </p:sp>
          <p:sp>
            <p:nvSpPr>
              <p:cNvPr id="12" name="Freeform: Shape 11">
                <a:extLst>
                  <a:ext uri="{FF2B5EF4-FFF2-40B4-BE49-F238E27FC236}">
                    <a16:creationId xmlns:a16="http://schemas.microsoft.com/office/drawing/2014/main" id="{BE937C5A-DD0D-4B99-96DC-1E49677F430A}"/>
                  </a:ext>
                </a:extLst>
              </p:cNvPr>
              <p:cNvSpPr/>
              <p:nvPr/>
            </p:nvSpPr>
            <p:spPr>
              <a:xfrm>
                <a:off x="2178159" y="2423306"/>
                <a:ext cx="715278" cy="466334"/>
              </a:xfrm>
              <a:custGeom>
                <a:avLst/>
                <a:gdLst>
                  <a:gd name="connsiteX0" fmla="*/ 573770 w 871570"/>
                  <a:gd name="connsiteY0" fmla="*/ 0 h 568231"/>
                  <a:gd name="connsiteX1" fmla="*/ 484821 w 871570"/>
                  <a:gd name="connsiteY1" fmla="*/ 84713 h 568231"/>
                  <a:gd name="connsiteX2" fmla="*/ 631767 w 871570"/>
                  <a:gd name="connsiteY2" fmla="*/ 224491 h 568231"/>
                  <a:gd name="connsiteX3" fmla="*/ 0 w 871570"/>
                  <a:gd name="connsiteY3" fmla="*/ 224491 h 568231"/>
                  <a:gd name="connsiteX4" fmla="*/ 0 w 871570"/>
                  <a:gd name="connsiteY4" fmla="*/ 344718 h 568231"/>
                  <a:gd name="connsiteX5" fmla="*/ 630463 w 871570"/>
                  <a:gd name="connsiteY5" fmla="*/ 344718 h 568231"/>
                  <a:gd name="connsiteX6" fmla="*/ 485147 w 871570"/>
                  <a:gd name="connsiteY6" fmla="*/ 483518 h 568231"/>
                  <a:gd name="connsiteX7" fmla="*/ 573770 w 871570"/>
                  <a:gd name="connsiteY7" fmla="*/ 568232 h 568231"/>
                  <a:gd name="connsiteX8" fmla="*/ 871571 w 871570"/>
                  <a:gd name="connsiteY8" fmla="*/ 284116 h 568231"/>
                  <a:gd name="connsiteX9" fmla="*/ 573770 w 871570"/>
                  <a:gd name="connsiteY9" fmla="*/ 0 h 568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0" h="568231">
                    <a:moveTo>
                      <a:pt x="573770" y="0"/>
                    </a:moveTo>
                    <a:lnTo>
                      <a:pt x="484821" y="84713"/>
                    </a:lnTo>
                    <a:lnTo>
                      <a:pt x="631767" y="224491"/>
                    </a:lnTo>
                    <a:lnTo>
                      <a:pt x="0" y="224491"/>
                    </a:lnTo>
                    <a:lnTo>
                      <a:pt x="0" y="344718"/>
                    </a:lnTo>
                    <a:lnTo>
                      <a:pt x="630463" y="344718"/>
                    </a:lnTo>
                    <a:lnTo>
                      <a:pt x="485147" y="483518"/>
                    </a:lnTo>
                    <a:lnTo>
                      <a:pt x="573770" y="568232"/>
                    </a:lnTo>
                    <a:lnTo>
                      <a:pt x="871571" y="284116"/>
                    </a:lnTo>
                    <a:lnTo>
                      <a:pt x="573770" y="0"/>
                    </a:lnTo>
                    <a:close/>
                  </a:path>
                </a:pathLst>
              </a:custGeom>
              <a:solidFill>
                <a:srgbClr val="ACD2FF"/>
              </a:solidFill>
              <a:ln w="32516" cap="flat">
                <a:noFill/>
                <a:prstDash val="solid"/>
                <a:miter/>
              </a:ln>
            </p:spPr>
            <p:txBody>
              <a:bodyPr rtlCol="0" anchor="ctr"/>
              <a:lstStyle/>
              <a:p>
                <a:endParaRPr lang="en-CA" dirty="0"/>
              </a:p>
            </p:txBody>
          </p:sp>
          <p:sp>
            <p:nvSpPr>
              <p:cNvPr id="13" name="Freeform: Shape 12">
                <a:extLst>
                  <a:ext uri="{FF2B5EF4-FFF2-40B4-BE49-F238E27FC236}">
                    <a16:creationId xmlns:a16="http://schemas.microsoft.com/office/drawing/2014/main" id="{04B1A5B4-DBF4-4BE4-81CC-BBD973FB0295}"/>
                  </a:ext>
                </a:extLst>
              </p:cNvPr>
              <p:cNvSpPr/>
              <p:nvPr/>
            </p:nvSpPr>
            <p:spPr>
              <a:xfrm>
                <a:off x="1597110" y="2516246"/>
                <a:ext cx="259398" cy="259377"/>
              </a:xfrm>
              <a:custGeom>
                <a:avLst/>
                <a:gdLst>
                  <a:gd name="connsiteX0" fmla="*/ 164523 w 316078"/>
                  <a:gd name="connsiteY0" fmla="*/ 121 h 316052"/>
                  <a:gd name="connsiteX1" fmla="*/ 118 w 316078"/>
                  <a:gd name="connsiteY1" fmla="*/ 151494 h 316052"/>
                  <a:gd name="connsiteX2" fmla="*/ 151491 w 316078"/>
                  <a:gd name="connsiteY2" fmla="*/ 315900 h 316052"/>
                  <a:gd name="connsiteX3" fmla="*/ 315896 w 316078"/>
                  <a:gd name="connsiteY3" fmla="*/ 164526 h 316052"/>
                  <a:gd name="connsiteX4" fmla="*/ 316030 w 316078"/>
                  <a:gd name="connsiteY4" fmla="*/ 158144 h 316052"/>
                  <a:gd name="connsiteX5" fmla="*/ 164523 w 316078"/>
                  <a:gd name="connsiteY5" fmla="*/ 121 h 31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78" h="316052">
                    <a:moveTo>
                      <a:pt x="164523" y="121"/>
                    </a:moveTo>
                    <a:cubicBezTo>
                      <a:pt x="77324" y="-3480"/>
                      <a:pt x="3718" y="64294"/>
                      <a:pt x="118" y="151494"/>
                    </a:cubicBezTo>
                    <a:cubicBezTo>
                      <a:pt x="-3479" y="238693"/>
                      <a:pt x="64291" y="312299"/>
                      <a:pt x="151491" y="315900"/>
                    </a:cubicBezTo>
                    <a:cubicBezTo>
                      <a:pt x="238690" y="319497"/>
                      <a:pt x="312296" y="251726"/>
                      <a:pt x="315896" y="164526"/>
                    </a:cubicBezTo>
                    <a:cubicBezTo>
                      <a:pt x="315984" y="162399"/>
                      <a:pt x="316027" y="160271"/>
                      <a:pt x="316030" y="158144"/>
                    </a:cubicBezTo>
                    <a:cubicBezTo>
                      <a:pt x="317669" y="72733"/>
                      <a:pt x="249928" y="2079"/>
                      <a:pt x="164523" y="121"/>
                    </a:cubicBezTo>
                    <a:close/>
                  </a:path>
                </a:pathLst>
              </a:custGeom>
              <a:solidFill>
                <a:srgbClr val="FDD300"/>
              </a:solidFill>
              <a:ln w="32516" cap="flat">
                <a:noFill/>
                <a:prstDash val="solid"/>
                <a:miter/>
              </a:ln>
            </p:spPr>
            <p:txBody>
              <a:bodyPr rtlCol="0" anchor="ctr"/>
              <a:lstStyle/>
              <a:p>
                <a:endParaRPr lang="en-CA" dirty="0"/>
              </a:p>
            </p:txBody>
          </p:sp>
          <p:sp>
            <p:nvSpPr>
              <p:cNvPr id="14" name="Freeform: Shape 13">
                <a:extLst>
                  <a:ext uri="{FF2B5EF4-FFF2-40B4-BE49-F238E27FC236}">
                    <a16:creationId xmlns:a16="http://schemas.microsoft.com/office/drawing/2014/main" id="{3EB94B07-B851-4FF5-9958-2B4C9CD18DA6}"/>
                  </a:ext>
                </a:extLst>
              </p:cNvPr>
              <p:cNvSpPr/>
              <p:nvPr/>
            </p:nvSpPr>
            <p:spPr>
              <a:xfrm>
                <a:off x="1494166" y="1438227"/>
                <a:ext cx="466334" cy="715278"/>
              </a:xfrm>
              <a:custGeom>
                <a:avLst/>
                <a:gdLst>
                  <a:gd name="connsiteX0" fmla="*/ 284116 w 568231"/>
                  <a:gd name="connsiteY0" fmla="*/ 0 h 871570"/>
                  <a:gd name="connsiteX1" fmla="*/ 0 w 568231"/>
                  <a:gd name="connsiteY1" fmla="*/ 297800 h 871570"/>
                  <a:gd name="connsiteX2" fmla="*/ 84713 w 568231"/>
                  <a:gd name="connsiteY2" fmla="*/ 386749 h 871570"/>
                  <a:gd name="connsiteX3" fmla="*/ 223513 w 568231"/>
                  <a:gd name="connsiteY3" fmla="*/ 241433 h 871570"/>
                  <a:gd name="connsiteX4" fmla="*/ 223513 w 568231"/>
                  <a:gd name="connsiteY4" fmla="*/ 871571 h 871570"/>
                  <a:gd name="connsiteX5" fmla="*/ 343415 w 568231"/>
                  <a:gd name="connsiteY5" fmla="*/ 871571 h 871570"/>
                  <a:gd name="connsiteX6" fmla="*/ 343415 w 568231"/>
                  <a:gd name="connsiteY6" fmla="*/ 240130 h 871570"/>
                  <a:gd name="connsiteX7" fmla="*/ 483518 w 568231"/>
                  <a:gd name="connsiteY7" fmla="*/ 387075 h 871570"/>
                  <a:gd name="connsiteX8" fmla="*/ 568231 w 568231"/>
                  <a:gd name="connsiteY8" fmla="*/ 297800 h 871570"/>
                  <a:gd name="connsiteX9" fmla="*/ 284116 w 568231"/>
                  <a:gd name="connsiteY9" fmla="*/ 0 h 87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8231" h="871570">
                    <a:moveTo>
                      <a:pt x="284116" y="0"/>
                    </a:moveTo>
                    <a:lnTo>
                      <a:pt x="0" y="297800"/>
                    </a:lnTo>
                    <a:lnTo>
                      <a:pt x="84713" y="386749"/>
                    </a:lnTo>
                    <a:lnTo>
                      <a:pt x="223513" y="241433"/>
                    </a:lnTo>
                    <a:lnTo>
                      <a:pt x="223513" y="871571"/>
                    </a:lnTo>
                    <a:lnTo>
                      <a:pt x="343415" y="871571"/>
                    </a:lnTo>
                    <a:lnTo>
                      <a:pt x="343415" y="240130"/>
                    </a:lnTo>
                    <a:lnTo>
                      <a:pt x="483518" y="387075"/>
                    </a:lnTo>
                    <a:lnTo>
                      <a:pt x="568231" y="297800"/>
                    </a:lnTo>
                    <a:lnTo>
                      <a:pt x="284116" y="0"/>
                    </a:lnTo>
                    <a:close/>
                  </a:path>
                </a:pathLst>
              </a:custGeom>
              <a:solidFill>
                <a:srgbClr val="FDD300"/>
              </a:solidFill>
              <a:ln w="32516" cap="flat">
                <a:noFill/>
                <a:prstDash val="solid"/>
                <a:miter/>
              </a:ln>
            </p:spPr>
            <p:txBody>
              <a:bodyPr rtlCol="0" anchor="ctr"/>
              <a:lstStyle/>
              <a:p>
                <a:endParaRPr lang="en-CA" dirty="0"/>
              </a:p>
            </p:txBody>
          </p:sp>
        </p:grpSp>
      </p:grpSp>
      <p:grpSp>
        <p:nvGrpSpPr>
          <p:cNvPr id="117" name="Group 116">
            <a:extLst>
              <a:ext uri="{FF2B5EF4-FFF2-40B4-BE49-F238E27FC236}">
                <a16:creationId xmlns:a16="http://schemas.microsoft.com/office/drawing/2014/main" id="{ABDE34BF-FF32-4957-8920-D54800D5E5D2}"/>
              </a:ext>
            </a:extLst>
          </p:cNvPr>
          <p:cNvGrpSpPr/>
          <p:nvPr/>
        </p:nvGrpSpPr>
        <p:grpSpPr>
          <a:xfrm>
            <a:off x="3328390" y="1080440"/>
            <a:ext cx="2433602" cy="1510863"/>
            <a:chOff x="3328390" y="1080440"/>
            <a:chExt cx="2433602" cy="1510863"/>
          </a:xfrm>
        </p:grpSpPr>
        <p:pic>
          <p:nvPicPr>
            <p:cNvPr id="71" name="Graphic 70">
              <a:extLst>
                <a:ext uri="{FF2B5EF4-FFF2-40B4-BE49-F238E27FC236}">
                  <a16:creationId xmlns:a16="http://schemas.microsoft.com/office/drawing/2014/main" id="{FB07597E-FED5-4FA0-81FA-13567A5497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8390" y="1080440"/>
              <a:ext cx="945753" cy="945753"/>
            </a:xfrm>
            <a:prstGeom prst="rect">
              <a:avLst/>
            </a:prstGeom>
          </p:spPr>
        </p:pic>
        <p:sp>
          <p:nvSpPr>
            <p:cNvPr id="83" name="Title 1">
              <a:extLst>
                <a:ext uri="{FF2B5EF4-FFF2-40B4-BE49-F238E27FC236}">
                  <a16:creationId xmlns:a16="http://schemas.microsoft.com/office/drawing/2014/main" id="{4A21A583-9EA2-4D8F-BD26-6A85C6B60989}"/>
                </a:ext>
              </a:extLst>
            </p:cNvPr>
            <p:cNvSpPr txBox="1">
              <a:spLocks/>
            </p:cNvSpPr>
            <p:nvPr/>
          </p:nvSpPr>
          <p:spPr>
            <a:xfrm>
              <a:off x="3390079" y="1936061"/>
              <a:ext cx="2371913" cy="655242"/>
            </a:xfrm>
            <a:prstGeom prst="rect">
              <a:avLst/>
            </a:prstGeom>
          </p:spPr>
          <p:txBody>
            <a:bodyPr vert="horz" lIns="0" tIns="0" rIns="91440" bIns="0" rtlCol="0" anchor="t" anchorCtr="0">
              <a:noAutofit/>
            </a:bodyPr>
            <a:lstStyle>
              <a:lvl1pPr algn="l" defTabSz="685800" rtl="0" eaLnBrk="1" latinLnBrk="0" hangingPunct="1">
                <a:lnSpc>
                  <a:spcPct val="100000"/>
                </a:lnSpc>
                <a:spcBef>
                  <a:spcPct val="0"/>
                </a:spcBef>
                <a:buNone/>
                <a:defRPr lang="de-DE" sz="2800" kern="1200" dirty="0">
                  <a:solidFill>
                    <a:schemeClr val="tx1"/>
                  </a:solidFill>
                  <a:latin typeface="+mj-lt"/>
                  <a:ea typeface="+mj-ea"/>
                  <a:cs typeface="+mj-cs"/>
                </a:defRPr>
              </a:lvl1pPr>
            </a:lstStyle>
            <a:p>
              <a:pPr>
                <a:spcAft>
                  <a:spcPts val="600"/>
                </a:spcAft>
              </a:pPr>
              <a:r>
                <a:rPr lang="en-GB" sz="1400" dirty="0">
                  <a:solidFill>
                    <a:schemeClr val="accent1"/>
                  </a:solidFill>
                </a:rPr>
                <a:t>Reporting Module</a:t>
              </a:r>
            </a:p>
            <a:p>
              <a:pPr lvl="0" defTabSz="914400">
                <a:spcBef>
                  <a:spcPts val="0"/>
                </a:spcBef>
              </a:pPr>
              <a:r>
                <a:rPr lang="en-GB" sz="1000" dirty="0">
                  <a:solidFill>
                    <a:srgbClr val="53565A"/>
                  </a:solidFill>
                  <a:ea typeface="+mn-ea"/>
                  <a:cs typeface="+mn-cs"/>
                </a:rPr>
                <a:t>Enables you to generate reports </a:t>
              </a:r>
              <a:br>
                <a:rPr lang="en-GB" sz="1000" dirty="0">
                  <a:solidFill>
                    <a:srgbClr val="53565A"/>
                  </a:solidFill>
                  <a:ea typeface="+mn-ea"/>
                  <a:cs typeface="+mn-cs"/>
                </a:rPr>
              </a:br>
              <a:r>
                <a:rPr lang="en-GB" sz="1000" dirty="0">
                  <a:solidFill>
                    <a:srgbClr val="53565A"/>
                  </a:solidFill>
                  <a:ea typeface="+mn-ea"/>
                  <a:cs typeface="+mn-cs"/>
                </a:rPr>
                <a:t>on all data stored in Pure.</a:t>
              </a:r>
            </a:p>
            <a:p>
              <a:pPr lvl="0" defTabSz="914400">
                <a:spcBef>
                  <a:spcPts val="0"/>
                </a:spcBef>
              </a:pPr>
              <a:endParaRPr lang="en-GB" sz="1000" dirty="0">
                <a:solidFill>
                  <a:srgbClr val="53565A"/>
                </a:solidFill>
                <a:ea typeface="+mn-ea"/>
                <a:cs typeface="+mn-cs"/>
              </a:endParaRPr>
            </a:p>
            <a:p>
              <a:pPr lvl="0" defTabSz="914400">
                <a:spcBef>
                  <a:spcPts val="0"/>
                </a:spcBef>
              </a:pPr>
              <a:r>
                <a:rPr lang="en-GB" sz="1000" dirty="0">
                  <a:solidFill>
                    <a:srgbClr val="53565A"/>
                  </a:solidFill>
                  <a:ea typeface="+mn-ea"/>
                  <a:cs typeface="+mn-cs"/>
                </a:rPr>
                <a:t> </a:t>
              </a:r>
              <a:endParaRPr lang="en-US" sz="1000" dirty="0">
                <a:solidFill>
                  <a:srgbClr val="53565A"/>
                </a:solidFill>
                <a:ea typeface="+mn-ea"/>
                <a:cs typeface="+mn-cs"/>
              </a:endParaRPr>
            </a:p>
          </p:txBody>
        </p:sp>
      </p:grpSp>
      <p:grpSp>
        <p:nvGrpSpPr>
          <p:cNvPr id="118" name="Group 117">
            <a:extLst>
              <a:ext uri="{FF2B5EF4-FFF2-40B4-BE49-F238E27FC236}">
                <a16:creationId xmlns:a16="http://schemas.microsoft.com/office/drawing/2014/main" id="{70593F10-9B0D-4CB7-9F4B-1FA27CE9EADC}"/>
              </a:ext>
            </a:extLst>
          </p:cNvPr>
          <p:cNvGrpSpPr/>
          <p:nvPr/>
        </p:nvGrpSpPr>
        <p:grpSpPr>
          <a:xfrm>
            <a:off x="6060608" y="1216107"/>
            <a:ext cx="2507130" cy="1375196"/>
            <a:chOff x="6060608" y="1216107"/>
            <a:chExt cx="2507130" cy="1375196"/>
          </a:xfrm>
        </p:grpSpPr>
        <p:pic>
          <p:nvPicPr>
            <p:cNvPr id="74" name="Graphic 73">
              <a:extLst>
                <a:ext uri="{FF2B5EF4-FFF2-40B4-BE49-F238E27FC236}">
                  <a16:creationId xmlns:a16="http://schemas.microsoft.com/office/drawing/2014/main" id="{D58E1C03-3F3F-407E-A1DE-E41102D574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60608" y="1216107"/>
              <a:ext cx="721274" cy="721274"/>
            </a:xfrm>
            <a:prstGeom prst="rect">
              <a:avLst/>
            </a:prstGeom>
          </p:spPr>
        </p:pic>
        <p:sp>
          <p:nvSpPr>
            <p:cNvPr id="85" name="Title 1">
              <a:extLst>
                <a:ext uri="{FF2B5EF4-FFF2-40B4-BE49-F238E27FC236}">
                  <a16:creationId xmlns:a16="http://schemas.microsoft.com/office/drawing/2014/main" id="{2E092C8A-2FE0-4CC1-AB32-769857D83A37}"/>
                </a:ext>
              </a:extLst>
            </p:cNvPr>
            <p:cNvSpPr txBox="1">
              <a:spLocks/>
            </p:cNvSpPr>
            <p:nvPr/>
          </p:nvSpPr>
          <p:spPr>
            <a:xfrm>
              <a:off x="6134648" y="1936061"/>
              <a:ext cx="2433090" cy="655242"/>
            </a:xfrm>
            <a:prstGeom prst="rect">
              <a:avLst/>
            </a:prstGeom>
          </p:spPr>
          <p:txBody>
            <a:bodyPr vert="horz" lIns="0" tIns="0" rIns="91440" bIns="0" rtlCol="0" anchor="t" anchorCtr="0">
              <a:noAutofit/>
            </a:bodyPr>
            <a:lstStyle>
              <a:lvl1pPr algn="l" defTabSz="685800" rtl="0" eaLnBrk="1" latinLnBrk="0" hangingPunct="1">
                <a:lnSpc>
                  <a:spcPct val="100000"/>
                </a:lnSpc>
                <a:spcBef>
                  <a:spcPct val="0"/>
                </a:spcBef>
                <a:buNone/>
                <a:defRPr lang="de-DE" sz="2800" kern="1200" dirty="0">
                  <a:solidFill>
                    <a:schemeClr val="tx1"/>
                  </a:solidFill>
                  <a:latin typeface="+mj-lt"/>
                  <a:ea typeface="+mj-ea"/>
                  <a:cs typeface="+mj-cs"/>
                </a:defRPr>
              </a:lvl1pPr>
            </a:lstStyle>
            <a:p>
              <a:pPr>
                <a:spcAft>
                  <a:spcPts val="600"/>
                </a:spcAft>
              </a:pPr>
              <a:r>
                <a:rPr lang="en-GB" sz="1400" dirty="0">
                  <a:solidFill>
                    <a:schemeClr val="accent1"/>
                  </a:solidFill>
                </a:rPr>
                <a:t>Award Management Module</a:t>
              </a:r>
            </a:p>
            <a:p>
              <a:pPr lvl="0" defTabSz="914400">
                <a:spcBef>
                  <a:spcPts val="0"/>
                </a:spcBef>
              </a:pPr>
              <a:r>
                <a:rPr lang="en-GB" sz="1000" dirty="0">
                  <a:solidFill>
                    <a:srgbClr val="53565A"/>
                  </a:solidFill>
                  <a:ea typeface="+mn-ea"/>
                  <a:cs typeface="+mn-cs"/>
                </a:rPr>
                <a:t>Streamlines and automates </a:t>
              </a:r>
              <a:br>
                <a:rPr lang="en-GB" sz="1000" dirty="0">
                  <a:solidFill>
                    <a:srgbClr val="53565A"/>
                  </a:solidFill>
                  <a:ea typeface="+mn-ea"/>
                  <a:cs typeface="+mn-cs"/>
                </a:rPr>
              </a:br>
              <a:r>
                <a:rPr lang="en-GB" sz="1000" dirty="0">
                  <a:solidFill>
                    <a:srgbClr val="53565A"/>
                  </a:solidFill>
                  <a:ea typeface="+mn-ea"/>
                  <a:cs typeface="+mn-cs"/>
                </a:rPr>
                <a:t>the management of research projects.</a:t>
              </a:r>
            </a:p>
            <a:p>
              <a:pPr lvl="0" defTabSz="914400">
                <a:spcBef>
                  <a:spcPts val="0"/>
                </a:spcBef>
              </a:pPr>
              <a:endParaRPr lang="en-GB" sz="1000" dirty="0">
                <a:solidFill>
                  <a:srgbClr val="53565A"/>
                </a:solidFill>
                <a:ea typeface="+mn-ea"/>
                <a:cs typeface="+mn-cs"/>
              </a:endParaRPr>
            </a:p>
          </p:txBody>
        </p:sp>
      </p:grpSp>
      <p:grpSp>
        <p:nvGrpSpPr>
          <p:cNvPr id="119" name="Group 118">
            <a:extLst>
              <a:ext uri="{FF2B5EF4-FFF2-40B4-BE49-F238E27FC236}">
                <a16:creationId xmlns:a16="http://schemas.microsoft.com/office/drawing/2014/main" id="{1C358E17-AF4C-4D37-B544-52C2E023FD2A}"/>
              </a:ext>
            </a:extLst>
          </p:cNvPr>
          <p:cNvGrpSpPr/>
          <p:nvPr/>
        </p:nvGrpSpPr>
        <p:grpSpPr>
          <a:xfrm>
            <a:off x="513927" y="2813166"/>
            <a:ext cx="2544583" cy="1384722"/>
            <a:chOff x="513927" y="2813166"/>
            <a:chExt cx="2544583" cy="1384722"/>
          </a:xfrm>
        </p:grpSpPr>
        <p:pic>
          <p:nvPicPr>
            <p:cNvPr id="76" name="Graphic 75">
              <a:extLst>
                <a:ext uri="{FF2B5EF4-FFF2-40B4-BE49-F238E27FC236}">
                  <a16:creationId xmlns:a16="http://schemas.microsoft.com/office/drawing/2014/main" id="{285BE7C3-1860-46A6-BC81-CC9D95C97E7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3927" y="2813166"/>
              <a:ext cx="731549" cy="731549"/>
            </a:xfrm>
            <a:prstGeom prst="rect">
              <a:avLst/>
            </a:prstGeom>
          </p:spPr>
        </p:pic>
        <p:sp>
          <p:nvSpPr>
            <p:cNvPr id="86" name="Title 1">
              <a:extLst>
                <a:ext uri="{FF2B5EF4-FFF2-40B4-BE49-F238E27FC236}">
                  <a16:creationId xmlns:a16="http://schemas.microsoft.com/office/drawing/2014/main" id="{4768E53D-16F6-4C19-A512-2A54C7ADCCC3}"/>
                </a:ext>
              </a:extLst>
            </p:cNvPr>
            <p:cNvSpPr txBox="1">
              <a:spLocks/>
            </p:cNvSpPr>
            <p:nvPr/>
          </p:nvSpPr>
          <p:spPr>
            <a:xfrm>
              <a:off x="587376" y="3542646"/>
              <a:ext cx="2471134" cy="655242"/>
            </a:xfrm>
            <a:prstGeom prst="rect">
              <a:avLst/>
            </a:prstGeom>
          </p:spPr>
          <p:txBody>
            <a:bodyPr vert="horz" lIns="0" tIns="0" rIns="91440" bIns="0" rtlCol="0" anchor="t" anchorCtr="0">
              <a:noAutofit/>
            </a:bodyPr>
            <a:lstStyle>
              <a:lvl1pPr algn="l" defTabSz="685800" rtl="0" eaLnBrk="1" latinLnBrk="0" hangingPunct="1">
                <a:lnSpc>
                  <a:spcPct val="100000"/>
                </a:lnSpc>
                <a:spcBef>
                  <a:spcPct val="0"/>
                </a:spcBef>
                <a:buNone/>
                <a:defRPr lang="de-DE" sz="2800" kern="1200" dirty="0">
                  <a:solidFill>
                    <a:schemeClr val="tx1"/>
                  </a:solidFill>
                  <a:latin typeface="+mj-lt"/>
                  <a:ea typeface="+mj-ea"/>
                  <a:cs typeface="+mj-cs"/>
                </a:defRPr>
              </a:lvl1pPr>
            </a:lstStyle>
            <a:p>
              <a:pPr>
                <a:spcAft>
                  <a:spcPts val="600"/>
                </a:spcAft>
              </a:pPr>
              <a:r>
                <a:rPr lang="en-GB" sz="1400" dirty="0">
                  <a:solidFill>
                    <a:schemeClr val="accent1"/>
                  </a:solidFill>
                </a:rPr>
                <a:t>National Assessment Module</a:t>
              </a:r>
            </a:p>
            <a:p>
              <a:pPr lvl="0" defTabSz="914400">
                <a:spcBef>
                  <a:spcPts val="0"/>
                </a:spcBef>
              </a:pPr>
              <a:r>
                <a:rPr lang="en-GB" sz="1000" dirty="0">
                  <a:solidFill>
                    <a:srgbClr val="53565A"/>
                  </a:solidFill>
                  <a:ea typeface="+mn-ea"/>
                  <a:cs typeface="+mn-cs"/>
                </a:rPr>
                <a:t>Ensures compliance with national assessments in many countries.</a:t>
              </a:r>
            </a:p>
            <a:p>
              <a:pPr lvl="0" defTabSz="914400">
                <a:spcBef>
                  <a:spcPts val="0"/>
                </a:spcBef>
              </a:pPr>
              <a:endParaRPr lang="en-GB" sz="1000" dirty="0">
                <a:solidFill>
                  <a:srgbClr val="53565A"/>
                </a:solidFill>
                <a:ea typeface="+mn-ea"/>
                <a:cs typeface="+mn-cs"/>
              </a:endParaRPr>
            </a:p>
          </p:txBody>
        </p:sp>
      </p:grpSp>
      <p:grpSp>
        <p:nvGrpSpPr>
          <p:cNvPr id="120" name="Group 119">
            <a:extLst>
              <a:ext uri="{FF2B5EF4-FFF2-40B4-BE49-F238E27FC236}">
                <a16:creationId xmlns:a16="http://schemas.microsoft.com/office/drawing/2014/main" id="{583AAF52-D4D1-413A-841D-D4E7E679F948}"/>
              </a:ext>
            </a:extLst>
          </p:cNvPr>
          <p:cNvGrpSpPr/>
          <p:nvPr/>
        </p:nvGrpSpPr>
        <p:grpSpPr>
          <a:xfrm>
            <a:off x="3367062" y="2793703"/>
            <a:ext cx="2269110" cy="1404185"/>
            <a:chOff x="3367062" y="2793703"/>
            <a:chExt cx="2269110" cy="1404185"/>
          </a:xfrm>
        </p:grpSpPr>
        <p:pic>
          <p:nvPicPr>
            <p:cNvPr id="77" name="Graphic 76">
              <a:extLst>
                <a:ext uri="{FF2B5EF4-FFF2-40B4-BE49-F238E27FC236}">
                  <a16:creationId xmlns:a16="http://schemas.microsoft.com/office/drawing/2014/main" id="{C1E01591-4947-4DFC-94F8-77B894403F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7062" y="2793703"/>
              <a:ext cx="801909" cy="801909"/>
            </a:xfrm>
            <a:prstGeom prst="rect">
              <a:avLst/>
            </a:prstGeom>
          </p:spPr>
        </p:pic>
        <p:sp>
          <p:nvSpPr>
            <p:cNvPr id="87" name="Title 1">
              <a:extLst>
                <a:ext uri="{FF2B5EF4-FFF2-40B4-BE49-F238E27FC236}">
                  <a16:creationId xmlns:a16="http://schemas.microsoft.com/office/drawing/2014/main" id="{0C43493D-1EF1-4B66-8E46-38D8DFFFF4AE}"/>
                </a:ext>
              </a:extLst>
            </p:cNvPr>
            <p:cNvSpPr txBox="1">
              <a:spLocks/>
            </p:cNvSpPr>
            <p:nvPr/>
          </p:nvSpPr>
          <p:spPr>
            <a:xfrm>
              <a:off x="3410718" y="3542646"/>
              <a:ext cx="2225454" cy="655242"/>
            </a:xfrm>
            <a:prstGeom prst="rect">
              <a:avLst/>
            </a:prstGeom>
          </p:spPr>
          <p:txBody>
            <a:bodyPr vert="horz" lIns="0" tIns="0" rIns="91440" bIns="0" rtlCol="0" anchor="t" anchorCtr="0">
              <a:noAutofit/>
            </a:bodyPr>
            <a:lstStyle>
              <a:lvl1pPr algn="l" defTabSz="685800" rtl="0" eaLnBrk="1" latinLnBrk="0" hangingPunct="1">
                <a:lnSpc>
                  <a:spcPct val="100000"/>
                </a:lnSpc>
                <a:spcBef>
                  <a:spcPct val="0"/>
                </a:spcBef>
                <a:buNone/>
                <a:defRPr lang="de-DE" sz="2800" kern="1200" dirty="0">
                  <a:solidFill>
                    <a:schemeClr val="tx1"/>
                  </a:solidFill>
                  <a:latin typeface="+mj-lt"/>
                  <a:ea typeface="+mj-ea"/>
                  <a:cs typeface="+mj-cs"/>
                </a:defRPr>
              </a:lvl1pPr>
            </a:lstStyle>
            <a:p>
              <a:pPr>
                <a:spcAft>
                  <a:spcPts val="600"/>
                </a:spcAft>
              </a:pPr>
              <a:r>
                <a:rPr lang="en-GB" sz="1400" dirty="0">
                  <a:solidFill>
                    <a:schemeClr val="accent1"/>
                  </a:solidFill>
                </a:rPr>
                <a:t>The Pure Portal</a:t>
              </a:r>
            </a:p>
            <a:p>
              <a:pPr lvl="0" defTabSz="914400">
                <a:spcBef>
                  <a:spcPts val="0"/>
                </a:spcBef>
              </a:pPr>
              <a:r>
                <a:rPr lang="en-GB" sz="1000" dirty="0">
                  <a:solidFill>
                    <a:srgbClr val="53565A"/>
                  </a:solidFill>
                  <a:ea typeface="+mn-ea"/>
                  <a:cs typeface="+mn-cs"/>
                </a:rPr>
                <a:t>Publicly-accessible website that showcases curated content in Pure.</a:t>
              </a:r>
            </a:p>
            <a:p>
              <a:pPr lvl="0" defTabSz="914400">
                <a:spcBef>
                  <a:spcPts val="0"/>
                </a:spcBef>
              </a:pPr>
              <a:endParaRPr lang="en-GB" sz="1000" dirty="0">
                <a:solidFill>
                  <a:srgbClr val="53565A"/>
                </a:solidFill>
                <a:ea typeface="+mn-ea"/>
                <a:cs typeface="+mn-cs"/>
              </a:endParaRPr>
            </a:p>
          </p:txBody>
        </p:sp>
      </p:grpSp>
      <p:grpSp>
        <p:nvGrpSpPr>
          <p:cNvPr id="121" name="Group 120">
            <a:extLst>
              <a:ext uri="{FF2B5EF4-FFF2-40B4-BE49-F238E27FC236}">
                <a16:creationId xmlns:a16="http://schemas.microsoft.com/office/drawing/2014/main" id="{775D442B-D29F-4DA6-8030-4000120E20E6}"/>
              </a:ext>
            </a:extLst>
          </p:cNvPr>
          <p:cNvGrpSpPr/>
          <p:nvPr/>
        </p:nvGrpSpPr>
        <p:grpSpPr>
          <a:xfrm>
            <a:off x="5978651" y="2731411"/>
            <a:ext cx="2644648" cy="1466477"/>
            <a:chOff x="5978651" y="2731411"/>
            <a:chExt cx="2644648" cy="1466477"/>
          </a:xfrm>
        </p:grpSpPr>
        <p:pic>
          <p:nvPicPr>
            <p:cNvPr id="80" name="Graphic 79">
              <a:extLst>
                <a:ext uri="{FF2B5EF4-FFF2-40B4-BE49-F238E27FC236}">
                  <a16:creationId xmlns:a16="http://schemas.microsoft.com/office/drawing/2014/main" id="{1132CBB3-C5DE-4D1B-93C4-E7F2FF59F1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78651" y="2731411"/>
              <a:ext cx="744700" cy="744700"/>
            </a:xfrm>
            <a:prstGeom prst="rect">
              <a:avLst/>
            </a:prstGeom>
          </p:spPr>
        </p:pic>
        <p:sp>
          <p:nvSpPr>
            <p:cNvPr id="88" name="Title 1">
              <a:extLst>
                <a:ext uri="{FF2B5EF4-FFF2-40B4-BE49-F238E27FC236}">
                  <a16:creationId xmlns:a16="http://schemas.microsoft.com/office/drawing/2014/main" id="{227A0805-5E17-489A-ABE0-7EA464420BA5}"/>
                </a:ext>
              </a:extLst>
            </p:cNvPr>
            <p:cNvSpPr txBox="1">
              <a:spLocks/>
            </p:cNvSpPr>
            <p:nvPr/>
          </p:nvSpPr>
          <p:spPr>
            <a:xfrm>
              <a:off x="6153698" y="3542646"/>
              <a:ext cx="2469601" cy="655242"/>
            </a:xfrm>
            <a:prstGeom prst="rect">
              <a:avLst/>
            </a:prstGeom>
          </p:spPr>
          <p:txBody>
            <a:bodyPr vert="horz" lIns="0" tIns="0" rIns="91440" bIns="0" rtlCol="0" anchor="t" anchorCtr="0">
              <a:noAutofit/>
            </a:bodyPr>
            <a:lstStyle>
              <a:lvl1pPr algn="l" defTabSz="685800" rtl="0" eaLnBrk="1" latinLnBrk="0" hangingPunct="1">
                <a:lnSpc>
                  <a:spcPct val="100000"/>
                </a:lnSpc>
                <a:spcBef>
                  <a:spcPct val="0"/>
                </a:spcBef>
                <a:buNone/>
                <a:defRPr lang="de-DE" sz="2800" kern="1200" dirty="0">
                  <a:solidFill>
                    <a:schemeClr val="tx1"/>
                  </a:solidFill>
                  <a:latin typeface="+mj-lt"/>
                  <a:ea typeface="+mj-ea"/>
                  <a:cs typeface="+mj-cs"/>
                </a:defRPr>
              </a:lvl1pPr>
            </a:lstStyle>
            <a:p>
              <a:pPr>
                <a:spcAft>
                  <a:spcPts val="600"/>
                </a:spcAft>
              </a:pPr>
              <a:r>
                <a:rPr lang="en-GB" sz="1400" dirty="0">
                  <a:solidFill>
                    <a:schemeClr val="accent1"/>
                  </a:solidFill>
                </a:rPr>
                <a:t>CV Module</a:t>
              </a:r>
            </a:p>
            <a:p>
              <a:pPr lvl="0" defTabSz="914400">
                <a:spcBef>
                  <a:spcPts val="0"/>
                </a:spcBef>
              </a:pPr>
              <a:r>
                <a:rPr lang="en-CA" sz="1000" dirty="0">
                  <a:solidFill>
                    <a:srgbClr val="53565A"/>
                  </a:solidFill>
                </a:rPr>
                <a:t>Helps researchers efficiently create CVs capturing Pure data in standard formats.</a:t>
              </a:r>
            </a:p>
            <a:p>
              <a:pPr lvl="0" defTabSz="914400">
                <a:spcBef>
                  <a:spcPts val="0"/>
                </a:spcBef>
              </a:pPr>
              <a:endParaRPr lang="en-CA" sz="1000" dirty="0">
                <a:solidFill>
                  <a:srgbClr val="53565A"/>
                </a:solidFill>
              </a:endParaRPr>
            </a:p>
          </p:txBody>
        </p:sp>
      </p:grpSp>
      <p:sp>
        <p:nvSpPr>
          <p:cNvPr id="90" name="Title 89">
            <a:extLst>
              <a:ext uri="{FF2B5EF4-FFF2-40B4-BE49-F238E27FC236}">
                <a16:creationId xmlns:a16="http://schemas.microsoft.com/office/drawing/2014/main" id="{E2DF2127-1C71-4849-83E9-80D75DF5AB5A}"/>
              </a:ext>
            </a:extLst>
          </p:cNvPr>
          <p:cNvSpPr>
            <a:spLocks noGrp="1"/>
          </p:cNvSpPr>
          <p:nvPr>
            <p:ph type="title"/>
          </p:nvPr>
        </p:nvSpPr>
        <p:spPr>
          <a:xfrm>
            <a:off x="553402" y="502838"/>
            <a:ext cx="7991475" cy="462759"/>
          </a:xfrm>
        </p:spPr>
        <p:txBody>
          <a:bodyPr/>
          <a:lstStyle/>
          <a:p>
            <a:r>
              <a:rPr lang="en-GB" dirty="0"/>
              <a:t>Pure Modules </a:t>
            </a:r>
            <a:endParaRPr lang="en-CA" dirty="0"/>
          </a:p>
        </p:txBody>
      </p:sp>
      <p:sp>
        <p:nvSpPr>
          <p:cNvPr id="89" name="Rectangle 88">
            <a:extLst>
              <a:ext uri="{FF2B5EF4-FFF2-40B4-BE49-F238E27FC236}">
                <a16:creationId xmlns:a16="http://schemas.microsoft.com/office/drawing/2014/main" id="{C9C77AED-E711-45CA-848E-D84D2238671A}"/>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PURE MODULES</a:t>
            </a:r>
          </a:p>
        </p:txBody>
      </p:sp>
      <p:sp>
        <p:nvSpPr>
          <p:cNvPr id="2" name="Footer Placeholder 1">
            <a:extLst>
              <a:ext uri="{FF2B5EF4-FFF2-40B4-BE49-F238E27FC236}">
                <a16:creationId xmlns:a16="http://schemas.microsoft.com/office/drawing/2014/main" id="{EDF8EA84-4EC6-4C6E-B03D-43095DCE480E}"/>
              </a:ext>
            </a:extLst>
          </p:cNvPr>
          <p:cNvSpPr>
            <a:spLocks noGrp="1"/>
          </p:cNvSpPr>
          <p:nvPr>
            <p:ph type="ftr" sz="quarter" idx="16"/>
          </p:nvPr>
        </p:nvSpPr>
        <p:spPr>
          <a:xfrm>
            <a:off x="1044000" y="4531200"/>
            <a:ext cx="4594800" cy="307500"/>
          </a:xfrm>
        </p:spPr>
        <p:txBody>
          <a:bodyPr/>
          <a:lstStyle/>
          <a:p>
            <a:r>
              <a:rPr lang="en-US" dirty="0"/>
              <a:t>Pure - Unlock your full research potential</a:t>
            </a:r>
            <a:endParaRPr lang="de-DE" dirty="0"/>
          </a:p>
        </p:txBody>
      </p:sp>
    </p:spTree>
    <p:extLst>
      <p:ext uri="{BB962C8B-B14F-4D97-AF65-F5344CB8AC3E}">
        <p14:creationId xmlns:p14="http://schemas.microsoft.com/office/powerpoint/2010/main" val="69693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fade">
                                      <p:cBhvr>
                                        <p:cTn id="11" dur="500"/>
                                        <p:tgtEl>
                                          <p:spTgt spid="1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9"/>
                                        </p:tgtEl>
                                        <p:attrNameLst>
                                          <p:attrName>style.visibility</p:attrName>
                                        </p:attrNameLst>
                                      </p:cBhvr>
                                      <p:to>
                                        <p:strVal val="visible"/>
                                      </p:to>
                                    </p:set>
                                    <p:animEffect transition="in" filter="fade">
                                      <p:cBhvr>
                                        <p:cTn id="19" dur="500"/>
                                        <p:tgtEl>
                                          <p:spTgt spid="11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0"/>
                                        </p:tgtEl>
                                        <p:attrNameLst>
                                          <p:attrName>style.visibility</p:attrName>
                                        </p:attrNameLst>
                                      </p:cBhvr>
                                      <p:to>
                                        <p:strVal val="visible"/>
                                      </p:to>
                                    </p:set>
                                    <p:animEffect transition="in" filter="fade">
                                      <p:cBhvr>
                                        <p:cTn id="23" dur="500"/>
                                        <p:tgtEl>
                                          <p:spTgt spid="1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1"/>
                                        </p:tgtEl>
                                        <p:attrNameLst>
                                          <p:attrName>style.visibility</p:attrName>
                                        </p:attrNameLst>
                                      </p:cBhvr>
                                      <p:to>
                                        <p:strVal val="visible"/>
                                      </p:to>
                                    </p:set>
                                    <p:animEffect transition="in" filter="fade">
                                      <p:cBhvr>
                                        <p:cTn id="27"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 name="Freeform: Shape 94">
            <a:extLst>
              <a:ext uri="{FF2B5EF4-FFF2-40B4-BE49-F238E27FC236}">
                <a16:creationId xmlns:a16="http://schemas.microsoft.com/office/drawing/2014/main" id="{CD8C55EB-7F29-4DCF-B3D4-6699CC3C1F31}"/>
              </a:ext>
            </a:extLst>
          </p:cNvPr>
          <p:cNvSpPr/>
          <p:nvPr/>
        </p:nvSpPr>
        <p:spPr>
          <a:xfrm rot="16200000">
            <a:off x="3936225" y="1367473"/>
            <a:ext cx="4659337" cy="2415123"/>
          </a:xfrm>
          <a:custGeom>
            <a:avLst/>
            <a:gdLst>
              <a:gd name="connsiteX0" fmla="*/ 0 w 4636884"/>
              <a:gd name="connsiteY0" fmla="*/ 1425 h 2371862"/>
              <a:gd name="connsiteX1" fmla="*/ 0 w 4636884"/>
              <a:gd name="connsiteY1" fmla="*/ 861136 h 2371862"/>
              <a:gd name="connsiteX2" fmla="*/ 1848344 w 4636884"/>
              <a:gd name="connsiteY2" fmla="*/ 2374000 h 2371862"/>
              <a:gd name="connsiteX3" fmla="*/ 2795664 w 4636884"/>
              <a:gd name="connsiteY3" fmla="*/ 2374000 h 2371862"/>
              <a:gd name="connsiteX4" fmla="*/ 4641871 w 4636884"/>
              <a:gd name="connsiteY4" fmla="*/ 864697 h 2371862"/>
              <a:gd name="connsiteX5" fmla="*/ 4641871 w 4636884"/>
              <a:gd name="connsiteY5" fmla="*/ 0 h 2371862"/>
              <a:gd name="connsiteX0" fmla="*/ 0 w 4641871"/>
              <a:gd name="connsiteY0" fmla="*/ 1425 h 2374000"/>
              <a:gd name="connsiteX1" fmla="*/ 0 w 4641871"/>
              <a:gd name="connsiteY1" fmla="*/ 861136 h 2374000"/>
              <a:gd name="connsiteX2" fmla="*/ 1848344 w 4641871"/>
              <a:gd name="connsiteY2" fmla="*/ 2374000 h 2374000"/>
              <a:gd name="connsiteX3" fmla="*/ 3187728 w 4641871"/>
              <a:gd name="connsiteY3" fmla="*/ 2374000 h 2374000"/>
              <a:gd name="connsiteX4" fmla="*/ 4641871 w 4641871"/>
              <a:gd name="connsiteY4" fmla="*/ 864697 h 2374000"/>
              <a:gd name="connsiteX5" fmla="*/ 4641871 w 4641871"/>
              <a:gd name="connsiteY5" fmla="*/ 0 h 2374000"/>
              <a:gd name="connsiteX6" fmla="*/ 0 w 4641871"/>
              <a:gd name="connsiteY6" fmla="*/ 1425 h 2374000"/>
              <a:gd name="connsiteX0" fmla="*/ 0 w 4641871"/>
              <a:gd name="connsiteY0" fmla="*/ 1425 h 2374002"/>
              <a:gd name="connsiteX1" fmla="*/ 0 w 4641871"/>
              <a:gd name="connsiteY1" fmla="*/ 861136 h 2374002"/>
              <a:gd name="connsiteX2" fmla="*/ 1560064 w 4641871"/>
              <a:gd name="connsiteY2" fmla="*/ 2374002 h 2374002"/>
              <a:gd name="connsiteX3" fmla="*/ 3187728 w 4641871"/>
              <a:gd name="connsiteY3" fmla="*/ 2374000 h 2374002"/>
              <a:gd name="connsiteX4" fmla="*/ 4641871 w 4641871"/>
              <a:gd name="connsiteY4" fmla="*/ 864697 h 2374002"/>
              <a:gd name="connsiteX5" fmla="*/ 4641871 w 4641871"/>
              <a:gd name="connsiteY5" fmla="*/ 0 h 2374002"/>
              <a:gd name="connsiteX6" fmla="*/ 0 w 4641871"/>
              <a:gd name="connsiteY6" fmla="*/ 1425 h 2374002"/>
              <a:gd name="connsiteX0" fmla="*/ 0 w 4641871"/>
              <a:gd name="connsiteY0" fmla="*/ 1425 h 2408718"/>
              <a:gd name="connsiteX1" fmla="*/ 0 w 4641871"/>
              <a:gd name="connsiteY1" fmla="*/ 861136 h 2408718"/>
              <a:gd name="connsiteX2" fmla="*/ 1560064 w 4641871"/>
              <a:gd name="connsiteY2" fmla="*/ 2374002 h 2408718"/>
              <a:gd name="connsiteX3" fmla="*/ 3158902 w 4641871"/>
              <a:gd name="connsiteY3" fmla="*/ 2408718 h 2408718"/>
              <a:gd name="connsiteX4" fmla="*/ 4641871 w 4641871"/>
              <a:gd name="connsiteY4" fmla="*/ 864697 h 2408718"/>
              <a:gd name="connsiteX5" fmla="*/ 4641871 w 4641871"/>
              <a:gd name="connsiteY5" fmla="*/ 0 h 2408718"/>
              <a:gd name="connsiteX6" fmla="*/ 0 w 4641871"/>
              <a:gd name="connsiteY6" fmla="*/ 1425 h 2408718"/>
              <a:gd name="connsiteX0" fmla="*/ 0 w 4641871"/>
              <a:gd name="connsiteY0" fmla="*/ 1425 h 2414503"/>
              <a:gd name="connsiteX1" fmla="*/ 0 w 4641871"/>
              <a:gd name="connsiteY1" fmla="*/ 861136 h 2414503"/>
              <a:gd name="connsiteX2" fmla="*/ 1600423 w 4641871"/>
              <a:gd name="connsiteY2" fmla="*/ 2414503 h 2414503"/>
              <a:gd name="connsiteX3" fmla="*/ 3158902 w 4641871"/>
              <a:gd name="connsiteY3" fmla="*/ 2408718 h 2414503"/>
              <a:gd name="connsiteX4" fmla="*/ 4641871 w 4641871"/>
              <a:gd name="connsiteY4" fmla="*/ 864697 h 2414503"/>
              <a:gd name="connsiteX5" fmla="*/ 4641871 w 4641871"/>
              <a:gd name="connsiteY5" fmla="*/ 0 h 2414503"/>
              <a:gd name="connsiteX6" fmla="*/ 0 w 4641871"/>
              <a:gd name="connsiteY6" fmla="*/ 1425 h 2414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41871" h="2414503">
                <a:moveTo>
                  <a:pt x="0" y="1425"/>
                </a:moveTo>
                <a:lnTo>
                  <a:pt x="0" y="861136"/>
                </a:lnTo>
                <a:lnTo>
                  <a:pt x="1600423" y="2414503"/>
                </a:lnTo>
                <a:lnTo>
                  <a:pt x="3158902" y="2408718"/>
                </a:lnTo>
                <a:lnTo>
                  <a:pt x="4641871" y="864697"/>
                </a:lnTo>
                <a:lnTo>
                  <a:pt x="4641871" y="0"/>
                </a:lnTo>
                <a:lnTo>
                  <a:pt x="0" y="1425"/>
                </a:lnTo>
                <a:close/>
              </a:path>
            </a:pathLst>
          </a:custGeom>
          <a:solidFill>
            <a:srgbClr val="F2F2F2"/>
          </a:solidFill>
          <a:ln w="7120" cap="flat">
            <a:noFill/>
            <a:prstDash val="solid"/>
            <a:miter/>
          </a:ln>
        </p:spPr>
        <p:txBody>
          <a:bodyPr rtlCol="0" anchor="ctr"/>
          <a:lstStyle/>
          <a:p>
            <a:endParaRPr lang="en-CA" dirty="0"/>
          </a:p>
        </p:txBody>
      </p:sp>
      <p:grpSp>
        <p:nvGrpSpPr>
          <p:cNvPr id="3" name="Group 2">
            <a:extLst>
              <a:ext uri="{FF2B5EF4-FFF2-40B4-BE49-F238E27FC236}">
                <a16:creationId xmlns:a16="http://schemas.microsoft.com/office/drawing/2014/main" id="{706CC191-81BB-C946-99BD-45FF8F7B19A0}"/>
              </a:ext>
            </a:extLst>
          </p:cNvPr>
          <p:cNvGrpSpPr/>
          <p:nvPr/>
        </p:nvGrpSpPr>
        <p:grpSpPr>
          <a:xfrm>
            <a:off x="4883221" y="1229221"/>
            <a:ext cx="2689727" cy="3031180"/>
            <a:chOff x="4883221" y="1229221"/>
            <a:chExt cx="2689727" cy="3031180"/>
          </a:xfrm>
        </p:grpSpPr>
        <p:grpSp>
          <p:nvGrpSpPr>
            <p:cNvPr id="23" name="Group 22">
              <a:extLst>
                <a:ext uri="{FF2B5EF4-FFF2-40B4-BE49-F238E27FC236}">
                  <a16:creationId xmlns:a16="http://schemas.microsoft.com/office/drawing/2014/main" id="{BCB6BFBD-2297-CD47-A88A-CEA8768551E0}"/>
                </a:ext>
              </a:extLst>
            </p:cNvPr>
            <p:cNvGrpSpPr/>
            <p:nvPr/>
          </p:nvGrpSpPr>
          <p:grpSpPr>
            <a:xfrm>
              <a:off x="6356487" y="2344638"/>
              <a:ext cx="1210671" cy="95354"/>
              <a:chOff x="6503354" y="2344638"/>
              <a:chExt cx="1210671" cy="95354"/>
            </a:xfrm>
          </p:grpSpPr>
          <p:sp>
            <p:nvSpPr>
              <p:cNvPr id="17" name="Freeform: Shape 96">
                <a:extLst>
                  <a:ext uri="{FF2B5EF4-FFF2-40B4-BE49-F238E27FC236}">
                    <a16:creationId xmlns:a16="http://schemas.microsoft.com/office/drawing/2014/main" id="{95A62F9C-4EB0-4EDE-8FD4-302E865F1333}"/>
                  </a:ext>
                </a:extLst>
              </p:cNvPr>
              <p:cNvSpPr/>
              <p:nvPr/>
            </p:nvSpPr>
            <p:spPr>
              <a:xfrm rot="16200000" flipH="1">
                <a:off x="7105559" y="1796249"/>
                <a:ext cx="6234" cy="1210643"/>
              </a:xfrm>
              <a:custGeom>
                <a:avLst/>
                <a:gdLst>
                  <a:gd name="connsiteX0" fmla="*/ 0 w 1039915"/>
                  <a:gd name="connsiteY0" fmla="*/ 0 h 1809168"/>
                  <a:gd name="connsiteX1" fmla="*/ 0 w 1039915"/>
                  <a:gd name="connsiteY1" fmla="*/ 1289923 h 1809168"/>
                  <a:gd name="connsiteX2" fmla="*/ 589048 w 1039915"/>
                  <a:gd name="connsiteY2" fmla="*/ 1553463 h 1809168"/>
                  <a:gd name="connsiteX3" fmla="*/ 1044189 w 1039915"/>
                  <a:gd name="connsiteY3" fmla="*/ 1553463 h 1809168"/>
                  <a:gd name="connsiteX4" fmla="*/ 1044189 w 1039915"/>
                  <a:gd name="connsiteY4" fmla="*/ 1812730 h 1809168"/>
                  <a:gd name="connsiteX0" fmla="*/ 6056 w 1050245"/>
                  <a:gd name="connsiteY0" fmla="*/ 0 h 1812730"/>
                  <a:gd name="connsiteX1" fmla="*/ 0 w 1050245"/>
                  <a:gd name="connsiteY1" fmla="*/ 890253 h 1812730"/>
                  <a:gd name="connsiteX2" fmla="*/ 595104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685939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88885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861553 w 1050245"/>
                  <a:gd name="connsiteY2" fmla="*/ 156557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812730 h 1812730"/>
                  <a:gd name="connsiteX0" fmla="*/ 6056 w 7710"/>
                  <a:gd name="connsiteY0" fmla="*/ 0 h 1571629"/>
                  <a:gd name="connsiteX1" fmla="*/ 0 w 7710"/>
                  <a:gd name="connsiteY1" fmla="*/ 890253 h 1571629"/>
                  <a:gd name="connsiteX2" fmla="*/ 7710 w 7710"/>
                  <a:gd name="connsiteY2" fmla="*/ 1571629 h 1571629"/>
                  <a:gd name="connsiteX0" fmla="*/ 7855 w 17855"/>
                  <a:gd name="connsiteY0" fmla="*/ 0 h 9961"/>
                  <a:gd name="connsiteX1" fmla="*/ 0 w 17855"/>
                  <a:gd name="connsiteY1" fmla="*/ 5665 h 9961"/>
                  <a:gd name="connsiteX2" fmla="*/ 17855 w 17855"/>
                  <a:gd name="connsiteY2" fmla="*/ 9961 h 9961"/>
                  <a:gd name="connsiteX0" fmla="*/ 9292 w 9292"/>
                  <a:gd name="connsiteY0" fmla="*/ 0 h 10105"/>
                  <a:gd name="connsiteX1" fmla="*/ 4893 w 9292"/>
                  <a:gd name="connsiteY1" fmla="*/ 5687 h 10105"/>
                  <a:gd name="connsiteX2" fmla="*/ 0 w 9292"/>
                  <a:gd name="connsiteY2" fmla="*/ 10105 h 10105"/>
                  <a:gd name="connsiteX0" fmla="*/ 4734 w 7556"/>
                  <a:gd name="connsiteY0" fmla="*/ 0 h 10026"/>
                  <a:gd name="connsiteX1" fmla="*/ 0 w 7556"/>
                  <a:gd name="connsiteY1" fmla="*/ 5628 h 10026"/>
                  <a:gd name="connsiteX2" fmla="*/ 7556 w 7556"/>
                  <a:gd name="connsiteY2" fmla="*/ 10026 h 10026"/>
                  <a:gd name="connsiteX0" fmla="*/ 6265 w 10000"/>
                  <a:gd name="connsiteY0" fmla="*/ 0 h 10026"/>
                  <a:gd name="connsiteX1" fmla="*/ 0 w 10000"/>
                  <a:gd name="connsiteY1" fmla="*/ 5613 h 10026"/>
                  <a:gd name="connsiteX2" fmla="*/ 10000 w 10000"/>
                  <a:gd name="connsiteY2" fmla="*/ 10026 h 10026"/>
                  <a:gd name="connsiteX0" fmla="*/ 6265 w 18484"/>
                  <a:gd name="connsiteY0" fmla="*/ 0 h 11525"/>
                  <a:gd name="connsiteX1" fmla="*/ 0 w 18484"/>
                  <a:gd name="connsiteY1" fmla="*/ 5613 h 11525"/>
                  <a:gd name="connsiteX2" fmla="*/ 18484 w 18484"/>
                  <a:gd name="connsiteY2" fmla="*/ 11525 h 11525"/>
                  <a:gd name="connsiteX0" fmla="*/ 6265 w 18484"/>
                  <a:gd name="connsiteY0" fmla="*/ 0 h 11905"/>
                  <a:gd name="connsiteX1" fmla="*/ 0 w 18484"/>
                  <a:gd name="connsiteY1" fmla="*/ 5993 h 11905"/>
                  <a:gd name="connsiteX2" fmla="*/ 18484 w 18484"/>
                  <a:gd name="connsiteY2" fmla="*/ 11905 h 11905"/>
                  <a:gd name="connsiteX0" fmla="*/ 6265 w 6265"/>
                  <a:gd name="connsiteY0" fmla="*/ 0 h 5993"/>
                  <a:gd name="connsiteX1" fmla="*/ 0 w 6265"/>
                  <a:gd name="connsiteY1" fmla="*/ 5993 h 5993"/>
                  <a:gd name="connsiteX0" fmla="*/ 9996 w 9996"/>
                  <a:gd name="connsiteY0" fmla="*/ 0 h 12368"/>
                  <a:gd name="connsiteX1" fmla="*/ 0 w 9996"/>
                  <a:gd name="connsiteY1" fmla="*/ 12368 h 12368"/>
                </a:gdLst>
                <a:ahLst/>
                <a:cxnLst>
                  <a:cxn ang="0">
                    <a:pos x="connsiteX0" y="connsiteY0"/>
                  </a:cxn>
                  <a:cxn ang="0">
                    <a:pos x="connsiteX1" y="connsiteY1"/>
                  </a:cxn>
                </a:cxnLst>
                <a:rect l="l" t="t" r="r" b="b"/>
                <a:pathLst>
                  <a:path w="9996" h="12368">
                    <a:moveTo>
                      <a:pt x="9996" y="0"/>
                    </a:moveTo>
                    <a:cubicBezTo>
                      <a:pt x="6663" y="3333"/>
                      <a:pt x="3333" y="9035"/>
                      <a:pt x="0" y="12368"/>
                    </a:cubicBezTo>
                  </a:path>
                </a:pathLst>
              </a:custGeom>
              <a:noFill/>
              <a:ln w="5340" cap="flat">
                <a:solidFill>
                  <a:srgbClr val="4875BA"/>
                </a:solidFill>
                <a:prstDash val="solid"/>
                <a:miter/>
              </a:ln>
            </p:spPr>
            <p:txBody>
              <a:bodyPr rtlCol="0" anchor="ctr"/>
              <a:lstStyle/>
              <a:p>
                <a:endParaRPr lang="en-CA" dirty="0"/>
              </a:p>
            </p:txBody>
          </p:sp>
          <p:sp>
            <p:nvSpPr>
              <p:cNvPr id="40" name="Freeform: Shape 103">
                <a:extLst>
                  <a:ext uri="{FF2B5EF4-FFF2-40B4-BE49-F238E27FC236}">
                    <a16:creationId xmlns:a16="http://schemas.microsoft.com/office/drawing/2014/main" id="{A9767BCD-B615-4308-9B2B-38FF18DD39F0}"/>
                  </a:ext>
                </a:extLst>
              </p:cNvPr>
              <p:cNvSpPr/>
              <p:nvPr/>
            </p:nvSpPr>
            <p:spPr>
              <a:xfrm rot="16200000" flipH="1">
                <a:off x="7640676" y="2366643"/>
                <a:ext cx="95354" cy="51344"/>
              </a:xfrm>
              <a:custGeom>
                <a:avLst/>
                <a:gdLst>
                  <a:gd name="connsiteX0" fmla="*/ 96869 w 92595"/>
                  <a:gd name="connsiteY0" fmla="*/ 5698 h 49858"/>
                  <a:gd name="connsiteX1" fmla="*/ 48435 w 92595"/>
                  <a:gd name="connsiteY1" fmla="*/ 54845 h 49858"/>
                  <a:gd name="connsiteX2" fmla="*/ 0 w 92595"/>
                  <a:gd name="connsiteY2" fmla="*/ 0 h 49858"/>
                </a:gdLst>
                <a:ahLst/>
                <a:cxnLst>
                  <a:cxn ang="0">
                    <a:pos x="connsiteX0" y="connsiteY0"/>
                  </a:cxn>
                  <a:cxn ang="0">
                    <a:pos x="connsiteX1" y="connsiteY1"/>
                  </a:cxn>
                  <a:cxn ang="0">
                    <a:pos x="connsiteX2" y="connsiteY2"/>
                  </a:cxn>
                </a:cxnLst>
                <a:rect l="l" t="t" r="r" b="b"/>
                <a:pathLst>
                  <a:path w="92595" h="49858">
                    <a:moveTo>
                      <a:pt x="96869" y="5698"/>
                    </a:moveTo>
                    <a:lnTo>
                      <a:pt x="48435" y="54845"/>
                    </a:lnTo>
                    <a:lnTo>
                      <a:pt x="0" y="0"/>
                    </a:lnTo>
                  </a:path>
                </a:pathLst>
              </a:custGeom>
              <a:noFill/>
              <a:ln w="5340" cap="flat">
                <a:solidFill>
                  <a:srgbClr val="4875BA"/>
                </a:solidFill>
                <a:prstDash val="solid"/>
                <a:miter/>
              </a:ln>
            </p:spPr>
            <p:txBody>
              <a:bodyPr rtlCol="0" anchor="ctr"/>
              <a:lstStyle/>
              <a:p>
                <a:endParaRPr lang="en-CA" dirty="0"/>
              </a:p>
            </p:txBody>
          </p:sp>
        </p:grpSp>
        <p:grpSp>
          <p:nvGrpSpPr>
            <p:cNvPr id="9" name="Group 8">
              <a:extLst>
                <a:ext uri="{FF2B5EF4-FFF2-40B4-BE49-F238E27FC236}">
                  <a16:creationId xmlns:a16="http://schemas.microsoft.com/office/drawing/2014/main" id="{8E6CC4F9-8118-4815-8FB6-0E487ECA3AFB}"/>
                </a:ext>
              </a:extLst>
            </p:cNvPr>
            <p:cNvGrpSpPr/>
            <p:nvPr/>
          </p:nvGrpSpPr>
          <p:grpSpPr>
            <a:xfrm>
              <a:off x="4885735" y="1229221"/>
              <a:ext cx="2681423" cy="1057600"/>
              <a:chOff x="5441737" y="1406048"/>
              <a:chExt cx="2196388" cy="846788"/>
            </a:xfrm>
          </p:grpSpPr>
          <p:sp>
            <p:nvSpPr>
              <p:cNvPr id="20" name="Freeform: Shape 96">
                <a:extLst>
                  <a:ext uri="{FF2B5EF4-FFF2-40B4-BE49-F238E27FC236}">
                    <a16:creationId xmlns:a16="http://schemas.microsoft.com/office/drawing/2014/main" id="{E7F2D093-8D00-41BC-AF7A-33AD24EBCC6D}"/>
                  </a:ext>
                </a:extLst>
              </p:cNvPr>
              <p:cNvSpPr/>
              <p:nvPr/>
            </p:nvSpPr>
            <p:spPr>
              <a:xfrm rot="16200000" flipH="1">
                <a:off x="5864748" y="983037"/>
                <a:ext cx="846788" cy="1692809"/>
              </a:xfrm>
              <a:custGeom>
                <a:avLst/>
                <a:gdLst>
                  <a:gd name="connsiteX0" fmla="*/ 0 w 1039915"/>
                  <a:gd name="connsiteY0" fmla="*/ 0 h 1809168"/>
                  <a:gd name="connsiteX1" fmla="*/ 0 w 1039915"/>
                  <a:gd name="connsiteY1" fmla="*/ 1289923 h 1809168"/>
                  <a:gd name="connsiteX2" fmla="*/ 589048 w 1039915"/>
                  <a:gd name="connsiteY2" fmla="*/ 1553463 h 1809168"/>
                  <a:gd name="connsiteX3" fmla="*/ 1044189 w 1039915"/>
                  <a:gd name="connsiteY3" fmla="*/ 1553463 h 1809168"/>
                  <a:gd name="connsiteX4" fmla="*/ 1044189 w 1039915"/>
                  <a:gd name="connsiteY4" fmla="*/ 1812730 h 1809168"/>
                  <a:gd name="connsiteX0" fmla="*/ 6056 w 1050245"/>
                  <a:gd name="connsiteY0" fmla="*/ 0 h 1812730"/>
                  <a:gd name="connsiteX1" fmla="*/ 0 w 1050245"/>
                  <a:gd name="connsiteY1" fmla="*/ 890253 h 1812730"/>
                  <a:gd name="connsiteX2" fmla="*/ 595104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685939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88885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861553 w 1050245"/>
                  <a:gd name="connsiteY2" fmla="*/ 1565573 h 1812730"/>
                  <a:gd name="connsiteX3" fmla="*/ 1050245 w 1050245"/>
                  <a:gd name="connsiteY3" fmla="*/ 1553463 h 1812730"/>
                  <a:gd name="connsiteX4" fmla="*/ 1050245 w 1050245"/>
                  <a:gd name="connsiteY4" fmla="*/ 1812730 h 1812730"/>
                  <a:gd name="connsiteX0" fmla="*/ 6056 w 1050245"/>
                  <a:gd name="connsiteY0" fmla="*/ 0 h 1565573"/>
                  <a:gd name="connsiteX1" fmla="*/ 0 w 1050245"/>
                  <a:gd name="connsiteY1" fmla="*/ 890253 h 1565573"/>
                  <a:gd name="connsiteX2" fmla="*/ 861553 w 1050245"/>
                  <a:gd name="connsiteY2" fmla="*/ 1565573 h 1565573"/>
                  <a:gd name="connsiteX3" fmla="*/ 1050245 w 1050245"/>
                  <a:gd name="connsiteY3" fmla="*/ 1553463 h 1565573"/>
                  <a:gd name="connsiteX0" fmla="*/ 6056 w 1050245"/>
                  <a:gd name="connsiteY0" fmla="*/ 0 h 1569865"/>
                  <a:gd name="connsiteX1" fmla="*/ 0 w 1050245"/>
                  <a:gd name="connsiteY1" fmla="*/ 890253 h 1569865"/>
                  <a:gd name="connsiteX2" fmla="*/ 861553 w 1050245"/>
                  <a:gd name="connsiteY2" fmla="*/ 1565573 h 1569865"/>
                  <a:gd name="connsiteX3" fmla="*/ 1050245 w 1050245"/>
                  <a:gd name="connsiteY3" fmla="*/ 1569865 h 1569865"/>
                  <a:gd name="connsiteX0" fmla="*/ 6056 w 1554601"/>
                  <a:gd name="connsiteY0" fmla="*/ 0 h 1569865"/>
                  <a:gd name="connsiteX1" fmla="*/ 0 w 1554601"/>
                  <a:gd name="connsiteY1" fmla="*/ 890253 h 1569865"/>
                  <a:gd name="connsiteX2" fmla="*/ 861553 w 1554601"/>
                  <a:gd name="connsiteY2" fmla="*/ 1565573 h 1569865"/>
                  <a:gd name="connsiteX3" fmla="*/ 1554601 w 1554601"/>
                  <a:gd name="connsiteY3" fmla="*/ 1569865 h 1569865"/>
                  <a:gd name="connsiteX0" fmla="*/ 6056 w 1156857"/>
                  <a:gd name="connsiteY0" fmla="*/ 0 h 1573966"/>
                  <a:gd name="connsiteX1" fmla="*/ 0 w 1156857"/>
                  <a:gd name="connsiteY1" fmla="*/ 890253 h 1573966"/>
                  <a:gd name="connsiteX2" fmla="*/ 861553 w 1156857"/>
                  <a:gd name="connsiteY2" fmla="*/ 1565573 h 1573966"/>
                  <a:gd name="connsiteX3" fmla="*/ 1156857 w 1156857"/>
                  <a:gd name="connsiteY3" fmla="*/ 1573966 h 1573966"/>
                  <a:gd name="connsiteX0" fmla="*/ 6056 w 1156857"/>
                  <a:gd name="connsiteY0" fmla="*/ 0 h 1643816"/>
                  <a:gd name="connsiteX1" fmla="*/ 0 w 1156857"/>
                  <a:gd name="connsiteY1" fmla="*/ 960103 h 1643816"/>
                  <a:gd name="connsiteX2" fmla="*/ 861553 w 1156857"/>
                  <a:gd name="connsiteY2" fmla="*/ 1635423 h 1643816"/>
                  <a:gd name="connsiteX3" fmla="*/ 1156857 w 1156857"/>
                  <a:gd name="connsiteY3" fmla="*/ 1643816 h 1643816"/>
                  <a:gd name="connsiteX0" fmla="*/ 6056 w 1156857"/>
                  <a:gd name="connsiteY0" fmla="*/ 0 h 1643816"/>
                  <a:gd name="connsiteX1" fmla="*/ 0 w 1156857"/>
                  <a:gd name="connsiteY1" fmla="*/ 960103 h 1643816"/>
                  <a:gd name="connsiteX2" fmla="*/ 631139 w 1156857"/>
                  <a:gd name="connsiteY2" fmla="*/ 1641046 h 1643816"/>
                  <a:gd name="connsiteX3" fmla="*/ 1156857 w 1156857"/>
                  <a:gd name="connsiteY3" fmla="*/ 1643816 h 1643816"/>
                </a:gdLst>
                <a:ahLst/>
                <a:cxnLst>
                  <a:cxn ang="0">
                    <a:pos x="connsiteX0" y="connsiteY0"/>
                  </a:cxn>
                  <a:cxn ang="0">
                    <a:pos x="connsiteX1" y="connsiteY1"/>
                  </a:cxn>
                  <a:cxn ang="0">
                    <a:pos x="connsiteX2" y="connsiteY2"/>
                  </a:cxn>
                  <a:cxn ang="0">
                    <a:pos x="connsiteX3" y="connsiteY3"/>
                  </a:cxn>
                </a:cxnLst>
                <a:rect l="l" t="t" r="r" b="b"/>
                <a:pathLst>
                  <a:path w="1156857" h="1643816">
                    <a:moveTo>
                      <a:pt x="6056" y="0"/>
                    </a:moveTo>
                    <a:cubicBezTo>
                      <a:pt x="4037" y="296751"/>
                      <a:pt x="2019" y="663352"/>
                      <a:pt x="0" y="960103"/>
                    </a:cubicBezTo>
                    <a:lnTo>
                      <a:pt x="631139" y="1641046"/>
                    </a:lnTo>
                    <a:cubicBezTo>
                      <a:pt x="729574" y="1643844"/>
                      <a:pt x="1058422" y="1641018"/>
                      <a:pt x="1156857" y="1643816"/>
                    </a:cubicBezTo>
                  </a:path>
                </a:pathLst>
              </a:custGeom>
              <a:noFill/>
              <a:ln w="6350" cap="flat">
                <a:solidFill>
                  <a:srgbClr val="4875BA"/>
                </a:solidFill>
                <a:prstDash val="solid"/>
                <a:miter/>
              </a:ln>
            </p:spPr>
            <p:txBody>
              <a:bodyPr rtlCol="0" anchor="ctr"/>
              <a:lstStyle/>
              <a:p>
                <a:endParaRPr lang="en-CA" dirty="0"/>
              </a:p>
            </p:txBody>
          </p:sp>
          <p:sp>
            <p:nvSpPr>
              <p:cNvPr id="21" name="Freeform: Shape 103">
                <a:extLst>
                  <a:ext uri="{FF2B5EF4-FFF2-40B4-BE49-F238E27FC236}">
                    <a16:creationId xmlns:a16="http://schemas.microsoft.com/office/drawing/2014/main" id="{DB3C136F-2F3C-47F8-89F1-51C4CE26E0B1}"/>
                  </a:ext>
                </a:extLst>
              </p:cNvPr>
              <p:cNvSpPr/>
              <p:nvPr/>
            </p:nvSpPr>
            <p:spPr>
              <a:xfrm rot="16200000" flipH="1">
                <a:off x="7556160" y="2066236"/>
                <a:ext cx="95354" cy="51344"/>
              </a:xfrm>
              <a:custGeom>
                <a:avLst/>
                <a:gdLst>
                  <a:gd name="connsiteX0" fmla="*/ 96869 w 92595"/>
                  <a:gd name="connsiteY0" fmla="*/ 5698 h 49858"/>
                  <a:gd name="connsiteX1" fmla="*/ 48435 w 92595"/>
                  <a:gd name="connsiteY1" fmla="*/ 54845 h 49858"/>
                  <a:gd name="connsiteX2" fmla="*/ 0 w 92595"/>
                  <a:gd name="connsiteY2" fmla="*/ 0 h 49858"/>
                </a:gdLst>
                <a:ahLst/>
                <a:cxnLst>
                  <a:cxn ang="0">
                    <a:pos x="connsiteX0" y="connsiteY0"/>
                  </a:cxn>
                  <a:cxn ang="0">
                    <a:pos x="connsiteX1" y="connsiteY1"/>
                  </a:cxn>
                  <a:cxn ang="0">
                    <a:pos x="connsiteX2" y="connsiteY2"/>
                  </a:cxn>
                </a:cxnLst>
                <a:rect l="l" t="t" r="r" b="b"/>
                <a:pathLst>
                  <a:path w="92595" h="49858">
                    <a:moveTo>
                      <a:pt x="96869" y="5698"/>
                    </a:moveTo>
                    <a:lnTo>
                      <a:pt x="48435" y="54845"/>
                    </a:lnTo>
                    <a:lnTo>
                      <a:pt x="0" y="0"/>
                    </a:lnTo>
                  </a:path>
                </a:pathLst>
              </a:custGeom>
              <a:noFill/>
              <a:ln w="6350" cap="flat">
                <a:solidFill>
                  <a:srgbClr val="4875BA"/>
                </a:solidFill>
                <a:prstDash val="solid"/>
                <a:miter/>
              </a:ln>
            </p:spPr>
            <p:txBody>
              <a:bodyPr rtlCol="0" anchor="ctr"/>
              <a:lstStyle/>
              <a:p>
                <a:endParaRPr lang="en-CA" dirty="0"/>
              </a:p>
            </p:txBody>
          </p:sp>
          <p:sp>
            <p:nvSpPr>
              <p:cNvPr id="41" name="Freeform: Shape 96">
                <a:extLst>
                  <a:ext uri="{FF2B5EF4-FFF2-40B4-BE49-F238E27FC236}">
                    <a16:creationId xmlns:a16="http://schemas.microsoft.com/office/drawing/2014/main" id="{95BBE3A7-BE66-4B79-83F9-FD8DF1B987E7}"/>
                  </a:ext>
                </a:extLst>
              </p:cNvPr>
              <p:cNvSpPr/>
              <p:nvPr/>
            </p:nvSpPr>
            <p:spPr>
              <a:xfrm rot="16200000">
                <a:off x="7369771" y="1828063"/>
                <a:ext cx="50" cy="536659"/>
              </a:xfrm>
              <a:custGeom>
                <a:avLst/>
                <a:gdLst>
                  <a:gd name="connsiteX0" fmla="*/ 0 w 1039915"/>
                  <a:gd name="connsiteY0" fmla="*/ 0 h 1809168"/>
                  <a:gd name="connsiteX1" fmla="*/ 0 w 1039915"/>
                  <a:gd name="connsiteY1" fmla="*/ 1289923 h 1809168"/>
                  <a:gd name="connsiteX2" fmla="*/ 589048 w 1039915"/>
                  <a:gd name="connsiteY2" fmla="*/ 1553463 h 1809168"/>
                  <a:gd name="connsiteX3" fmla="*/ 1044189 w 1039915"/>
                  <a:gd name="connsiteY3" fmla="*/ 1553463 h 1809168"/>
                  <a:gd name="connsiteX4" fmla="*/ 1044189 w 1039915"/>
                  <a:gd name="connsiteY4" fmla="*/ 1812730 h 1809168"/>
                  <a:gd name="connsiteX0" fmla="*/ 6056 w 1050245"/>
                  <a:gd name="connsiteY0" fmla="*/ 0 h 1812730"/>
                  <a:gd name="connsiteX1" fmla="*/ 0 w 1050245"/>
                  <a:gd name="connsiteY1" fmla="*/ 890253 h 1812730"/>
                  <a:gd name="connsiteX2" fmla="*/ 595104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685939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88885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861553 w 1050245"/>
                  <a:gd name="connsiteY2" fmla="*/ 156557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812730 h 1812730"/>
                  <a:gd name="connsiteX0" fmla="*/ 6056 w 7710"/>
                  <a:gd name="connsiteY0" fmla="*/ 0 h 1571629"/>
                  <a:gd name="connsiteX1" fmla="*/ 0 w 7710"/>
                  <a:gd name="connsiteY1" fmla="*/ 890253 h 1571629"/>
                  <a:gd name="connsiteX2" fmla="*/ 7710 w 7710"/>
                  <a:gd name="connsiteY2" fmla="*/ 1571629 h 1571629"/>
                  <a:gd name="connsiteX0" fmla="*/ 7855 w 17855"/>
                  <a:gd name="connsiteY0" fmla="*/ 0 h 9961"/>
                  <a:gd name="connsiteX1" fmla="*/ 0 w 17855"/>
                  <a:gd name="connsiteY1" fmla="*/ 5665 h 9961"/>
                  <a:gd name="connsiteX2" fmla="*/ 17855 w 17855"/>
                  <a:gd name="connsiteY2" fmla="*/ 9961 h 9961"/>
                  <a:gd name="connsiteX0" fmla="*/ 9292 w 9292"/>
                  <a:gd name="connsiteY0" fmla="*/ 0 h 10105"/>
                  <a:gd name="connsiteX1" fmla="*/ 4893 w 9292"/>
                  <a:gd name="connsiteY1" fmla="*/ 5687 h 10105"/>
                  <a:gd name="connsiteX2" fmla="*/ 0 w 9292"/>
                  <a:gd name="connsiteY2" fmla="*/ 10105 h 10105"/>
                  <a:gd name="connsiteX0" fmla="*/ 4734 w 7556"/>
                  <a:gd name="connsiteY0" fmla="*/ 0 h 10026"/>
                  <a:gd name="connsiteX1" fmla="*/ 0 w 7556"/>
                  <a:gd name="connsiteY1" fmla="*/ 5628 h 10026"/>
                  <a:gd name="connsiteX2" fmla="*/ 7556 w 7556"/>
                  <a:gd name="connsiteY2" fmla="*/ 10026 h 10026"/>
                  <a:gd name="connsiteX0" fmla="*/ 6265 w 10000"/>
                  <a:gd name="connsiteY0" fmla="*/ 0 h 10026"/>
                  <a:gd name="connsiteX1" fmla="*/ 0 w 10000"/>
                  <a:gd name="connsiteY1" fmla="*/ 5613 h 10026"/>
                  <a:gd name="connsiteX2" fmla="*/ 10000 w 10000"/>
                  <a:gd name="connsiteY2" fmla="*/ 10026 h 10026"/>
                  <a:gd name="connsiteX0" fmla="*/ 6265 w 18484"/>
                  <a:gd name="connsiteY0" fmla="*/ 0 h 11525"/>
                  <a:gd name="connsiteX1" fmla="*/ 0 w 18484"/>
                  <a:gd name="connsiteY1" fmla="*/ 5613 h 11525"/>
                  <a:gd name="connsiteX2" fmla="*/ 18484 w 18484"/>
                  <a:gd name="connsiteY2" fmla="*/ 11525 h 11525"/>
                  <a:gd name="connsiteX0" fmla="*/ 6265 w 18484"/>
                  <a:gd name="connsiteY0" fmla="*/ 0 h 11905"/>
                  <a:gd name="connsiteX1" fmla="*/ 0 w 18484"/>
                  <a:gd name="connsiteY1" fmla="*/ 5993 h 11905"/>
                  <a:gd name="connsiteX2" fmla="*/ 18484 w 18484"/>
                  <a:gd name="connsiteY2" fmla="*/ 11905 h 11905"/>
                  <a:gd name="connsiteX0" fmla="*/ 0 w 12219"/>
                  <a:gd name="connsiteY0" fmla="*/ 0 h 11905"/>
                  <a:gd name="connsiteX1" fmla="*/ 12219 w 12219"/>
                  <a:gd name="connsiteY1" fmla="*/ 11905 h 11905"/>
                  <a:gd name="connsiteX0" fmla="*/ 0 w 681"/>
                  <a:gd name="connsiteY0" fmla="*/ 0 h 7161"/>
                  <a:gd name="connsiteX1" fmla="*/ 681 w 681"/>
                  <a:gd name="connsiteY1" fmla="*/ 7161 h 7161"/>
                  <a:gd name="connsiteX0" fmla="*/ 0 w 33"/>
                  <a:gd name="connsiteY0" fmla="*/ 0 h 8447"/>
                  <a:gd name="connsiteX1" fmla="*/ 33 w 33"/>
                  <a:gd name="connsiteY1" fmla="*/ 8447 h 8447"/>
                  <a:gd name="connsiteX0" fmla="*/ 0 w 10000"/>
                  <a:gd name="connsiteY0" fmla="*/ 0 h 17600"/>
                  <a:gd name="connsiteX1" fmla="*/ 10000 w 10000"/>
                  <a:gd name="connsiteY1" fmla="*/ 17600 h 17600"/>
                </a:gdLst>
                <a:ahLst/>
                <a:cxnLst>
                  <a:cxn ang="0">
                    <a:pos x="connsiteX0" y="connsiteY0"/>
                  </a:cxn>
                  <a:cxn ang="0">
                    <a:pos x="connsiteX1" y="connsiteY1"/>
                  </a:cxn>
                </a:cxnLst>
                <a:rect l="l" t="t" r="r" b="b"/>
                <a:pathLst>
                  <a:path w="10000" h="17600">
                    <a:moveTo>
                      <a:pt x="0" y="0"/>
                    </a:moveTo>
                    <a:cubicBezTo>
                      <a:pt x="3333" y="3334"/>
                      <a:pt x="6667" y="14266"/>
                      <a:pt x="10000" y="17600"/>
                    </a:cubicBezTo>
                  </a:path>
                </a:pathLst>
              </a:custGeom>
              <a:noFill/>
              <a:ln w="6350" cap="flat">
                <a:solidFill>
                  <a:srgbClr val="4875BA"/>
                </a:solidFill>
                <a:prstDash val="solid"/>
                <a:miter/>
              </a:ln>
            </p:spPr>
            <p:txBody>
              <a:bodyPr rtlCol="0" anchor="ctr"/>
              <a:lstStyle/>
              <a:p>
                <a:endParaRPr lang="en-CA" dirty="0"/>
              </a:p>
            </p:txBody>
          </p:sp>
        </p:grpSp>
        <p:sp>
          <p:nvSpPr>
            <p:cNvPr id="22" name="Freeform: Shape 96">
              <a:extLst>
                <a:ext uri="{FF2B5EF4-FFF2-40B4-BE49-F238E27FC236}">
                  <a16:creationId xmlns:a16="http://schemas.microsoft.com/office/drawing/2014/main" id="{93FF4E3B-B73A-406E-8546-5C263448786C}"/>
                </a:ext>
              </a:extLst>
            </p:cNvPr>
            <p:cNvSpPr/>
            <p:nvPr/>
          </p:nvSpPr>
          <p:spPr>
            <a:xfrm rot="16200000" flipH="1">
              <a:off x="5369529" y="1918598"/>
              <a:ext cx="6236" cy="978851"/>
            </a:xfrm>
            <a:custGeom>
              <a:avLst/>
              <a:gdLst>
                <a:gd name="connsiteX0" fmla="*/ 0 w 1039915"/>
                <a:gd name="connsiteY0" fmla="*/ 0 h 1809168"/>
                <a:gd name="connsiteX1" fmla="*/ 0 w 1039915"/>
                <a:gd name="connsiteY1" fmla="*/ 1289923 h 1809168"/>
                <a:gd name="connsiteX2" fmla="*/ 589048 w 1039915"/>
                <a:gd name="connsiteY2" fmla="*/ 1553463 h 1809168"/>
                <a:gd name="connsiteX3" fmla="*/ 1044189 w 1039915"/>
                <a:gd name="connsiteY3" fmla="*/ 1553463 h 1809168"/>
                <a:gd name="connsiteX4" fmla="*/ 1044189 w 1039915"/>
                <a:gd name="connsiteY4" fmla="*/ 1812730 h 1809168"/>
                <a:gd name="connsiteX0" fmla="*/ 6056 w 1050245"/>
                <a:gd name="connsiteY0" fmla="*/ 0 h 1812730"/>
                <a:gd name="connsiteX1" fmla="*/ 0 w 1050245"/>
                <a:gd name="connsiteY1" fmla="*/ 890253 h 1812730"/>
                <a:gd name="connsiteX2" fmla="*/ 595104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685939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88885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861553 w 1050245"/>
                <a:gd name="connsiteY2" fmla="*/ 156557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812730 h 1812730"/>
                <a:gd name="connsiteX0" fmla="*/ 6056 w 7710"/>
                <a:gd name="connsiteY0" fmla="*/ 0 h 1571629"/>
                <a:gd name="connsiteX1" fmla="*/ 0 w 7710"/>
                <a:gd name="connsiteY1" fmla="*/ 890253 h 1571629"/>
                <a:gd name="connsiteX2" fmla="*/ 7710 w 7710"/>
                <a:gd name="connsiteY2" fmla="*/ 1571629 h 1571629"/>
                <a:gd name="connsiteX0" fmla="*/ 7855 w 17855"/>
                <a:gd name="connsiteY0" fmla="*/ 0 h 9961"/>
                <a:gd name="connsiteX1" fmla="*/ 0 w 17855"/>
                <a:gd name="connsiteY1" fmla="*/ 5665 h 9961"/>
                <a:gd name="connsiteX2" fmla="*/ 17855 w 17855"/>
                <a:gd name="connsiteY2" fmla="*/ 9961 h 9961"/>
                <a:gd name="connsiteX0" fmla="*/ 9292 w 9292"/>
                <a:gd name="connsiteY0" fmla="*/ 0 h 10105"/>
                <a:gd name="connsiteX1" fmla="*/ 4893 w 9292"/>
                <a:gd name="connsiteY1" fmla="*/ 5687 h 10105"/>
                <a:gd name="connsiteX2" fmla="*/ 0 w 9292"/>
                <a:gd name="connsiteY2" fmla="*/ 10105 h 10105"/>
                <a:gd name="connsiteX0" fmla="*/ 4734 w 7556"/>
                <a:gd name="connsiteY0" fmla="*/ 0 h 10026"/>
                <a:gd name="connsiteX1" fmla="*/ 0 w 7556"/>
                <a:gd name="connsiteY1" fmla="*/ 5628 h 10026"/>
                <a:gd name="connsiteX2" fmla="*/ 7556 w 7556"/>
                <a:gd name="connsiteY2" fmla="*/ 10026 h 10026"/>
                <a:gd name="connsiteX0" fmla="*/ 6265 w 10000"/>
                <a:gd name="connsiteY0" fmla="*/ 0 h 10026"/>
                <a:gd name="connsiteX1" fmla="*/ 0 w 10000"/>
                <a:gd name="connsiteY1" fmla="*/ 5613 h 10026"/>
                <a:gd name="connsiteX2" fmla="*/ 10000 w 10000"/>
                <a:gd name="connsiteY2" fmla="*/ 10026 h 10026"/>
                <a:gd name="connsiteX0" fmla="*/ 6265 w 18484"/>
                <a:gd name="connsiteY0" fmla="*/ 0 h 11525"/>
                <a:gd name="connsiteX1" fmla="*/ 0 w 18484"/>
                <a:gd name="connsiteY1" fmla="*/ 5613 h 11525"/>
                <a:gd name="connsiteX2" fmla="*/ 18484 w 18484"/>
                <a:gd name="connsiteY2" fmla="*/ 11525 h 11525"/>
                <a:gd name="connsiteX0" fmla="*/ 6265 w 18484"/>
                <a:gd name="connsiteY0" fmla="*/ 0 h 11905"/>
                <a:gd name="connsiteX1" fmla="*/ 0 w 18484"/>
                <a:gd name="connsiteY1" fmla="*/ 5993 h 11905"/>
                <a:gd name="connsiteX2" fmla="*/ 18484 w 18484"/>
                <a:gd name="connsiteY2" fmla="*/ 11905 h 11905"/>
                <a:gd name="connsiteX0" fmla="*/ 6265 w 6265"/>
                <a:gd name="connsiteY0" fmla="*/ 0 h 5993"/>
                <a:gd name="connsiteX1" fmla="*/ 0 w 6265"/>
                <a:gd name="connsiteY1" fmla="*/ 5993 h 5993"/>
              </a:gdLst>
              <a:ahLst/>
              <a:cxnLst>
                <a:cxn ang="0">
                  <a:pos x="connsiteX0" y="connsiteY0"/>
                </a:cxn>
                <a:cxn ang="0">
                  <a:pos x="connsiteX1" y="connsiteY1"/>
                </a:cxn>
              </a:cxnLst>
              <a:rect l="l" t="t" r="r" b="b"/>
              <a:pathLst>
                <a:path w="6265" h="5993">
                  <a:moveTo>
                    <a:pt x="6265" y="0"/>
                  </a:moveTo>
                  <a:lnTo>
                    <a:pt x="0" y="5993"/>
                  </a:lnTo>
                </a:path>
              </a:pathLst>
            </a:custGeom>
            <a:noFill/>
            <a:ln w="5340" cap="flat">
              <a:solidFill>
                <a:srgbClr val="4875BA"/>
              </a:solidFill>
              <a:prstDash val="solid"/>
              <a:miter/>
            </a:ln>
          </p:spPr>
          <p:txBody>
            <a:bodyPr rtlCol="0" anchor="ctr"/>
            <a:lstStyle/>
            <a:p>
              <a:endParaRPr lang="en-CA" dirty="0"/>
            </a:p>
          </p:txBody>
        </p:sp>
        <p:sp>
          <p:nvSpPr>
            <p:cNvPr id="14" name="Freeform: Shape 96">
              <a:extLst>
                <a:ext uri="{FF2B5EF4-FFF2-40B4-BE49-F238E27FC236}">
                  <a16:creationId xmlns:a16="http://schemas.microsoft.com/office/drawing/2014/main" id="{749457EE-4051-460E-B809-F8E3131A10A2}"/>
                </a:ext>
              </a:extLst>
            </p:cNvPr>
            <p:cNvSpPr/>
            <p:nvPr/>
          </p:nvSpPr>
          <p:spPr>
            <a:xfrm rot="16200000" flipH="1">
              <a:off x="5373969" y="2994689"/>
              <a:ext cx="6236" cy="978851"/>
            </a:xfrm>
            <a:custGeom>
              <a:avLst/>
              <a:gdLst>
                <a:gd name="connsiteX0" fmla="*/ 0 w 1039915"/>
                <a:gd name="connsiteY0" fmla="*/ 0 h 1809168"/>
                <a:gd name="connsiteX1" fmla="*/ 0 w 1039915"/>
                <a:gd name="connsiteY1" fmla="*/ 1289923 h 1809168"/>
                <a:gd name="connsiteX2" fmla="*/ 589048 w 1039915"/>
                <a:gd name="connsiteY2" fmla="*/ 1553463 h 1809168"/>
                <a:gd name="connsiteX3" fmla="*/ 1044189 w 1039915"/>
                <a:gd name="connsiteY3" fmla="*/ 1553463 h 1809168"/>
                <a:gd name="connsiteX4" fmla="*/ 1044189 w 1039915"/>
                <a:gd name="connsiteY4" fmla="*/ 1812730 h 1809168"/>
                <a:gd name="connsiteX0" fmla="*/ 6056 w 1050245"/>
                <a:gd name="connsiteY0" fmla="*/ 0 h 1812730"/>
                <a:gd name="connsiteX1" fmla="*/ 0 w 1050245"/>
                <a:gd name="connsiteY1" fmla="*/ 890253 h 1812730"/>
                <a:gd name="connsiteX2" fmla="*/ 595104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685939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88885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861553 w 1050245"/>
                <a:gd name="connsiteY2" fmla="*/ 156557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812730 h 1812730"/>
                <a:gd name="connsiteX0" fmla="*/ 6056 w 7710"/>
                <a:gd name="connsiteY0" fmla="*/ 0 h 1571629"/>
                <a:gd name="connsiteX1" fmla="*/ 0 w 7710"/>
                <a:gd name="connsiteY1" fmla="*/ 890253 h 1571629"/>
                <a:gd name="connsiteX2" fmla="*/ 7710 w 7710"/>
                <a:gd name="connsiteY2" fmla="*/ 1571629 h 1571629"/>
                <a:gd name="connsiteX0" fmla="*/ 7855 w 17855"/>
                <a:gd name="connsiteY0" fmla="*/ 0 h 9961"/>
                <a:gd name="connsiteX1" fmla="*/ 0 w 17855"/>
                <a:gd name="connsiteY1" fmla="*/ 5665 h 9961"/>
                <a:gd name="connsiteX2" fmla="*/ 17855 w 17855"/>
                <a:gd name="connsiteY2" fmla="*/ 9961 h 9961"/>
                <a:gd name="connsiteX0" fmla="*/ 9292 w 9292"/>
                <a:gd name="connsiteY0" fmla="*/ 0 h 10105"/>
                <a:gd name="connsiteX1" fmla="*/ 4893 w 9292"/>
                <a:gd name="connsiteY1" fmla="*/ 5687 h 10105"/>
                <a:gd name="connsiteX2" fmla="*/ 0 w 9292"/>
                <a:gd name="connsiteY2" fmla="*/ 10105 h 10105"/>
                <a:gd name="connsiteX0" fmla="*/ 4734 w 7556"/>
                <a:gd name="connsiteY0" fmla="*/ 0 h 10026"/>
                <a:gd name="connsiteX1" fmla="*/ 0 w 7556"/>
                <a:gd name="connsiteY1" fmla="*/ 5628 h 10026"/>
                <a:gd name="connsiteX2" fmla="*/ 7556 w 7556"/>
                <a:gd name="connsiteY2" fmla="*/ 10026 h 10026"/>
                <a:gd name="connsiteX0" fmla="*/ 6265 w 10000"/>
                <a:gd name="connsiteY0" fmla="*/ 0 h 10026"/>
                <a:gd name="connsiteX1" fmla="*/ 0 w 10000"/>
                <a:gd name="connsiteY1" fmla="*/ 5613 h 10026"/>
                <a:gd name="connsiteX2" fmla="*/ 10000 w 10000"/>
                <a:gd name="connsiteY2" fmla="*/ 10026 h 10026"/>
                <a:gd name="connsiteX0" fmla="*/ 6265 w 18484"/>
                <a:gd name="connsiteY0" fmla="*/ 0 h 11525"/>
                <a:gd name="connsiteX1" fmla="*/ 0 w 18484"/>
                <a:gd name="connsiteY1" fmla="*/ 5613 h 11525"/>
                <a:gd name="connsiteX2" fmla="*/ 18484 w 18484"/>
                <a:gd name="connsiteY2" fmla="*/ 11525 h 11525"/>
                <a:gd name="connsiteX0" fmla="*/ 6265 w 18484"/>
                <a:gd name="connsiteY0" fmla="*/ 0 h 11905"/>
                <a:gd name="connsiteX1" fmla="*/ 0 w 18484"/>
                <a:gd name="connsiteY1" fmla="*/ 5993 h 11905"/>
                <a:gd name="connsiteX2" fmla="*/ 18484 w 18484"/>
                <a:gd name="connsiteY2" fmla="*/ 11905 h 11905"/>
                <a:gd name="connsiteX0" fmla="*/ 6265 w 6265"/>
                <a:gd name="connsiteY0" fmla="*/ 0 h 5993"/>
                <a:gd name="connsiteX1" fmla="*/ 0 w 6265"/>
                <a:gd name="connsiteY1" fmla="*/ 5993 h 5993"/>
              </a:gdLst>
              <a:ahLst/>
              <a:cxnLst>
                <a:cxn ang="0">
                  <a:pos x="connsiteX0" y="connsiteY0"/>
                </a:cxn>
                <a:cxn ang="0">
                  <a:pos x="connsiteX1" y="connsiteY1"/>
                </a:cxn>
              </a:cxnLst>
              <a:rect l="l" t="t" r="r" b="b"/>
              <a:pathLst>
                <a:path w="6265" h="5993">
                  <a:moveTo>
                    <a:pt x="6265" y="0"/>
                  </a:moveTo>
                  <a:lnTo>
                    <a:pt x="0" y="5993"/>
                  </a:lnTo>
                </a:path>
              </a:pathLst>
            </a:custGeom>
            <a:noFill/>
            <a:ln w="5340" cap="flat">
              <a:solidFill>
                <a:srgbClr val="4875BA"/>
              </a:solidFill>
              <a:prstDash val="solid"/>
              <a:miter/>
            </a:ln>
          </p:spPr>
          <p:txBody>
            <a:bodyPr rtlCol="0" anchor="ctr"/>
            <a:lstStyle/>
            <a:p>
              <a:endParaRPr lang="en-CA" dirty="0"/>
            </a:p>
          </p:txBody>
        </p:sp>
        <p:sp>
          <p:nvSpPr>
            <p:cNvPr id="15" name="Freeform: Shape 96">
              <a:extLst>
                <a:ext uri="{FF2B5EF4-FFF2-40B4-BE49-F238E27FC236}">
                  <a16:creationId xmlns:a16="http://schemas.microsoft.com/office/drawing/2014/main" id="{B072B43E-51E0-41CE-A844-E57CF0202F4B}"/>
                </a:ext>
              </a:extLst>
            </p:cNvPr>
            <p:cNvSpPr/>
            <p:nvPr/>
          </p:nvSpPr>
          <p:spPr>
            <a:xfrm rot="16200000" flipH="1">
              <a:off x="5369530" y="3767857"/>
              <a:ext cx="6236" cy="978851"/>
            </a:xfrm>
            <a:custGeom>
              <a:avLst/>
              <a:gdLst>
                <a:gd name="connsiteX0" fmla="*/ 0 w 1039915"/>
                <a:gd name="connsiteY0" fmla="*/ 0 h 1809168"/>
                <a:gd name="connsiteX1" fmla="*/ 0 w 1039915"/>
                <a:gd name="connsiteY1" fmla="*/ 1289923 h 1809168"/>
                <a:gd name="connsiteX2" fmla="*/ 589048 w 1039915"/>
                <a:gd name="connsiteY2" fmla="*/ 1553463 h 1809168"/>
                <a:gd name="connsiteX3" fmla="*/ 1044189 w 1039915"/>
                <a:gd name="connsiteY3" fmla="*/ 1553463 h 1809168"/>
                <a:gd name="connsiteX4" fmla="*/ 1044189 w 1039915"/>
                <a:gd name="connsiteY4" fmla="*/ 1812730 h 1809168"/>
                <a:gd name="connsiteX0" fmla="*/ 6056 w 1050245"/>
                <a:gd name="connsiteY0" fmla="*/ 0 h 1812730"/>
                <a:gd name="connsiteX1" fmla="*/ 0 w 1050245"/>
                <a:gd name="connsiteY1" fmla="*/ 890253 h 1812730"/>
                <a:gd name="connsiteX2" fmla="*/ 595104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685939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88885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861553 w 1050245"/>
                <a:gd name="connsiteY2" fmla="*/ 156557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710 w 1050245"/>
                <a:gd name="connsiteY2" fmla="*/ 1571629 h 1812730"/>
                <a:gd name="connsiteX3" fmla="*/ 1050245 w 1050245"/>
                <a:gd name="connsiteY3" fmla="*/ 1812730 h 1812730"/>
                <a:gd name="connsiteX0" fmla="*/ 6056 w 7710"/>
                <a:gd name="connsiteY0" fmla="*/ 0 h 1571629"/>
                <a:gd name="connsiteX1" fmla="*/ 0 w 7710"/>
                <a:gd name="connsiteY1" fmla="*/ 890253 h 1571629"/>
                <a:gd name="connsiteX2" fmla="*/ 7710 w 7710"/>
                <a:gd name="connsiteY2" fmla="*/ 1571629 h 1571629"/>
                <a:gd name="connsiteX0" fmla="*/ 7855 w 17855"/>
                <a:gd name="connsiteY0" fmla="*/ 0 h 9961"/>
                <a:gd name="connsiteX1" fmla="*/ 0 w 17855"/>
                <a:gd name="connsiteY1" fmla="*/ 5665 h 9961"/>
                <a:gd name="connsiteX2" fmla="*/ 17855 w 17855"/>
                <a:gd name="connsiteY2" fmla="*/ 9961 h 9961"/>
                <a:gd name="connsiteX0" fmla="*/ 9292 w 9292"/>
                <a:gd name="connsiteY0" fmla="*/ 0 h 10105"/>
                <a:gd name="connsiteX1" fmla="*/ 4893 w 9292"/>
                <a:gd name="connsiteY1" fmla="*/ 5687 h 10105"/>
                <a:gd name="connsiteX2" fmla="*/ 0 w 9292"/>
                <a:gd name="connsiteY2" fmla="*/ 10105 h 10105"/>
                <a:gd name="connsiteX0" fmla="*/ 4734 w 7556"/>
                <a:gd name="connsiteY0" fmla="*/ 0 h 10026"/>
                <a:gd name="connsiteX1" fmla="*/ 0 w 7556"/>
                <a:gd name="connsiteY1" fmla="*/ 5628 h 10026"/>
                <a:gd name="connsiteX2" fmla="*/ 7556 w 7556"/>
                <a:gd name="connsiteY2" fmla="*/ 10026 h 10026"/>
                <a:gd name="connsiteX0" fmla="*/ 6265 w 10000"/>
                <a:gd name="connsiteY0" fmla="*/ 0 h 10026"/>
                <a:gd name="connsiteX1" fmla="*/ 0 w 10000"/>
                <a:gd name="connsiteY1" fmla="*/ 5613 h 10026"/>
                <a:gd name="connsiteX2" fmla="*/ 10000 w 10000"/>
                <a:gd name="connsiteY2" fmla="*/ 10026 h 10026"/>
                <a:gd name="connsiteX0" fmla="*/ 6265 w 18484"/>
                <a:gd name="connsiteY0" fmla="*/ 0 h 11525"/>
                <a:gd name="connsiteX1" fmla="*/ 0 w 18484"/>
                <a:gd name="connsiteY1" fmla="*/ 5613 h 11525"/>
                <a:gd name="connsiteX2" fmla="*/ 18484 w 18484"/>
                <a:gd name="connsiteY2" fmla="*/ 11525 h 11525"/>
                <a:gd name="connsiteX0" fmla="*/ 6265 w 18484"/>
                <a:gd name="connsiteY0" fmla="*/ 0 h 11905"/>
                <a:gd name="connsiteX1" fmla="*/ 0 w 18484"/>
                <a:gd name="connsiteY1" fmla="*/ 5993 h 11905"/>
                <a:gd name="connsiteX2" fmla="*/ 18484 w 18484"/>
                <a:gd name="connsiteY2" fmla="*/ 11905 h 11905"/>
                <a:gd name="connsiteX0" fmla="*/ 6265 w 6265"/>
                <a:gd name="connsiteY0" fmla="*/ 0 h 5993"/>
                <a:gd name="connsiteX1" fmla="*/ 0 w 6265"/>
                <a:gd name="connsiteY1" fmla="*/ 5993 h 5993"/>
              </a:gdLst>
              <a:ahLst/>
              <a:cxnLst>
                <a:cxn ang="0">
                  <a:pos x="connsiteX0" y="connsiteY0"/>
                </a:cxn>
                <a:cxn ang="0">
                  <a:pos x="connsiteX1" y="connsiteY1"/>
                </a:cxn>
              </a:cxnLst>
              <a:rect l="l" t="t" r="r" b="b"/>
              <a:pathLst>
                <a:path w="6265" h="5993">
                  <a:moveTo>
                    <a:pt x="6265" y="0"/>
                  </a:moveTo>
                  <a:lnTo>
                    <a:pt x="0" y="5993"/>
                  </a:lnTo>
                </a:path>
              </a:pathLst>
            </a:custGeom>
            <a:noFill/>
            <a:ln w="5340" cap="flat">
              <a:solidFill>
                <a:srgbClr val="4875BA"/>
              </a:solidFill>
              <a:prstDash val="solid"/>
              <a:miter/>
            </a:ln>
          </p:spPr>
          <p:txBody>
            <a:bodyPr rtlCol="0" anchor="ctr"/>
            <a:lstStyle/>
            <a:p>
              <a:r>
                <a:rPr lang="en-CA" dirty="0"/>
                <a:t> </a:t>
              </a:r>
            </a:p>
          </p:txBody>
        </p:sp>
        <p:grpSp>
          <p:nvGrpSpPr>
            <p:cNvPr id="156" name="Group 155">
              <a:extLst>
                <a:ext uri="{FF2B5EF4-FFF2-40B4-BE49-F238E27FC236}">
                  <a16:creationId xmlns:a16="http://schemas.microsoft.com/office/drawing/2014/main" id="{07099A9F-777F-2D4E-BAAC-3A12E5DA1342}"/>
                </a:ext>
              </a:extLst>
            </p:cNvPr>
            <p:cNvGrpSpPr/>
            <p:nvPr/>
          </p:nvGrpSpPr>
          <p:grpSpPr>
            <a:xfrm>
              <a:off x="6307525" y="3043833"/>
              <a:ext cx="1259633" cy="1003269"/>
              <a:chOff x="6189659" y="3032254"/>
              <a:chExt cx="1259633" cy="1003269"/>
            </a:xfrm>
          </p:grpSpPr>
          <p:sp>
            <p:nvSpPr>
              <p:cNvPr id="157" name="Freeform: Shape 96">
                <a:extLst>
                  <a:ext uri="{FF2B5EF4-FFF2-40B4-BE49-F238E27FC236}">
                    <a16:creationId xmlns:a16="http://schemas.microsoft.com/office/drawing/2014/main" id="{0E56451D-F940-A84A-9196-B9D31C2304F6}"/>
                  </a:ext>
                </a:extLst>
              </p:cNvPr>
              <p:cNvSpPr/>
              <p:nvPr/>
            </p:nvSpPr>
            <p:spPr>
              <a:xfrm rot="16200000">
                <a:off x="6338218" y="2924449"/>
                <a:ext cx="962515" cy="1259633"/>
              </a:xfrm>
              <a:custGeom>
                <a:avLst/>
                <a:gdLst>
                  <a:gd name="connsiteX0" fmla="*/ 0 w 1039915"/>
                  <a:gd name="connsiteY0" fmla="*/ 0 h 1809168"/>
                  <a:gd name="connsiteX1" fmla="*/ 0 w 1039915"/>
                  <a:gd name="connsiteY1" fmla="*/ 1289923 h 1809168"/>
                  <a:gd name="connsiteX2" fmla="*/ 589048 w 1039915"/>
                  <a:gd name="connsiteY2" fmla="*/ 1553463 h 1809168"/>
                  <a:gd name="connsiteX3" fmla="*/ 1044189 w 1039915"/>
                  <a:gd name="connsiteY3" fmla="*/ 1553463 h 1809168"/>
                  <a:gd name="connsiteX4" fmla="*/ 1044189 w 1039915"/>
                  <a:gd name="connsiteY4" fmla="*/ 1812730 h 1809168"/>
                  <a:gd name="connsiteX0" fmla="*/ 6056 w 1050245"/>
                  <a:gd name="connsiteY0" fmla="*/ 0 h 1812730"/>
                  <a:gd name="connsiteX1" fmla="*/ 0 w 1050245"/>
                  <a:gd name="connsiteY1" fmla="*/ 890253 h 1812730"/>
                  <a:gd name="connsiteX2" fmla="*/ 595104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685939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88885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861553 w 1050245"/>
                  <a:gd name="connsiteY2" fmla="*/ 1565573 h 1812730"/>
                  <a:gd name="connsiteX3" fmla="*/ 1050245 w 1050245"/>
                  <a:gd name="connsiteY3" fmla="*/ 1553463 h 1812730"/>
                  <a:gd name="connsiteX4" fmla="*/ 1050245 w 1050245"/>
                  <a:gd name="connsiteY4" fmla="*/ 1812730 h 1812730"/>
                  <a:gd name="connsiteX0" fmla="*/ 6056 w 1050245"/>
                  <a:gd name="connsiteY0" fmla="*/ 0 h 1565573"/>
                  <a:gd name="connsiteX1" fmla="*/ 0 w 1050245"/>
                  <a:gd name="connsiteY1" fmla="*/ 890253 h 1565573"/>
                  <a:gd name="connsiteX2" fmla="*/ 861553 w 1050245"/>
                  <a:gd name="connsiteY2" fmla="*/ 1565573 h 1565573"/>
                  <a:gd name="connsiteX3" fmla="*/ 1050245 w 1050245"/>
                  <a:gd name="connsiteY3" fmla="*/ 1553463 h 1565573"/>
                  <a:gd name="connsiteX0" fmla="*/ 6056 w 1050245"/>
                  <a:gd name="connsiteY0" fmla="*/ 0 h 1569865"/>
                  <a:gd name="connsiteX1" fmla="*/ 0 w 1050245"/>
                  <a:gd name="connsiteY1" fmla="*/ 890253 h 1569865"/>
                  <a:gd name="connsiteX2" fmla="*/ 861553 w 1050245"/>
                  <a:gd name="connsiteY2" fmla="*/ 1565573 h 1569865"/>
                  <a:gd name="connsiteX3" fmla="*/ 1050245 w 1050245"/>
                  <a:gd name="connsiteY3" fmla="*/ 1569865 h 1569865"/>
                  <a:gd name="connsiteX0" fmla="*/ 6056 w 1554601"/>
                  <a:gd name="connsiteY0" fmla="*/ 0 h 1569865"/>
                  <a:gd name="connsiteX1" fmla="*/ 0 w 1554601"/>
                  <a:gd name="connsiteY1" fmla="*/ 890253 h 1569865"/>
                  <a:gd name="connsiteX2" fmla="*/ 861553 w 1554601"/>
                  <a:gd name="connsiteY2" fmla="*/ 1565573 h 1569865"/>
                  <a:gd name="connsiteX3" fmla="*/ 1554601 w 1554601"/>
                  <a:gd name="connsiteY3" fmla="*/ 1569865 h 1569865"/>
                  <a:gd name="connsiteX0" fmla="*/ 6056 w 1156857"/>
                  <a:gd name="connsiteY0" fmla="*/ 0 h 1573966"/>
                  <a:gd name="connsiteX1" fmla="*/ 0 w 1156857"/>
                  <a:gd name="connsiteY1" fmla="*/ 890253 h 1573966"/>
                  <a:gd name="connsiteX2" fmla="*/ 861553 w 1156857"/>
                  <a:gd name="connsiteY2" fmla="*/ 1565573 h 1573966"/>
                  <a:gd name="connsiteX3" fmla="*/ 1156857 w 1156857"/>
                  <a:gd name="connsiteY3" fmla="*/ 1573966 h 1573966"/>
                  <a:gd name="connsiteX0" fmla="*/ 6056 w 1156857"/>
                  <a:gd name="connsiteY0" fmla="*/ 0 h 1688266"/>
                  <a:gd name="connsiteX1" fmla="*/ 0 w 1156857"/>
                  <a:gd name="connsiteY1" fmla="*/ 1004553 h 1688266"/>
                  <a:gd name="connsiteX2" fmla="*/ 861553 w 1156857"/>
                  <a:gd name="connsiteY2" fmla="*/ 1679873 h 1688266"/>
                  <a:gd name="connsiteX3" fmla="*/ 1156857 w 1156857"/>
                  <a:gd name="connsiteY3" fmla="*/ 1688266 h 1688266"/>
                  <a:gd name="connsiteX0" fmla="*/ 6056 w 1156857"/>
                  <a:gd name="connsiteY0" fmla="*/ 0 h 1688266"/>
                  <a:gd name="connsiteX1" fmla="*/ 0 w 1156857"/>
                  <a:gd name="connsiteY1" fmla="*/ 1004553 h 1688266"/>
                  <a:gd name="connsiteX2" fmla="*/ 1045703 w 1156857"/>
                  <a:gd name="connsiteY2" fmla="*/ 1571923 h 1688266"/>
                  <a:gd name="connsiteX3" fmla="*/ 1156857 w 1156857"/>
                  <a:gd name="connsiteY3" fmla="*/ 1688266 h 1688266"/>
                  <a:gd name="connsiteX0" fmla="*/ 6056 w 1061607"/>
                  <a:gd name="connsiteY0" fmla="*/ 0 h 1866066"/>
                  <a:gd name="connsiteX1" fmla="*/ 0 w 1061607"/>
                  <a:gd name="connsiteY1" fmla="*/ 1004553 h 1866066"/>
                  <a:gd name="connsiteX2" fmla="*/ 1045703 w 1061607"/>
                  <a:gd name="connsiteY2" fmla="*/ 1571923 h 1866066"/>
                  <a:gd name="connsiteX3" fmla="*/ 1061607 w 1061607"/>
                  <a:gd name="connsiteY3" fmla="*/ 1866066 h 1866066"/>
                  <a:gd name="connsiteX0" fmla="*/ 6056 w 1061607"/>
                  <a:gd name="connsiteY0" fmla="*/ 0 h 1866066"/>
                  <a:gd name="connsiteX1" fmla="*/ 0 w 1061607"/>
                  <a:gd name="connsiteY1" fmla="*/ 1080753 h 1866066"/>
                  <a:gd name="connsiteX2" fmla="*/ 1045703 w 1061607"/>
                  <a:gd name="connsiteY2" fmla="*/ 1571923 h 1866066"/>
                  <a:gd name="connsiteX3" fmla="*/ 1061607 w 1061607"/>
                  <a:gd name="connsiteY3" fmla="*/ 1866066 h 1866066"/>
                  <a:gd name="connsiteX0" fmla="*/ 6056 w 1061607"/>
                  <a:gd name="connsiteY0" fmla="*/ 0 h 1866066"/>
                  <a:gd name="connsiteX1" fmla="*/ 0 w 1061607"/>
                  <a:gd name="connsiteY1" fmla="*/ 1080753 h 1866066"/>
                  <a:gd name="connsiteX2" fmla="*/ 923583 w 1061607"/>
                  <a:gd name="connsiteY2" fmla="*/ 1518965 h 1866066"/>
                  <a:gd name="connsiteX3" fmla="*/ 1045703 w 1061607"/>
                  <a:gd name="connsiteY3" fmla="*/ 1571923 h 1866066"/>
                  <a:gd name="connsiteX4" fmla="*/ 1061607 w 1061607"/>
                  <a:gd name="connsiteY4" fmla="*/ 1866066 h 1866066"/>
                  <a:gd name="connsiteX0" fmla="*/ 6056 w 1061607"/>
                  <a:gd name="connsiteY0" fmla="*/ 0 h 1866066"/>
                  <a:gd name="connsiteX1" fmla="*/ 0 w 1061607"/>
                  <a:gd name="connsiteY1" fmla="*/ 1080753 h 1866066"/>
                  <a:gd name="connsiteX2" fmla="*/ 548933 w 1061607"/>
                  <a:gd name="connsiteY2" fmla="*/ 1322116 h 1866066"/>
                  <a:gd name="connsiteX3" fmla="*/ 1045703 w 1061607"/>
                  <a:gd name="connsiteY3" fmla="*/ 1571923 h 1866066"/>
                  <a:gd name="connsiteX4" fmla="*/ 1061607 w 1061607"/>
                  <a:gd name="connsiteY4" fmla="*/ 1866066 h 1866066"/>
                  <a:gd name="connsiteX0" fmla="*/ 6056 w 1061607"/>
                  <a:gd name="connsiteY0" fmla="*/ 0 h 1866066"/>
                  <a:gd name="connsiteX1" fmla="*/ 0 w 1061607"/>
                  <a:gd name="connsiteY1" fmla="*/ 1080753 h 1866066"/>
                  <a:gd name="connsiteX2" fmla="*/ 548933 w 1061607"/>
                  <a:gd name="connsiteY2" fmla="*/ 1322116 h 1866066"/>
                  <a:gd name="connsiteX3" fmla="*/ 1052053 w 1061607"/>
                  <a:gd name="connsiteY3" fmla="*/ 1673523 h 1866066"/>
                  <a:gd name="connsiteX4" fmla="*/ 1061607 w 1061607"/>
                  <a:gd name="connsiteY4" fmla="*/ 1866066 h 1866066"/>
                  <a:gd name="connsiteX0" fmla="*/ 0 w 1061607"/>
                  <a:gd name="connsiteY0" fmla="*/ 0 h 785313"/>
                  <a:gd name="connsiteX1" fmla="*/ 548933 w 1061607"/>
                  <a:gd name="connsiteY1" fmla="*/ 241363 h 785313"/>
                  <a:gd name="connsiteX2" fmla="*/ 1052053 w 1061607"/>
                  <a:gd name="connsiteY2" fmla="*/ 592770 h 785313"/>
                  <a:gd name="connsiteX3" fmla="*/ 1061607 w 1061607"/>
                  <a:gd name="connsiteY3" fmla="*/ 785313 h 785313"/>
                  <a:gd name="connsiteX0" fmla="*/ 0 w 512674"/>
                  <a:gd name="connsiteY0" fmla="*/ 0 h 543950"/>
                  <a:gd name="connsiteX1" fmla="*/ 503120 w 512674"/>
                  <a:gd name="connsiteY1" fmla="*/ 351407 h 543950"/>
                  <a:gd name="connsiteX2" fmla="*/ 512674 w 512674"/>
                  <a:gd name="connsiteY2" fmla="*/ 543950 h 543950"/>
                  <a:gd name="connsiteX0" fmla="*/ 0 w 585245"/>
                  <a:gd name="connsiteY0" fmla="*/ 0 h 598379"/>
                  <a:gd name="connsiteX1" fmla="*/ 575691 w 585245"/>
                  <a:gd name="connsiteY1" fmla="*/ 405836 h 598379"/>
                  <a:gd name="connsiteX2" fmla="*/ 585245 w 585245"/>
                  <a:gd name="connsiteY2" fmla="*/ 598379 h 598379"/>
                  <a:gd name="connsiteX0" fmla="*/ 0 w 782520"/>
                  <a:gd name="connsiteY0" fmla="*/ 0 h 598379"/>
                  <a:gd name="connsiteX1" fmla="*/ 782520 w 782520"/>
                  <a:gd name="connsiteY1" fmla="*/ 550978 h 598379"/>
                  <a:gd name="connsiteX2" fmla="*/ 585245 w 782520"/>
                  <a:gd name="connsiteY2" fmla="*/ 598379 h 598379"/>
                  <a:gd name="connsiteX0" fmla="*/ 0 w 782520"/>
                  <a:gd name="connsiteY0" fmla="*/ 0 h 721750"/>
                  <a:gd name="connsiteX1" fmla="*/ 782520 w 782520"/>
                  <a:gd name="connsiteY1" fmla="*/ 550978 h 721750"/>
                  <a:gd name="connsiteX2" fmla="*/ 781188 w 782520"/>
                  <a:gd name="connsiteY2" fmla="*/ 721750 h 721750"/>
                  <a:gd name="connsiteX0" fmla="*/ 0 w 788029"/>
                  <a:gd name="connsiteY0" fmla="*/ 0 h 1004761"/>
                  <a:gd name="connsiteX1" fmla="*/ 782520 w 788029"/>
                  <a:gd name="connsiteY1" fmla="*/ 550978 h 1004761"/>
                  <a:gd name="connsiteX2" fmla="*/ 788007 w 788029"/>
                  <a:gd name="connsiteY2" fmla="*/ 1004761 h 1004761"/>
                  <a:gd name="connsiteX0" fmla="*/ 0 w 788030"/>
                  <a:gd name="connsiteY0" fmla="*/ 0 h 946795"/>
                  <a:gd name="connsiteX1" fmla="*/ 782520 w 788030"/>
                  <a:gd name="connsiteY1" fmla="*/ 550978 h 946795"/>
                  <a:gd name="connsiteX2" fmla="*/ 788008 w 788030"/>
                  <a:gd name="connsiteY2" fmla="*/ 946795 h 946795"/>
                  <a:gd name="connsiteX0" fmla="*/ 0 w 784644"/>
                  <a:gd name="connsiteY0" fmla="*/ 0 h 933156"/>
                  <a:gd name="connsiteX1" fmla="*/ 782520 w 784644"/>
                  <a:gd name="connsiteY1" fmla="*/ 550978 h 933156"/>
                  <a:gd name="connsiteX2" fmla="*/ 784599 w 784644"/>
                  <a:gd name="connsiteY2" fmla="*/ 933156 h 933156"/>
                </a:gdLst>
                <a:ahLst/>
                <a:cxnLst>
                  <a:cxn ang="0">
                    <a:pos x="connsiteX0" y="connsiteY0"/>
                  </a:cxn>
                  <a:cxn ang="0">
                    <a:pos x="connsiteX1" y="connsiteY1"/>
                  </a:cxn>
                  <a:cxn ang="0">
                    <a:pos x="connsiteX2" y="connsiteY2"/>
                  </a:cxn>
                </a:cxnLst>
                <a:rect l="l" t="t" r="r" b="b"/>
                <a:pathLst>
                  <a:path w="784644" h="933156">
                    <a:moveTo>
                      <a:pt x="0" y="0"/>
                    </a:moveTo>
                    <a:lnTo>
                      <a:pt x="782520" y="550978"/>
                    </a:lnTo>
                    <a:cubicBezTo>
                      <a:pt x="782076" y="607902"/>
                      <a:pt x="785043" y="876232"/>
                      <a:pt x="784599" y="933156"/>
                    </a:cubicBezTo>
                  </a:path>
                </a:pathLst>
              </a:custGeom>
              <a:noFill/>
              <a:ln w="5340" cap="flat">
                <a:solidFill>
                  <a:srgbClr val="4875BA"/>
                </a:solidFill>
                <a:prstDash val="solid"/>
                <a:miter/>
              </a:ln>
            </p:spPr>
            <p:txBody>
              <a:bodyPr rtlCol="0" anchor="ctr"/>
              <a:lstStyle/>
              <a:p>
                <a:endParaRPr lang="en-CA" dirty="0"/>
              </a:p>
            </p:txBody>
          </p:sp>
          <p:sp>
            <p:nvSpPr>
              <p:cNvPr id="158" name="Freeform: Shape 103">
                <a:extLst>
                  <a:ext uri="{FF2B5EF4-FFF2-40B4-BE49-F238E27FC236}">
                    <a16:creationId xmlns:a16="http://schemas.microsoft.com/office/drawing/2014/main" id="{1802B19A-2AB7-B94E-A893-EF52F9253A3F}"/>
                  </a:ext>
                </a:extLst>
              </p:cNvPr>
              <p:cNvSpPr/>
              <p:nvPr/>
            </p:nvSpPr>
            <p:spPr>
              <a:xfrm rot="16200000">
                <a:off x="7375235" y="3054259"/>
                <a:ext cx="95354" cy="51344"/>
              </a:xfrm>
              <a:custGeom>
                <a:avLst/>
                <a:gdLst>
                  <a:gd name="connsiteX0" fmla="*/ 96869 w 92595"/>
                  <a:gd name="connsiteY0" fmla="*/ 5698 h 49858"/>
                  <a:gd name="connsiteX1" fmla="*/ 48435 w 92595"/>
                  <a:gd name="connsiteY1" fmla="*/ 54845 h 49858"/>
                  <a:gd name="connsiteX2" fmla="*/ 0 w 92595"/>
                  <a:gd name="connsiteY2" fmla="*/ 0 h 49858"/>
                </a:gdLst>
                <a:ahLst/>
                <a:cxnLst>
                  <a:cxn ang="0">
                    <a:pos x="connsiteX0" y="connsiteY0"/>
                  </a:cxn>
                  <a:cxn ang="0">
                    <a:pos x="connsiteX1" y="connsiteY1"/>
                  </a:cxn>
                  <a:cxn ang="0">
                    <a:pos x="connsiteX2" y="connsiteY2"/>
                  </a:cxn>
                </a:cxnLst>
                <a:rect l="l" t="t" r="r" b="b"/>
                <a:pathLst>
                  <a:path w="92595" h="49858">
                    <a:moveTo>
                      <a:pt x="96869" y="5698"/>
                    </a:moveTo>
                    <a:lnTo>
                      <a:pt x="48435" y="54845"/>
                    </a:lnTo>
                    <a:lnTo>
                      <a:pt x="0" y="0"/>
                    </a:lnTo>
                  </a:path>
                </a:pathLst>
              </a:custGeom>
              <a:noFill/>
              <a:ln w="5340" cap="flat">
                <a:solidFill>
                  <a:srgbClr val="4875BA"/>
                </a:solidFill>
                <a:prstDash val="solid"/>
                <a:miter/>
              </a:ln>
            </p:spPr>
            <p:txBody>
              <a:bodyPr rtlCol="0" anchor="ctr"/>
              <a:lstStyle/>
              <a:p>
                <a:endParaRPr lang="en-CA" dirty="0"/>
              </a:p>
            </p:txBody>
          </p:sp>
        </p:grpSp>
        <p:grpSp>
          <p:nvGrpSpPr>
            <p:cNvPr id="34" name="Group 33">
              <a:extLst>
                <a:ext uri="{FF2B5EF4-FFF2-40B4-BE49-F238E27FC236}">
                  <a16:creationId xmlns:a16="http://schemas.microsoft.com/office/drawing/2014/main" id="{78D02345-B517-D948-AC21-B62DED1442CA}"/>
                </a:ext>
              </a:extLst>
            </p:cNvPr>
            <p:cNvGrpSpPr/>
            <p:nvPr/>
          </p:nvGrpSpPr>
          <p:grpSpPr>
            <a:xfrm>
              <a:off x="6203353" y="2713955"/>
              <a:ext cx="1369595" cy="1003270"/>
              <a:chOff x="6365396" y="2760253"/>
              <a:chExt cx="1369595" cy="1003270"/>
            </a:xfrm>
          </p:grpSpPr>
          <p:sp>
            <p:nvSpPr>
              <p:cNvPr id="160" name="Freeform: Shape 96">
                <a:extLst>
                  <a:ext uri="{FF2B5EF4-FFF2-40B4-BE49-F238E27FC236}">
                    <a16:creationId xmlns:a16="http://schemas.microsoft.com/office/drawing/2014/main" id="{001B079F-1D83-834A-B0B0-984E81A7A58A}"/>
                  </a:ext>
                </a:extLst>
              </p:cNvPr>
              <p:cNvSpPr/>
              <p:nvPr/>
            </p:nvSpPr>
            <p:spPr>
              <a:xfrm rot="16200000">
                <a:off x="6570239" y="2598770"/>
                <a:ext cx="959910" cy="1369595"/>
              </a:xfrm>
              <a:custGeom>
                <a:avLst/>
                <a:gdLst>
                  <a:gd name="connsiteX0" fmla="*/ 0 w 1039915"/>
                  <a:gd name="connsiteY0" fmla="*/ 0 h 1809168"/>
                  <a:gd name="connsiteX1" fmla="*/ 0 w 1039915"/>
                  <a:gd name="connsiteY1" fmla="*/ 1289923 h 1809168"/>
                  <a:gd name="connsiteX2" fmla="*/ 589048 w 1039915"/>
                  <a:gd name="connsiteY2" fmla="*/ 1553463 h 1809168"/>
                  <a:gd name="connsiteX3" fmla="*/ 1044189 w 1039915"/>
                  <a:gd name="connsiteY3" fmla="*/ 1553463 h 1809168"/>
                  <a:gd name="connsiteX4" fmla="*/ 1044189 w 1039915"/>
                  <a:gd name="connsiteY4" fmla="*/ 1812730 h 1809168"/>
                  <a:gd name="connsiteX0" fmla="*/ 6056 w 1050245"/>
                  <a:gd name="connsiteY0" fmla="*/ 0 h 1812730"/>
                  <a:gd name="connsiteX1" fmla="*/ 0 w 1050245"/>
                  <a:gd name="connsiteY1" fmla="*/ 890253 h 1812730"/>
                  <a:gd name="connsiteX2" fmla="*/ 595104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685939 w 1050245"/>
                  <a:gd name="connsiteY2" fmla="*/ 1553463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788885 w 1050245"/>
                  <a:gd name="connsiteY2" fmla="*/ 1559518 h 1812730"/>
                  <a:gd name="connsiteX3" fmla="*/ 1050245 w 1050245"/>
                  <a:gd name="connsiteY3" fmla="*/ 1553463 h 1812730"/>
                  <a:gd name="connsiteX4" fmla="*/ 1050245 w 1050245"/>
                  <a:gd name="connsiteY4" fmla="*/ 1812730 h 1812730"/>
                  <a:gd name="connsiteX0" fmla="*/ 6056 w 1050245"/>
                  <a:gd name="connsiteY0" fmla="*/ 0 h 1812730"/>
                  <a:gd name="connsiteX1" fmla="*/ 0 w 1050245"/>
                  <a:gd name="connsiteY1" fmla="*/ 890253 h 1812730"/>
                  <a:gd name="connsiteX2" fmla="*/ 861553 w 1050245"/>
                  <a:gd name="connsiteY2" fmla="*/ 1565573 h 1812730"/>
                  <a:gd name="connsiteX3" fmla="*/ 1050245 w 1050245"/>
                  <a:gd name="connsiteY3" fmla="*/ 1553463 h 1812730"/>
                  <a:gd name="connsiteX4" fmla="*/ 1050245 w 1050245"/>
                  <a:gd name="connsiteY4" fmla="*/ 1812730 h 1812730"/>
                  <a:gd name="connsiteX0" fmla="*/ 6056 w 1050245"/>
                  <a:gd name="connsiteY0" fmla="*/ 0 h 1565573"/>
                  <a:gd name="connsiteX1" fmla="*/ 0 w 1050245"/>
                  <a:gd name="connsiteY1" fmla="*/ 890253 h 1565573"/>
                  <a:gd name="connsiteX2" fmla="*/ 861553 w 1050245"/>
                  <a:gd name="connsiteY2" fmla="*/ 1565573 h 1565573"/>
                  <a:gd name="connsiteX3" fmla="*/ 1050245 w 1050245"/>
                  <a:gd name="connsiteY3" fmla="*/ 1553463 h 1565573"/>
                  <a:gd name="connsiteX0" fmla="*/ 6056 w 1050245"/>
                  <a:gd name="connsiteY0" fmla="*/ 0 h 1569865"/>
                  <a:gd name="connsiteX1" fmla="*/ 0 w 1050245"/>
                  <a:gd name="connsiteY1" fmla="*/ 890253 h 1569865"/>
                  <a:gd name="connsiteX2" fmla="*/ 861553 w 1050245"/>
                  <a:gd name="connsiteY2" fmla="*/ 1565573 h 1569865"/>
                  <a:gd name="connsiteX3" fmla="*/ 1050245 w 1050245"/>
                  <a:gd name="connsiteY3" fmla="*/ 1569865 h 1569865"/>
                  <a:gd name="connsiteX0" fmla="*/ 6056 w 1554601"/>
                  <a:gd name="connsiteY0" fmla="*/ 0 h 1569865"/>
                  <a:gd name="connsiteX1" fmla="*/ 0 w 1554601"/>
                  <a:gd name="connsiteY1" fmla="*/ 890253 h 1569865"/>
                  <a:gd name="connsiteX2" fmla="*/ 861553 w 1554601"/>
                  <a:gd name="connsiteY2" fmla="*/ 1565573 h 1569865"/>
                  <a:gd name="connsiteX3" fmla="*/ 1554601 w 1554601"/>
                  <a:gd name="connsiteY3" fmla="*/ 1569865 h 1569865"/>
                  <a:gd name="connsiteX0" fmla="*/ 6056 w 1156857"/>
                  <a:gd name="connsiteY0" fmla="*/ 0 h 1573966"/>
                  <a:gd name="connsiteX1" fmla="*/ 0 w 1156857"/>
                  <a:gd name="connsiteY1" fmla="*/ 890253 h 1573966"/>
                  <a:gd name="connsiteX2" fmla="*/ 861553 w 1156857"/>
                  <a:gd name="connsiteY2" fmla="*/ 1565573 h 1573966"/>
                  <a:gd name="connsiteX3" fmla="*/ 1156857 w 1156857"/>
                  <a:gd name="connsiteY3" fmla="*/ 1573966 h 1573966"/>
                  <a:gd name="connsiteX0" fmla="*/ 6056 w 1156857"/>
                  <a:gd name="connsiteY0" fmla="*/ 0 h 1688266"/>
                  <a:gd name="connsiteX1" fmla="*/ 0 w 1156857"/>
                  <a:gd name="connsiteY1" fmla="*/ 1004553 h 1688266"/>
                  <a:gd name="connsiteX2" fmla="*/ 861553 w 1156857"/>
                  <a:gd name="connsiteY2" fmla="*/ 1679873 h 1688266"/>
                  <a:gd name="connsiteX3" fmla="*/ 1156857 w 1156857"/>
                  <a:gd name="connsiteY3" fmla="*/ 1688266 h 1688266"/>
                  <a:gd name="connsiteX0" fmla="*/ 6056 w 1156857"/>
                  <a:gd name="connsiteY0" fmla="*/ 0 h 1688266"/>
                  <a:gd name="connsiteX1" fmla="*/ 0 w 1156857"/>
                  <a:gd name="connsiteY1" fmla="*/ 1004553 h 1688266"/>
                  <a:gd name="connsiteX2" fmla="*/ 1045703 w 1156857"/>
                  <a:gd name="connsiteY2" fmla="*/ 1571923 h 1688266"/>
                  <a:gd name="connsiteX3" fmla="*/ 1156857 w 1156857"/>
                  <a:gd name="connsiteY3" fmla="*/ 1688266 h 1688266"/>
                  <a:gd name="connsiteX0" fmla="*/ 6056 w 1061607"/>
                  <a:gd name="connsiteY0" fmla="*/ 0 h 1866066"/>
                  <a:gd name="connsiteX1" fmla="*/ 0 w 1061607"/>
                  <a:gd name="connsiteY1" fmla="*/ 1004553 h 1866066"/>
                  <a:gd name="connsiteX2" fmla="*/ 1045703 w 1061607"/>
                  <a:gd name="connsiteY2" fmla="*/ 1571923 h 1866066"/>
                  <a:gd name="connsiteX3" fmla="*/ 1061607 w 1061607"/>
                  <a:gd name="connsiteY3" fmla="*/ 1866066 h 1866066"/>
                  <a:gd name="connsiteX0" fmla="*/ 6056 w 1061607"/>
                  <a:gd name="connsiteY0" fmla="*/ 0 h 1866066"/>
                  <a:gd name="connsiteX1" fmla="*/ 0 w 1061607"/>
                  <a:gd name="connsiteY1" fmla="*/ 1080753 h 1866066"/>
                  <a:gd name="connsiteX2" fmla="*/ 1045703 w 1061607"/>
                  <a:gd name="connsiteY2" fmla="*/ 1571923 h 1866066"/>
                  <a:gd name="connsiteX3" fmla="*/ 1061607 w 1061607"/>
                  <a:gd name="connsiteY3" fmla="*/ 1866066 h 1866066"/>
                  <a:gd name="connsiteX0" fmla="*/ 6056 w 1061607"/>
                  <a:gd name="connsiteY0" fmla="*/ 0 h 1866066"/>
                  <a:gd name="connsiteX1" fmla="*/ 0 w 1061607"/>
                  <a:gd name="connsiteY1" fmla="*/ 1080753 h 1866066"/>
                  <a:gd name="connsiteX2" fmla="*/ 923583 w 1061607"/>
                  <a:gd name="connsiteY2" fmla="*/ 1518965 h 1866066"/>
                  <a:gd name="connsiteX3" fmla="*/ 1045703 w 1061607"/>
                  <a:gd name="connsiteY3" fmla="*/ 1571923 h 1866066"/>
                  <a:gd name="connsiteX4" fmla="*/ 1061607 w 1061607"/>
                  <a:gd name="connsiteY4" fmla="*/ 1866066 h 1866066"/>
                  <a:gd name="connsiteX0" fmla="*/ 6056 w 1061607"/>
                  <a:gd name="connsiteY0" fmla="*/ 0 h 1866066"/>
                  <a:gd name="connsiteX1" fmla="*/ 0 w 1061607"/>
                  <a:gd name="connsiteY1" fmla="*/ 1080753 h 1866066"/>
                  <a:gd name="connsiteX2" fmla="*/ 548933 w 1061607"/>
                  <a:gd name="connsiteY2" fmla="*/ 1322116 h 1866066"/>
                  <a:gd name="connsiteX3" fmla="*/ 1045703 w 1061607"/>
                  <a:gd name="connsiteY3" fmla="*/ 1571923 h 1866066"/>
                  <a:gd name="connsiteX4" fmla="*/ 1061607 w 1061607"/>
                  <a:gd name="connsiteY4" fmla="*/ 1866066 h 1866066"/>
                  <a:gd name="connsiteX0" fmla="*/ 6056 w 1061607"/>
                  <a:gd name="connsiteY0" fmla="*/ 0 h 1866066"/>
                  <a:gd name="connsiteX1" fmla="*/ 0 w 1061607"/>
                  <a:gd name="connsiteY1" fmla="*/ 1080753 h 1866066"/>
                  <a:gd name="connsiteX2" fmla="*/ 548933 w 1061607"/>
                  <a:gd name="connsiteY2" fmla="*/ 1322116 h 1866066"/>
                  <a:gd name="connsiteX3" fmla="*/ 1052053 w 1061607"/>
                  <a:gd name="connsiteY3" fmla="*/ 1673523 h 1866066"/>
                  <a:gd name="connsiteX4" fmla="*/ 1061607 w 1061607"/>
                  <a:gd name="connsiteY4" fmla="*/ 1866066 h 1866066"/>
                  <a:gd name="connsiteX0" fmla="*/ 0 w 1061607"/>
                  <a:gd name="connsiteY0" fmla="*/ 0 h 785313"/>
                  <a:gd name="connsiteX1" fmla="*/ 548933 w 1061607"/>
                  <a:gd name="connsiteY1" fmla="*/ 241363 h 785313"/>
                  <a:gd name="connsiteX2" fmla="*/ 1052053 w 1061607"/>
                  <a:gd name="connsiteY2" fmla="*/ 592770 h 785313"/>
                  <a:gd name="connsiteX3" fmla="*/ 1061607 w 1061607"/>
                  <a:gd name="connsiteY3" fmla="*/ 785313 h 785313"/>
                  <a:gd name="connsiteX0" fmla="*/ 0 w 512674"/>
                  <a:gd name="connsiteY0" fmla="*/ 0 h 543950"/>
                  <a:gd name="connsiteX1" fmla="*/ 503120 w 512674"/>
                  <a:gd name="connsiteY1" fmla="*/ 351407 h 543950"/>
                  <a:gd name="connsiteX2" fmla="*/ 512674 w 512674"/>
                  <a:gd name="connsiteY2" fmla="*/ 543950 h 543950"/>
                  <a:gd name="connsiteX0" fmla="*/ 0 w 585245"/>
                  <a:gd name="connsiteY0" fmla="*/ 0 h 598379"/>
                  <a:gd name="connsiteX1" fmla="*/ 575691 w 585245"/>
                  <a:gd name="connsiteY1" fmla="*/ 405836 h 598379"/>
                  <a:gd name="connsiteX2" fmla="*/ 585245 w 585245"/>
                  <a:gd name="connsiteY2" fmla="*/ 598379 h 598379"/>
                  <a:gd name="connsiteX0" fmla="*/ 0 w 782520"/>
                  <a:gd name="connsiteY0" fmla="*/ 0 h 598379"/>
                  <a:gd name="connsiteX1" fmla="*/ 782520 w 782520"/>
                  <a:gd name="connsiteY1" fmla="*/ 550978 h 598379"/>
                  <a:gd name="connsiteX2" fmla="*/ 585245 w 782520"/>
                  <a:gd name="connsiteY2" fmla="*/ 598379 h 598379"/>
                  <a:gd name="connsiteX0" fmla="*/ 0 w 782520"/>
                  <a:gd name="connsiteY0" fmla="*/ 0 h 721750"/>
                  <a:gd name="connsiteX1" fmla="*/ 782520 w 782520"/>
                  <a:gd name="connsiteY1" fmla="*/ 550978 h 721750"/>
                  <a:gd name="connsiteX2" fmla="*/ 781188 w 782520"/>
                  <a:gd name="connsiteY2" fmla="*/ 721750 h 721750"/>
                  <a:gd name="connsiteX0" fmla="*/ 0 w 788029"/>
                  <a:gd name="connsiteY0" fmla="*/ 0 h 1004761"/>
                  <a:gd name="connsiteX1" fmla="*/ 782520 w 788029"/>
                  <a:gd name="connsiteY1" fmla="*/ 550978 h 1004761"/>
                  <a:gd name="connsiteX2" fmla="*/ 788007 w 788029"/>
                  <a:gd name="connsiteY2" fmla="*/ 1004761 h 1004761"/>
                  <a:gd name="connsiteX0" fmla="*/ 0 w 788030"/>
                  <a:gd name="connsiteY0" fmla="*/ 0 h 946795"/>
                  <a:gd name="connsiteX1" fmla="*/ 782520 w 788030"/>
                  <a:gd name="connsiteY1" fmla="*/ 550978 h 946795"/>
                  <a:gd name="connsiteX2" fmla="*/ 788008 w 788030"/>
                  <a:gd name="connsiteY2" fmla="*/ 946795 h 946795"/>
                  <a:gd name="connsiteX0" fmla="*/ 0 w 784644"/>
                  <a:gd name="connsiteY0" fmla="*/ 0 h 933156"/>
                  <a:gd name="connsiteX1" fmla="*/ 782520 w 784644"/>
                  <a:gd name="connsiteY1" fmla="*/ 550978 h 933156"/>
                  <a:gd name="connsiteX2" fmla="*/ 784599 w 784644"/>
                  <a:gd name="connsiteY2" fmla="*/ 933156 h 933156"/>
                  <a:gd name="connsiteX0" fmla="*/ 0 w 784644"/>
                  <a:gd name="connsiteY0" fmla="*/ 0 h 988891"/>
                  <a:gd name="connsiteX1" fmla="*/ 782520 w 784644"/>
                  <a:gd name="connsiteY1" fmla="*/ 550978 h 988891"/>
                  <a:gd name="connsiteX2" fmla="*/ 784599 w 784644"/>
                  <a:gd name="connsiteY2" fmla="*/ 988891 h 988891"/>
                  <a:gd name="connsiteX0" fmla="*/ 0 w 782520"/>
                  <a:gd name="connsiteY0" fmla="*/ 0 h 1014617"/>
                  <a:gd name="connsiteX1" fmla="*/ 782520 w 782520"/>
                  <a:gd name="connsiteY1" fmla="*/ 550978 h 1014617"/>
                  <a:gd name="connsiteX2" fmla="*/ 779880 w 782520"/>
                  <a:gd name="connsiteY2" fmla="*/ 1014617 h 1014617"/>
                </a:gdLst>
                <a:ahLst/>
                <a:cxnLst>
                  <a:cxn ang="0">
                    <a:pos x="connsiteX0" y="connsiteY0"/>
                  </a:cxn>
                  <a:cxn ang="0">
                    <a:pos x="connsiteX1" y="connsiteY1"/>
                  </a:cxn>
                  <a:cxn ang="0">
                    <a:pos x="connsiteX2" y="connsiteY2"/>
                  </a:cxn>
                </a:cxnLst>
                <a:rect l="l" t="t" r="r" b="b"/>
                <a:pathLst>
                  <a:path w="782520" h="1014617">
                    <a:moveTo>
                      <a:pt x="0" y="0"/>
                    </a:moveTo>
                    <a:lnTo>
                      <a:pt x="782520" y="550978"/>
                    </a:lnTo>
                    <a:cubicBezTo>
                      <a:pt x="782076" y="607902"/>
                      <a:pt x="780324" y="957693"/>
                      <a:pt x="779880" y="1014617"/>
                    </a:cubicBezTo>
                  </a:path>
                </a:pathLst>
              </a:custGeom>
              <a:noFill/>
              <a:ln w="5340" cap="flat">
                <a:solidFill>
                  <a:srgbClr val="4875BA"/>
                </a:solidFill>
                <a:prstDash val="solid"/>
                <a:miter/>
              </a:ln>
            </p:spPr>
            <p:txBody>
              <a:bodyPr rtlCol="0" anchor="ctr"/>
              <a:lstStyle/>
              <a:p>
                <a:endParaRPr lang="en-CA" dirty="0"/>
              </a:p>
            </p:txBody>
          </p:sp>
          <p:sp>
            <p:nvSpPr>
              <p:cNvPr id="161" name="Freeform: Shape 103">
                <a:extLst>
                  <a:ext uri="{FF2B5EF4-FFF2-40B4-BE49-F238E27FC236}">
                    <a16:creationId xmlns:a16="http://schemas.microsoft.com/office/drawing/2014/main" id="{3201B90E-9B45-214F-BF41-A200EC77746E}"/>
                  </a:ext>
                </a:extLst>
              </p:cNvPr>
              <p:cNvSpPr/>
              <p:nvPr/>
            </p:nvSpPr>
            <p:spPr>
              <a:xfrm rot="16200000">
                <a:off x="7660928" y="2782258"/>
                <a:ext cx="95354" cy="51344"/>
              </a:xfrm>
              <a:custGeom>
                <a:avLst/>
                <a:gdLst>
                  <a:gd name="connsiteX0" fmla="*/ 96869 w 92595"/>
                  <a:gd name="connsiteY0" fmla="*/ 5698 h 49858"/>
                  <a:gd name="connsiteX1" fmla="*/ 48435 w 92595"/>
                  <a:gd name="connsiteY1" fmla="*/ 54845 h 49858"/>
                  <a:gd name="connsiteX2" fmla="*/ 0 w 92595"/>
                  <a:gd name="connsiteY2" fmla="*/ 0 h 49858"/>
                </a:gdLst>
                <a:ahLst/>
                <a:cxnLst>
                  <a:cxn ang="0">
                    <a:pos x="connsiteX0" y="connsiteY0"/>
                  </a:cxn>
                  <a:cxn ang="0">
                    <a:pos x="connsiteX1" y="connsiteY1"/>
                  </a:cxn>
                  <a:cxn ang="0">
                    <a:pos x="connsiteX2" y="connsiteY2"/>
                  </a:cxn>
                </a:cxnLst>
                <a:rect l="l" t="t" r="r" b="b"/>
                <a:pathLst>
                  <a:path w="92595" h="49858">
                    <a:moveTo>
                      <a:pt x="96869" y="5698"/>
                    </a:moveTo>
                    <a:lnTo>
                      <a:pt x="48435" y="54845"/>
                    </a:lnTo>
                    <a:lnTo>
                      <a:pt x="0" y="0"/>
                    </a:lnTo>
                  </a:path>
                </a:pathLst>
              </a:custGeom>
              <a:noFill/>
              <a:ln w="5340" cap="flat">
                <a:solidFill>
                  <a:srgbClr val="4875BA"/>
                </a:solidFill>
                <a:prstDash val="solid"/>
                <a:miter/>
              </a:ln>
            </p:spPr>
            <p:txBody>
              <a:bodyPr rtlCol="0" anchor="ctr"/>
              <a:lstStyle/>
              <a:p>
                <a:endParaRPr lang="en-CA" dirty="0"/>
              </a:p>
            </p:txBody>
          </p:sp>
        </p:grpSp>
      </p:grpSp>
      <p:grpSp>
        <p:nvGrpSpPr>
          <p:cNvPr id="247" name="Group 246">
            <a:extLst>
              <a:ext uri="{FF2B5EF4-FFF2-40B4-BE49-F238E27FC236}">
                <a16:creationId xmlns:a16="http://schemas.microsoft.com/office/drawing/2014/main" id="{D77944DB-F63F-433E-848C-69FD63DAFC8E}"/>
              </a:ext>
            </a:extLst>
          </p:cNvPr>
          <p:cNvGrpSpPr/>
          <p:nvPr/>
        </p:nvGrpSpPr>
        <p:grpSpPr>
          <a:xfrm>
            <a:off x="5139943" y="2034106"/>
            <a:ext cx="1259632" cy="1045468"/>
            <a:chOff x="5627543" y="1743228"/>
            <a:chExt cx="1259632" cy="1045468"/>
          </a:xfrm>
        </p:grpSpPr>
        <p:sp>
          <p:nvSpPr>
            <p:cNvPr id="248" name="Rectangle 247">
              <a:extLst>
                <a:ext uri="{FF2B5EF4-FFF2-40B4-BE49-F238E27FC236}">
                  <a16:creationId xmlns:a16="http://schemas.microsoft.com/office/drawing/2014/main" id="{E6BA4647-A471-4103-8547-A7E08658BCC8}"/>
                </a:ext>
              </a:extLst>
            </p:cNvPr>
            <p:cNvSpPr/>
            <p:nvPr/>
          </p:nvSpPr>
          <p:spPr>
            <a:xfrm rot="16200000">
              <a:off x="5734625" y="1636146"/>
              <a:ext cx="1045468" cy="125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Freeform: Shape 106">
              <a:extLst>
                <a:ext uri="{FF2B5EF4-FFF2-40B4-BE49-F238E27FC236}">
                  <a16:creationId xmlns:a16="http://schemas.microsoft.com/office/drawing/2014/main" id="{D4718C7A-6849-4CEA-AF27-6982AEB1C43D}"/>
                </a:ext>
              </a:extLst>
            </p:cNvPr>
            <p:cNvSpPr/>
            <p:nvPr/>
          </p:nvSpPr>
          <p:spPr>
            <a:xfrm>
              <a:off x="5677023" y="1810588"/>
              <a:ext cx="939896" cy="938330"/>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spcAft>
                  <a:spcPts val="300"/>
                </a:spcAft>
                <a:buClr>
                  <a:schemeClr val="tx2"/>
                </a:buClr>
                <a:buSzPct val="110000"/>
              </a:pPr>
              <a:r>
                <a:rPr lang="en-US" sz="900" spc="-20" dirty="0"/>
                <a:t>Press Clippings</a:t>
              </a:r>
            </a:p>
            <a:p>
              <a:pPr>
                <a:spcAft>
                  <a:spcPts val="300"/>
                </a:spcAft>
                <a:buClr>
                  <a:schemeClr val="tx2"/>
                </a:buClr>
                <a:buSzPct val="110000"/>
              </a:pPr>
              <a:r>
                <a:rPr lang="en-US" sz="900" spc="-20" dirty="0"/>
                <a:t>Applications</a:t>
              </a:r>
            </a:p>
            <a:p>
              <a:pPr>
                <a:spcAft>
                  <a:spcPts val="300"/>
                </a:spcAft>
                <a:buClr>
                  <a:schemeClr val="tx2"/>
                </a:buClr>
                <a:buSzPct val="110000"/>
              </a:pPr>
              <a:r>
                <a:rPr lang="en-US" sz="900" spc="-20" dirty="0"/>
                <a:t>Awards</a:t>
              </a:r>
            </a:p>
            <a:p>
              <a:pPr>
                <a:spcAft>
                  <a:spcPts val="300"/>
                </a:spcAft>
                <a:buClr>
                  <a:schemeClr val="tx2"/>
                </a:buClr>
                <a:buSzPct val="110000"/>
              </a:pPr>
              <a:r>
                <a:rPr lang="en-US" sz="900" spc="-20" dirty="0"/>
                <a:t>Projects </a:t>
              </a:r>
            </a:p>
            <a:p>
              <a:pPr>
                <a:spcAft>
                  <a:spcPts val="300"/>
                </a:spcAft>
                <a:buClr>
                  <a:schemeClr val="tx2"/>
                </a:buClr>
                <a:buSzPct val="110000"/>
              </a:pPr>
              <a:r>
                <a:rPr lang="en-US" sz="900" spc="-20" dirty="0"/>
                <a:t>Datasets</a:t>
              </a:r>
              <a:endParaRPr lang="en-CA" sz="900" spc="-20" dirty="0"/>
            </a:p>
          </p:txBody>
        </p:sp>
      </p:grpSp>
      <p:sp>
        <p:nvSpPr>
          <p:cNvPr id="12" name="Snip Single Corner Rectangle 11">
            <a:extLst>
              <a:ext uri="{FF2B5EF4-FFF2-40B4-BE49-F238E27FC236}">
                <a16:creationId xmlns:a16="http://schemas.microsoft.com/office/drawing/2014/main" id="{AE1712BD-DE39-4E4E-B9EA-6F9319F92247}"/>
              </a:ext>
            </a:extLst>
          </p:cNvPr>
          <p:cNvSpPr/>
          <p:nvPr/>
        </p:nvSpPr>
        <p:spPr>
          <a:xfrm>
            <a:off x="5146921" y="335564"/>
            <a:ext cx="1262934" cy="1629989"/>
          </a:xfrm>
          <a:custGeom>
            <a:avLst/>
            <a:gdLst>
              <a:gd name="connsiteX0" fmla="*/ 0 w 896025"/>
              <a:gd name="connsiteY0" fmla="*/ 0 h 1213825"/>
              <a:gd name="connsiteX1" fmla="*/ 746685 w 896025"/>
              <a:gd name="connsiteY1" fmla="*/ 0 h 1213825"/>
              <a:gd name="connsiteX2" fmla="*/ 896025 w 896025"/>
              <a:gd name="connsiteY2" fmla="*/ 149340 h 1213825"/>
              <a:gd name="connsiteX3" fmla="*/ 896025 w 896025"/>
              <a:gd name="connsiteY3" fmla="*/ 1213825 h 1213825"/>
              <a:gd name="connsiteX4" fmla="*/ 0 w 896025"/>
              <a:gd name="connsiteY4" fmla="*/ 1213825 h 1213825"/>
              <a:gd name="connsiteX5" fmla="*/ 0 w 896025"/>
              <a:gd name="connsiteY5" fmla="*/ 0 h 1213825"/>
              <a:gd name="connsiteX0" fmla="*/ 0 w 896025"/>
              <a:gd name="connsiteY0" fmla="*/ 0 h 1213825"/>
              <a:gd name="connsiteX1" fmla="*/ 746685 w 896025"/>
              <a:gd name="connsiteY1" fmla="*/ 0 h 1213825"/>
              <a:gd name="connsiteX2" fmla="*/ 896025 w 896025"/>
              <a:gd name="connsiteY2" fmla="*/ 496581 h 1213825"/>
              <a:gd name="connsiteX3" fmla="*/ 896025 w 896025"/>
              <a:gd name="connsiteY3" fmla="*/ 1213825 h 1213825"/>
              <a:gd name="connsiteX4" fmla="*/ 0 w 896025"/>
              <a:gd name="connsiteY4" fmla="*/ 1213825 h 1213825"/>
              <a:gd name="connsiteX5" fmla="*/ 0 w 896025"/>
              <a:gd name="connsiteY5" fmla="*/ 0 h 1213825"/>
              <a:gd name="connsiteX0" fmla="*/ 0 w 896025"/>
              <a:gd name="connsiteY0" fmla="*/ 0 h 1213825"/>
              <a:gd name="connsiteX1" fmla="*/ 515191 w 896025"/>
              <a:gd name="connsiteY1" fmla="*/ 0 h 1213825"/>
              <a:gd name="connsiteX2" fmla="*/ 896025 w 896025"/>
              <a:gd name="connsiteY2" fmla="*/ 496581 h 1213825"/>
              <a:gd name="connsiteX3" fmla="*/ 896025 w 896025"/>
              <a:gd name="connsiteY3" fmla="*/ 1213825 h 1213825"/>
              <a:gd name="connsiteX4" fmla="*/ 0 w 896025"/>
              <a:gd name="connsiteY4" fmla="*/ 1213825 h 1213825"/>
              <a:gd name="connsiteX5" fmla="*/ 0 w 896025"/>
              <a:gd name="connsiteY5" fmla="*/ 0 h 1213825"/>
              <a:gd name="connsiteX0" fmla="*/ 0 w 896025"/>
              <a:gd name="connsiteY0" fmla="*/ 0 h 1213825"/>
              <a:gd name="connsiteX1" fmla="*/ 515191 w 896025"/>
              <a:gd name="connsiteY1" fmla="*/ 0 h 1213825"/>
              <a:gd name="connsiteX2" fmla="*/ 896025 w 896025"/>
              <a:gd name="connsiteY2" fmla="*/ 385976 h 1213825"/>
              <a:gd name="connsiteX3" fmla="*/ 896025 w 896025"/>
              <a:gd name="connsiteY3" fmla="*/ 1213825 h 1213825"/>
              <a:gd name="connsiteX4" fmla="*/ 0 w 896025"/>
              <a:gd name="connsiteY4" fmla="*/ 1213825 h 1213825"/>
              <a:gd name="connsiteX5" fmla="*/ 0 w 896025"/>
              <a:gd name="connsiteY5" fmla="*/ 0 h 1213825"/>
              <a:gd name="connsiteX0" fmla="*/ 0 w 900150"/>
              <a:gd name="connsiteY0" fmla="*/ 0 h 1213825"/>
              <a:gd name="connsiteX1" fmla="*/ 515191 w 900150"/>
              <a:gd name="connsiteY1" fmla="*/ 0 h 1213825"/>
              <a:gd name="connsiteX2" fmla="*/ 900150 w 900150"/>
              <a:gd name="connsiteY2" fmla="*/ 398905 h 1213825"/>
              <a:gd name="connsiteX3" fmla="*/ 896025 w 900150"/>
              <a:gd name="connsiteY3" fmla="*/ 1213825 h 1213825"/>
              <a:gd name="connsiteX4" fmla="*/ 0 w 900150"/>
              <a:gd name="connsiteY4" fmla="*/ 1213825 h 1213825"/>
              <a:gd name="connsiteX5" fmla="*/ 0 w 900150"/>
              <a:gd name="connsiteY5" fmla="*/ 0 h 121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150" h="1213825">
                <a:moveTo>
                  <a:pt x="0" y="0"/>
                </a:moveTo>
                <a:lnTo>
                  <a:pt x="515191" y="0"/>
                </a:lnTo>
                <a:lnTo>
                  <a:pt x="900150" y="398905"/>
                </a:lnTo>
                <a:lnTo>
                  <a:pt x="896025" y="1213825"/>
                </a:lnTo>
                <a:lnTo>
                  <a:pt x="0" y="1213825"/>
                </a:lnTo>
                <a:lnTo>
                  <a:pt x="0" y="0"/>
                </a:lnTo>
                <a:close/>
              </a:path>
            </a:pathLst>
          </a:cu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B3AD7165-DB0B-4FA5-A65C-A2A382D9AAEA}"/>
              </a:ext>
            </a:extLst>
          </p:cNvPr>
          <p:cNvGrpSpPr/>
          <p:nvPr/>
        </p:nvGrpSpPr>
        <p:grpSpPr>
          <a:xfrm>
            <a:off x="7611556" y="1727458"/>
            <a:ext cx="960733" cy="1585870"/>
            <a:chOff x="7772520" y="1810588"/>
            <a:chExt cx="960733" cy="1585870"/>
          </a:xfrm>
        </p:grpSpPr>
        <p:sp>
          <p:nvSpPr>
            <p:cNvPr id="236" name="Freeform: Shape 527">
              <a:extLst>
                <a:ext uri="{FF2B5EF4-FFF2-40B4-BE49-F238E27FC236}">
                  <a16:creationId xmlns:a16="http://schemas.microsoft.com/office/drawing/2014/main" id="{10C38851-BC7E-4066-9A1B-7FE6ABC320DE}"/>
                </a:ext>
              </a:extLst>
            </p:cNvPr>
            <p:cNvSpPr/>
            <p:nvPr/>
          </p:nvSpPr>
          <p:spPr>
            <a:xfrm>
              <a:off x="7772520" y="1810588"/>
              <a:ext cx="960733" cy="1585870"/>
            </a:xfrm>
            <a:prstGeom prst="rect">
              <a:avLst/>
            </a:prstGeom>
            <a:solidFill>
              <a:schemeClr val="accent3">
                <a:lumMod val="60000"/>
                <a:lumOff val="40000"/>
              </a:schemeClr>
            </a:solidFill>
            <a:ln w="7906" cap="flat">
              <a:noFill/>
              <a:prstDash val="solid"/>
              <a:miter/>
            </a:ln>
          </p:spPr>
          <p:txBody>
            <a:bodyPr rtlCol="0" anchor="ctr"/>
            <a:lstStyle/>
            <a:p>
              <a:endParaRPr lang="en-CA" dirty="0"/>
            </a:p>
          </p:txBody>
        </p:sp>
        <p:sp>
          <p:nvSpPr>
            <p:cNvPr id="238" name="Freeform: Shape 106">
              <a:extLst>
                <a:ext uri="{FF2B5EF4-FFF2-40B4-BE49-F238E27FC236}">
                  <a16:creationId xmlns:a16="http://schemas.microsoft.com/office/drawing/2014/main" id="{8905D89D-1319-4A57-B79C-DF61F6CAC8F1}"/>
                </a:ext>
              </a:extLst>
            </p:cNvPr>
            <p:cNvSpPr/>
            <p:nvPr/>
          </p:nvSpPr>
          <p:spPr>
            <a:xfrm>
              <a:off x="7871519" y="1846451"/>
              <a:ext cx="773715" cy="369672"/>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t" anchorCtr="0" forceAA="0" compatLnSpc="1">
              <a:prstTxWarp prst="textNoShape">
                <a:avLst/>
              </a:prstTxWarp>
              <a:noAutofit/>
            </a:bodyPr>
            <a:lstStyle/>
            <a:p>
              <a:r>
                <a:rPr lang="en-US" sz="700" dirty="0"/>
                <a:t>Elsevier Fingerprint Engine</a:t>
              </a:r>
              <a:endParaRPr lang="en-CA" sz="700" dirty="0"/>
            </a:p>
          </p:txBody>
        </p:sp>
      </p:grpSp>
      <p:sp>
        <p:nvSpPr>
          <p:cNvPr id="2" name="Title 1"/>
          <p:cNvSpPr>
            <a:spLocks noGrp="1"/>
          </p:cNvSpPr>
          <p:nvPr>
            <p:ph type="title"/>
          </p:nvPr>
        </p:nvSpPr>
        <p:spPr>
          <a:xfrm>
            <a:off x="550072" y="502838"/>
            <a:ext cx="3796897" cy="462759"/>
          </a:xfrm>
        </p:spPr>
        <p:txBody>
          <a:bodyPr/>
          <a:lstStyle/>
          <a:p>
            <a:r>
              <a:rPr lang="en-US" dirty="0"/>
              <a:t>Importing Data from Multiple Channels</a:t>
            </a:r>
          </a:p>
        </p:txBody>
      </p:sp>
      <p:sp>
        <p:nvSpPr>
          <p:cNvPr id="225" name="Content Placeholder 224"/>
          <p:cNvSpPr>
            <a:spLocks noGrp="1"/>
          </p:cNvSpPr>
          <p:nvPr>
            <p:ph type="body" sz="quarter" idx="24"/>
          </p:nvPr>
        </p:nvSpPr>
        <p:spPr>
          <a:xfrm>
            <a:off x="576263" y="1590675"/>
            <a:ext cx="3334489" cy="3264797"/>
          </a:xfrm>
        </p:spPr>
        <p:txBody>
          <a:bodyPr>
            <a:normAutofit/>
          </a:bodyPr>
          <a:lstStyle/>
          <a:p>
            <a:r>
              <a:rPr lang="en-US" dirty="0">
                <a:ea typeface="Arial"/>
                <a:sym typeface="Arial"/>
              </a:rPr>
              <a:t>Pure is designed to capture data from a </a:t>
            </a:r>
            <a:r>
              <a:rPr lang="en-US" dirty="0">
                <a:solidFill>
                  <a:schemeClr val="accent1"/>
                </a:solidFill>
                <a:ea typeface="Arial"/>
                <a:sym typeface="Arial"/>
              </a:rPr>
              <a:t>wide selection of internal and external sources.</a:t>
            </a:r>
            <a:br>
              <a:rPr lang="en-US" dirty="0">
                <a:ea typeface="Arial"/>
                <a:sym typeface="Arial"/>
              </a:rPr>
            </a:br>
            <a:endParaRPr lang="en-US" dirty="0">
              <a:ea typeface="Arial"/>
              <a:sym typeface="Arial"/>
            </a:endParaRPr>
          </a:p>
          <a:p>
            <a:pPr lvl="0"/>
            <a:r>
              <a:rPr lang="en-US" dirty="0">
                <a:ea typeface="Arial"/>
                <a:sym typeface="Arial"/>
              </a:rPr>
              <a:t>Profile Refinement Service (PRS) pre-populates researcher profiles with Scopus publications with minimal implementation and maintenance requirements.</a:t>
            </a:r>
          </a:p>
          <a:p>
            <a:pPr lvl="0"/>
            <a:endParaRPr lang="en-US" dirty="0">
              <a:ea typeface="Arial"/>
              <a:sym typeface="Arial"/>
            </a:endParaRPr>
          </a:p>
          <a:p>
            <a:pPr marL="0" lvl="0" indent="0">
              <a:buNone/>
            </a:pPr>
            <a:endParaRPr lang="en-US" sz="1600" dirty="0">
              <a:ea typeface="Arial"/>
              <a:sym typeface="Arial"/>
            </a:endParaRPr>
          </a:p>
        </p:txBody>
      </p:sp>
      <p:sp>
        <p:nvSpPr>
          <p:cNvPr id="24" name="Freeform: Shape 89">
            <a:extLst>
              <a:ext uri="{FF2B5EF4-FFF2-40B4-BE49-F238E27FC236}">
                <a16:creationId xmlns:a16="http://schemas.microsoft.com/office/drawing/2014/main" id="{0C08ECDA-0196-4F08-9D3D-6337034F1CB9}"/>
              </a:ext>
            </a:extLst>
          </p:cNvPr>
          <p:cNvSpPr/>
          <p:nvPr/>
        </p:nvSpPr>
        <p:spPr>
          <a:xfrm rot="16200000">
            <a:off x="4018114" y="661240"/>
            <a:ext cx="952699" cy="539466"/>
          </a:xfrm>
          <a:custGeom>
            <a:avLst/>
            <a:gdLst>
              <a:gd name="connsiteX0" fmla="*/ 0 w 1089774"/>
              <a:gd name="connsiteY0" fmla="*/ 0 h 626798"/>
              <a:gd name="connsiteX1" fmla="*/ 1094048 w 1089774"/>
              <a:gd name="connsiteY1" fmla="*/ 0 h 626798"/>
              <a:gd name="connsiteX2" fmla="*/ 1094048 w 1089774"/>
              <a:gd name="connsiteY2" fmla="*/ 626799 h 626798"/>
              <a:gd name="connsiteX3" fmla="*/ 0 w 1089774"/>
              <a:gd name="connsiteY3" fmla="*/ 626799 h 626798"/>
            </a:gdLst>
            <a:ahLst/>
            <a:cxnLst>
              <a:cxn ang="0">
                <a:pos x="connsiteX0" y="connsiteY0"/>
              </a:cxn>
              <a:cxn ang="0">
                <a:pos x="connsiteX1" y="connsiteY1"/>
              </a:cxn>
              <a:cxn ang="0">
                <a:pos x="connsiteX2" y="connsiteY2"/>
              </a:cxn>
              <a:cxn ang="0">
                <a:pos x="connsiteX3" y="connsiteY3"/>
              </a:cxn>
            </a:cxnLst>
            <a:rect l="l" t="t" r="r" b="b"/>
            <a:pathLst>
              <a:path w="1089774" h="626798">
                <a:moveTo>
                  <a:pt x="0" y="0"/>
                </a:moveTo>
                <a:lnTo>
                  <a:pt x="1094048" y="0"/>
                </a:lnTo>
                <a:lnTo>
                  <a:pt x="1094048" y="626799"/>
                </a:lnTo>
                <a:lnTo>
                  <a:pt x="0" y="626799"/>
                </a:lnTo>
                <a:close/>
              </a:path>
            </a:pathLst>
          </a:custGeom>
          <a:noFill/>
          <a:ln w="7120" cap="flat">
            <a:noFill/>
            <a:prstDash val="solid"/>
            <a:miter/>
          </a:ln>
        </p:spPr>
        <p:txBody>
          <a:bodyPr rtlCol="0" anchor="ctr"/>
          <a:lstStyle/>
          <a:p>
            <a:endParaRPr lang="en-CA" sz="2000" dirty="0"/>
          </a:p>
        </p:txBody>
      </p:sp>
      <p:grpSp>
        <p:nvGrpSpPr>
          <p:cNvPr id="261" name="Group 260">
            <a:extLst>
              <a:ext uri="{FF2B5EF4-FFF2-40B4-BE49-F238E27FC236}">
                <a16:creationId xmlns:a16="http://schemas.microsoft.com/office/drawing/2014/main" id="{A0C24790-49AF-49AB-B5F4-DB201C8C4151}"/>
              </a:ext>
            </a:extLst>
          </p:cNvPr>
          <p:cNvGrpSpPr/>
          <p:nvPr/>
        </p:nvGrpSpPr>
        <p:grpSpPr>
          <a:xfrm>
            <a:off x="4004240" y="788433"/>
            <a:ext cx="857817" cy="3837674"/>
            <a:chOff x="4613426" y="788433"/>
            <a:chExt cx="857817" cy="3837674"/>
          </a:xfrm>
        </p:grpSpPr>
        <p:grpSp>
          <p:nvGrpSpPr>
            <p:cNvPr id="28" name="Group 27">
              <a:extLst>
                <a:ext uri="{FF2B5EF4-FFF2-40B4-BE49-F238E27FC236}">
                  <a16:creationId xmlns:a16="http://schemas.microsoft.com/office/drawing/2014/main" id="{9D1E8080-7261-49D7-AC43-23E858E7B86C}"/>
                </a:ext>
              </a:extLst>
            </p:cNvPr>
            <p:cNvGrpSpPr/>
            <p:nvPr/>
          </p:nvGrpSpPr>
          <p:grpSpPr>
            <a:xfrm rot="5400000">
              <a:off x="4706006" y="3860870"/>
              <a:ext cx="672657" cy="857817"/>
              <a:chOff x="4446496" y="3459849"/>
              <a:chExt cx="608222" cy="775644"/>
            </a:xfrm>
          </p:grpSpPr>
          <p:sp>
            <p:nvSpPr>
              <p:cNvPr id="137" name="Freeform: Shape 105">
                <a:extLst>
                  <a:ext uri="{FF2B5EF4-FFF2-40B4-BE49-F238E27FC236}">
                    <a16:creationId xmlns:a16="http://schemas.microsoft.com/office/drawing/2014/main" id="{840A517A-281D-41E4-8D9F-09EC7399D642}"/>
                  </a:ext>
                </a:extLst>
              </p:cNvPr>
              <p:cNvSpPr/>
              <p:nvPr/>
            </p:nvSpPr>
            <p:spPr>
              <a:xfrm rot="16200000">
                <a:off x="4586933" y="3767707"/>
                <a:ext cx="775644" cy="159927"/>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ctr">
                  <a:lnSpc>
                    <a:spcPct val="110000"/>
                  </a:lnSpc>
                </a:pPr>
                <a:r>
                  <a:rPr lang="en-US" sz="900" dirty="0">
                    <a:solidFill>
                      <a:schemeClr val="accent1"/>
                    </a:solidFill>
                  </a:rPr>
                  <a:t>Customer data</a:t>
                </a:r>
                <a:endParaRPr lang="en-CA" sz="900" dirty="0">
                  <a:solidFill>
                    <a:schemeClr val="accent1"/>
                  </a:solidFill>
                </a:endParaRPr>
              </a:p>
            </p:txBody>
          </p:sp>
          <p:pic>
            <p:nvPicPr>
              <p:cNvPr id="138" name="Graphic 137">
                <a:extLst>
                  <a:ext uri="{FF2B5EF4-FFF2-40B4-BE49-F238E27FC236}">
                    <a16:creationId xmlns:a16="http://schemas.microsoft.com/office/drawing/2014/main" id="{6AC253CD-1DCE-4E3B-B512-FF18B8701B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443209" y="3616507"/>
                <a:ext cx="424075" cy="417502"/>
              </a:xfrm>
              <a:prstGeom prst="rect">
                <a:avLst/>
              </a:prstGeom>
            </p:spPr>
          </p:pic>
        </p:grpSp>
        <p:grpSp>
          <p:nvGrpSpPr>
            <p:cNvPr id="29" name="Group 28">
              <a:extLst>
                <a:ext uri="{FF2B5EF4-FFF2-40B4-BE49-F238E27FC236}">
                  <a16:creationId xmlns:a16="http://schemas.microsoft.com/office/drawing/2014/main" id="{5F1C6421-4956-4A8D-833C-3272C4A88206}"/>
                </a:ext>
              </a:extLst>
            </p:cNvPr>
            <p:cNvGrpSpPr/>
            <p:nvPr/>
          </p:nvGrpSpPr>
          <p:grpSpPr>
            <a:xfrm rot="5400000">
              <a:off x="4759559" y="3098277"/>
              <a:ext cx="611168" cy="711119"/>
              <a:chOff x="4703190" y="2461191"/>
              <a:chExt cx="552620" cy="642999"/>
            </a:xfrm>
          </p:grpSpPr>
          <p:pic>
            <p:nvPicPr>
              <p:cNvPr id="135" name="Graphic 134">
                <a:extLst>
                  <a:ext uri="{FF2B5EF4-FFF2-40B4-BE49-F238E27FC236}">
                    <a16:creationId xmlns:a16="http://schemas.microsoft.com/office/drawing/2014/main" id="{84F4993E-B066-43FE-A5DA-D274124F8D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4699903" y="2573939"/>
                <a:ext cx="424075" cy="417502"/>
              </a:xfrm>
              <a:prstGeom prst="rect">
                <a:avLst/>
              </a:prstGeom>
            </p:spPr>
          </p:pic>
          <p:sp>
            <p:nvSpPr>
              <p:cNvPr id="136" name="Freeform: Shape 105">
                <a:extLst>
                  <a:ext uri="{FF2B5EF4-FFF2-40B4-BE49-F238E27FC236}">
                    <a16:creationId xmlns:a16="http://schemas.microsoft.com/office/drawing/2014/main" id="{D500BA95-F9EA-48F9-896A-1D58899EA936}"/>
                  </a:ext>
                </a:extLst>
              </p:cNvPr>
              <p:cNvSpPr/>
              <p:nvPr/>
            </p:nvSpPr>
            <p:spPr>
              <a:xfrm rot="16200000">
                <a:off x="4854347" y="2702727"/>
                <a:ext cx="642999" cy="159927"/>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ctr">
                  <a:lnSpc>
                    <a:spcPct val="110000"/>
                  </a:lnSpc>
                </a:pPr>
                <a:r>
                  <a:rPr lang="en-US" sz="900" dirty="0">
                    <a:solidFill>
                      <a:schemeClr val="accent1"/>
                    </a:solidFill>
                  </a:rPr>
                  <a:t>Scopus data</a:t>
                </a:r>
                <a:endParaRPr lang="en-CA" sz="900" dirty="0">
                  <a:solidFill>
                    <a:schemeClr val="accent1"/>
                  </a:solidFill>
                </a:endParaRPr>
              </a:p>
            </p:txBody>
          </p:sp>
        </p:grpSp>
        <p:grpSp>
          <p:nvGrpSpPr>
            <p:cNvPr id="30" name="Group 29">
              <a:extLst>
                <a:ext uri="{FF2B5EF4-FFF2-40B4-BE49-F238E27FC236}">
                  <a16:creationId xmlns:a16="http://schemas.microsoft.com/office/drawing/2014/main" id="{D6FF5CAE-775C-4F29-905C-4161C9ABF9C6}"/>
                </a:ext>
              </a:extLst>
            </p:cNvPr>
            <p:cNvGrpSpPr/>
            <p:nvPr/>
          </p:nvGrpSpPr>
          <p:grpSpPr>
            <a:xfrm rot="5400000">
              <a:off x="4735875" y="1984337"/>
              <a:ext cx="700328" cy="711119"/>
              <a:chOff x="4619185" y="1463462"/>
              <a:chExt cx="633246" cy="642999"/>
            </a:xfrm>
          </p:grpSpPr>
          <p:pic>
            <p:nvPicPr>
              <p:cNvPr id="133" name="Graphic 132">
                <a:extLst>
                  <a:ext uri="{FF2B5EF4-FFF2-40B4-BE49-F238E27FC236}">
                    <a16:creationId xmlns:a16="http://schemas.microsoft.com/office/drawing/2014/main" id="{5B2F7278-4527-4F5C-8A67-32E1A66DF0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4615898" y="1576227"/>
                <a:ext cx="424075" cy="417502"/>
              </a:xfrm>
              <a:prstGeom prst="rect">
                <a:avLst/>
              </a:prstGeom>
            </p:spPr>
          </p:pic>
          <p:sp>
            <p:nvSpPr>
              <p:cNvPr id="134" name="Freeform: Shape 105">
                <a:extLst>
                  <a:ext uri="{FF2B5EF4-FFF2-40B4-BE49-F238E27FC236}">
                    <a16:creationId xmlns:a16="http://schemas.microsoft.com/office/drawing/2014/main" id="{5220B6D1-E956-4C9B-AE1E-CF11ECB6811B}"/>
                  </a:ext>
                </a:extLst>
              </p:cNvPr>
              <p:cNvSpPr/>
              <p:nvPr/>
            </p:nvSpPr>
            <p:spPr>
              <a:xfrm rot="16200000">
                <a:off x="4850968" y="1704998"/>
                <a:ext cx="642999" cy="159927"/>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ctr"/>
                <a:r>
                  <a:rPr lang="en-US" sz="900" dirty="0">
                    <a:solidFill>
                      <a:schemeClr val="accent1"/>
                    </a:solidFill>
                  </a:rPr>
                  <a:t>Manually </a:t>
                </a:r>
                <a:br>
                  <a:rPr lang="en-US" sz="900" dirty="0">
                    <a:solidFill>
                      <a:schemeClr val="accent1"/>
                    </a:solidFill>
                  </a:rPr>
                </a:br>
                <a:r>
                  <a:rPr lang="en-US" sz="900" dirty="0">
                    <a:solidFill>
                      <a:schemeClr val="accent1"/>
                    </a:solidFill>
                  </a:rPr>
                  <a:t>added data</a:t>
                </a:r>
                <a:endParaRPr lang="en-CA" sz="900" dirty="0">
                  <a:solidFill>
                    <a:schemeClr val="accent1"/>
                  </a:solidFill>
                </a:endParaRPr>
              </a:p>
            </p:txBody>
          </p:sp>
        </p:grpSp>
        <p:grpSp>
          <p:nvGrpSpPr>
            <p:cNvPr id="31" name="Group 30">
              <a:extLst>
                <a:ext uri="{FF2B5EF4-FFF2-40B4-BE49-F238E27FC236}">
                  <a16:creationId xmlns:a16="http://schemas.microsoft.com/office/drawing/2014/main" id="{948EFBFD-1763-4EF0-A7E6-E0FCCADDEE56}"/>
                </a:ext>
              </a:extLst>
            </p:cNvPr>
            <p:cNvGrpSpPr/>
            <p:nvPr/>
          </p:nvGrpSpPr>
          <p:grpSpPr>
            <a:xfrm rot="5400000">
              <a:off x="4723947" y="776893"/>
              <a:ext cx="688040" cy="711119"/>
              <a:chOff x="4617902" y="438992"/>
              <a:chExt cx="622137" cy="642999"/>
            </a:xfrm>
          </p:grpSpPr>
          <p:pic>
            <p:nvPicPr>
              <p:cNvPr id="131" name="Graphic 130">
                <a:extLst>
                  <a:ext uri="{FF2B5EF4-FFF2-40B4-BE49-F238E27FC236}">
                    <a16:creationId xmlns:a16="http://schemas.microsoft.com/office/drawing/2014/main" id="{8A798CCD-7C83-46D7-A637-B2651DF3F19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6200000">
                <a:off x="4614615" y="551743"/>
                <a:ext cx="424075" cy="417502"/>
              </a:xfrm>
              <a:prstGeom prst="rect">
                <a:avLst/>
              </a:prstGeom>
            </p:spPr>
          </p:pic>
          <p:sp>
            <p:nvSpPr>
              <p:cNvPr id="132" name="Freeform: Shape 105">
                <a:extLst>
                  <a:ext uri="{FF2B5EF4-FFF2-40B4-BE49-F238E27FC236}">
                    <a16:creationId xmlns:a16="http://schemas.microsoft.com/office/drawing/2014/main" id="{DD142757-A0A8-49B6-AD3A-AEDE7670E207}"/>
                  </a:ext>
                </a:extLst>
              </p:cNvPr>
              <p:cNvSpPr/>
              <p:nvPr/>
            </p:nvSpPr>
            <p:spPr>
              <a:xfrm rot="16200000">
                <a:off x="4838576" y="680528"/>
                <a:ext cx="642999" cy="159927"/>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lgn="ctr"/>
                <a:r>
                  <a:rPr lang="en-US" sz="900" dirty="0">
                    <a:solidFill>
                      <a:schemeClr val="accent1"/>
                    </a:solidFill>
                  </a:rPr>
                  <a:t>Online </a:t>
                </a:r>
                <a:br>
                  <a:rPr lang="en-US" sz="900" dirty="0">
                    <a:solidFill>
                      <a:schemeClr val="accent1"/>
                    </a:solidFill>
                  </a:rPr>
                </a:br>
                <a:r>
                  <a:rPr lang="en-US" sz="900" dirty="0">
                    <a:solidFill>
                      <a:schemeClr val="accent1"/>
                    </a:solidFill>
                  </a:rPr>
                  <a:t>web content</a:t>
                </a:r>
                <a:endParaRPr lang="en-CA" sz="900" dirty="0">
                  <a:solidFill>
                    <a:schemeClr val="accent1"/>
                  </a:solidFill>
                </a:endParaRPr>
              </a:p>
            </p:txBody>
          </p:sp>
        </p:grpSp>
      </p:grpSp>
      <p:grpSp>
        <p:nvGrpSpPr>
          <p:cNvPr id="45" name="Group 44">
            <a:extLst>
              <a:ext uri="{FF2B5EF4-FFF2-40B4-BE49-F238E27FC236}">
                <a16:creationId xmlns:a16="http://schemas.microsoft.com/office/drawing/2014/main" id="{F2C45B76-58D0-4DFA-9610-D2B2E88F8480}"/>
              </a:ext>
            </a:extLst>
          </p:cNvPr>
          <p:cNvGrpSpPr/>
          <p:nvPr/>
        </p:nvGrpSpPr>
        <p:grpSpPr>
          <a:xfrm>
            <a:off x="7728056" y="2057415"/>
            <a:ext cx="719045" cy="1196812"/>
            <a:chOff x="5002175" y="1581980"/>
            <a:chExt cx="1229396" cy="2046261"/>
          </a:xfrm>
        </p:grpSpPr>
        <p:sp>
          <p:nvSpPr>
            <p:cNvPr id="46" name="Freeform: Shape 527">
              <a:extLst>
                <a:ext uri="{FF2B5EF4-FFF2-40B4-BE49-F238E27FC236}">
                  <a16:creationId xmlns:a16="http://schemas.microsoft.com/office/drawing/2014/main" id="{5393D21A-A423-4252-B447-4F03A9805269}"/>
                </a:ext>
              </a:extLst>
            </p:cNvPr>
            <p:cNvSpPr/>
            <p:nvPr/>
          </p:nvSpPr>
          <p:spPr>
            <a:xfrm>
              <a:off x="5017796" y="1581980"/>
              <a:ext cx="1151816" cy="1977946"/>
            </a:xfrm>
            <a:custGeom>
              <a:avLst/>
              <a:gdLst>
                <a:gd name="connsiteX0" fmla="*/ 500444 w 1151815"/>
                <a:gd name="connsiteY0" fmla="*/ 0 h 1977945"/>
                <a:gd name="connsiteX1" fmla="*/ 489323 w 1151815"/>
                <a:gd name="connsiteY1" fmla="*/ 0 h 1977945"/>
                <a:gd name="connsiteX2" fmla="*/ 488529 w 1151815"/>
                <a:gd name="connsiteY2" fmla="*/ 0 h 1977945"/>
                <a:gd name="connsiteX3" fmla="*/ 22242 w 1151815"/>
                <a:gd name="connsiteY3" fmla="*/ 0 h 1977945"/>
                <a:gd name="connsiteX4" fmla="*/ 0 w 1151815"/>
                <a:gd name="connsiteY4" fmla="*/ 22242 h 1977945"/>
                <a:gd name="connsiteX5" fmla="*/ 0 w 1151815"/>
                <a:gd name="connsiteY5" fmla="*/ 129480 h 1977945"/>
                <a:gd name="connsiteX6" fmla="*/ 0 w 1151815"/>
                <a:gd name="connsiteY6" fmla="*/ 135835 h 1977945"/>
                <a:gd name="connsiteX7" fmla="*/ 0 w 1151815"/>
                <a:gd name="connsiteY7" fmla="*/ 135835 h 1977945"/>
                <a:gd name="connsiteX8" fmla="*/ 0 w 1151815"/>
                <a:gd name="connsiteY8" fmla="*/ 1845289 h 1977945"/>
                <a:gd name="connsiteX9" fmla="*/ 0 w 1151815"/>
                <a:gd name="connsiteY9" fmla="*/ 1851644 h 1977945"/>
                <a:gd name="connsiteX10" fmla="*/ 500444 w 1151815"/>
                <a:gd name="connsiteY10" fmla="*/ 1981123 h 1977945"/>
                <a:gd name="connsiteX11" fmla="*/ 1155787 w 1151815"/>
                <a:gd name="connsiteY11" fmla="*/ 1844494 h 1977945"/>
                <a:gd name="connsiteX12" fmla="*/ 1155787 w 1151815"/>
                <a:gd name="connsiteY12" fmla="*/ 1844494 h 1977945"/>
                <a:gd name="connsiteX13" fmla="*/ 1155787 w 1151815"/>
                <a:gd name="connsiteY13" fmla="*/ 136629 h 1977945"/>
                <a:gd name="connsiteX14" fmla="*/ 1155787 w 1151815"/>
                <a:gd name="connsiteY14" fmla="*/ 130274 h 1977945"/>
                <a:gd name="connsiteX15" fmla="*/ 500444 w 1151815"/>
                <a:gd name="connsiteY15" fmla="*/ 0 h 19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1815" h="1977945">
                  <a:moveTo>
                    <a:pt x="500444" y="0"/>
                  </a:moveTo>
                  <a:cubicBezTo>
                    <a:pt x="496472" y="0"/>
                    <a:pt x="493295" y="0"/>
                    <a:pt x="489323" y="0"/>
                  </a:cubicBezTo>
                  <a:cubicBezTo>
                    <a:pt x="489323" y="0"/>
                    <a:pt x="489323" y="0"/>
                    <a:pt x="488529" y="0"/>
                  </a:cubicBezTo>
                  <a:lnTo>
                    <a:pt x="22242" y="0"/>
                  </a:lnTo>
                  <a:cubicBezTo>
                    <a:pt x="9532" y="0"/>
                    <a:pt x="0" y="9532"/>
                    <a:pt x="0" y="22242"/>
                  </a:cubicBezTo>
                  <a:lnTo>
                    <a:pt x="0" y="129480"/>
                  </a:lnTo>
                  <a:lnTo>
                    <a:pt x="0" y="135835"/>
                  </a:lnTo>
                  <a:lnTo>
                    <a:pt x="0" y="135835"/>
                  </a:lnTo>
                  <a:lnTo>
                    <a:pt x="0" y="1845289"/>
                  </a:lnTo>
                  <a:lnTo>
                    <a:pt x="0" y="1851644"/>
                  </a:lnTo>
                  <a:cubicBezTo>
                    <a:pt x="0" y="1851644"/>
                    <a:pt x="221625" y="1981123"/>
                    <a:pt x="500444" y="1981123"/>
                  </a:cubicBezTo>
                  <a:cubicBezTo>
                    <a:pt x="964348" y="1981123"/>
                    <a:pt x="1155787" y="1844494"/>
                    <a:pt x="1155787" y="1844494"/>
                  </a:cubicBezTo>
                  <a:lnTo>
                    <a:pt x="1155787" y="1844494"/>
                  </a:lnTo>
                  <a:lnTo>
                    <a:pt x="1155787" y="136629"/>
                  </a:lnTo>
                  <a:lnTo>
                    <a:pt x="1155787" y="130274"/>
                  </a:lnTo>
                  <a:cubicBezTo>
                    <a:pt x="1155787" y="129480"/>
                    <a:pt x="969114" y="0"/>
                    <a:pt x="500444" y="0"/>
                  </a:cubicBezTo>
                  <a:close/>
                </a:path>
              </a:pathLst>
            </a:custGeom>
            <a:solidFill>
              <a:srgbClr val="4072AF"/>
            </a:solidFill>
            <a:ln w="7906" cap="flat">
              <a:noFill/>
              <a:prstDash val="solid"/>
              <a:miter/>
            </a:ln>
          </p:spPr>
          <p:txBody>
            <a:bodyPr rtlCol="0" anchor="ctr"/>
            <a:lstStyle/>
            <a:p>
              <a:endParaRPr lang="en-CA" dirty="0"/>
            </a:p>
          </p:txBody>
        </p:sp>
        <p:sp>
          <p:nvSpPr>
            <p:cNvPr id="47" name="Freeform: Shape 528">
              <a:extLst>
                <a:ext uri="{FF2B5EF4-FFF2-40B4-BE49-F238E27FC236}">
                  <a16:creationId xmlns:a16="http://schemas.microsoft.com/office/drawing/2014/main" id="{CF4B02AB-BFC3-415A-9C85-392EF8B4F39F}"/>
                </a:ext>
              </a:extLst>
            </p:cNvPr>
            <p:cNvSpPr/>
            <p:nvPr/>
          </p:nvSpPr>
          <p:spPr>
            <a:xfrm>
              <a:off x="5113913" y="1698750"/>
              <a:ext cx="953227" cy="1000888"/>
            </a:xfrm>
            <a:custGeom>
              <a:avLst/>
              <a:gdLst>
                <a:gd name="connsiteX0" fmla="*/ 911126 w 953226"/>
                <a:gd name="connsiteY0" fmla="*/ 0 h 1000888"/>
                <a:gd name="connsiteX1" fmla="*/ 0 w 953226"/>
                <a:gd name="connsiteY1" fmla="*/ 941312 h 1000888"/>
                <a:gd name="connsiteX2" fmla="*/ 0 w 953226"/>
                <a:gd name="connsiteY2" fmla="*/ 1003271 h 1000888"/>
                <a:gd name="connsiteX3" fmla="*/ 958787 w 953226"/>
                <a:gd name="connsiteY3" fmla="*/ 12710 h 1000888"/>
                <a:gd name="connsiteX4" fmla="*/ 911126 w 953226"/>
                <a:gd name="connsiteY4" fmla="*/ 0 h 100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226" h="1000888">
                  <a:moveTo>
                    <a:pt x="911126" y="0"/>
                  </a:moveTo>
                  <a:lnTo>
                    <a:pt x="0" y="941312"/>
                  </a:lnTo>
                  <a:lnTo>
                    <a:pt x="0" y="1003271"/>
                  </a:lnTo>
                  <a:lnTo>
                    <a:pt x="958787" y="12710"/>
                  </a:lnTo>
                  <a:cubicBezTo>
                    <a:pt x="943694" y="8738"/>
                    <a:pt x="928602" y="3972"/>
                    <a:pt x="911126" y="0"/>
                  </a:cubicBezTo>
                  <a:close/>
                </a:path>
              </a:pathLst>
            </a:custGeom>
            <a:noFill/>
            <a:ln w="7906" cap="flat">
              <a:noFill/>
              <a:prstDash val="solid"/>
              <a:miter/>
            </a:ln>
          </p:spPr>
          <p:txBody>
            <a:bodyPr rtlCol="0" anchor="ctr"/>
            <a:lstStyle/>
            <a:p>
              <a:endParaRPr lang="en-CA" dirty="0"/>
            </a:p>
          </p:txBody>
        </p:sp>
        <p:sp>
          <p:nvSpPr>
            <p:cNvPr id="48" name="Freeform: Shape 529">
              <a:extLst>
                <a:ext uri="{FF2B5EF4-FFF2-40B4-BE49-F238E27FC236}">
                  <a16:creationId xmlns:a16="http://schemas.microsoft.com/office/drawing/2014/main" id="{ED60B9C6-7211-4689-BBC6-A82C9F4B5CBA}"/>
                </a:ext>
              </a:extLst>
            </p:cNvPr>
            <p:cNvSpPr/>
            <p:nvPr/>
          </p:nvSpPr>
          <p:spPr>
            <a:xfrm>
              <a:off x="5113913" y="2297695"/>
              <a:ext cx="1112098" cy="1207421"/>
            </a:xfrm>
            <a:custGeom>
              <a:avLst/>
              <a:gdLst>
                <a:gd name="connsiteX0" fmla="*/ 1116070 w 1112097"/>
                <a:gd name="connsiteY0" fmla="*/ 0 h 1207420"/>
                <a:gd name="connsiteX1" fmla="*/ 0 w 1112097"/>
                <a:gd name="connsiteY1" fmla="*/ 1152610 h 1207420"/>
                <a:gd name="connsiteX2" fmla="*/ 0 w 1112097"/>
                <a:gd name="connsiteY2" fmla="*/ 1204243 h 1207420"/>
                <a:gd name="connsiteX3" fmla="*/ 6355 w 1112097"/>
                <a:gd name="connsiteY3" fmla="*/ 1208215 h 1207420"/>
                <a:gd name="connsiteX4" fmla="*/ 1116070 w 1112097"/>
                <a:gd name="connsiteY4" fmla="*/ 61960 h 1207420"/>
                <a:gd name="connsiteX5" fmla="*/ 1116070 w 1112097"/>
                <a:gd name="connsiteY5" fmla="*/ 0 h 12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097" h="1207420">
                  <a:moveTo>
                    <a:pt x="1116070" y="0"/>
                  </a:moveTo>
                  <a:lnTo>
                    <a:pt x="0" y="1152610"/>
                  </a:lnTo>
                  <a:lnTo>
                    <a:pt x="0" y="1204243"/>
                  </a:lnTo>
                  <a:cubicBezTo>
                    <a:pt x="0" y="1204243"/>
                    <a:pt x="2383" y="1205832"/>
                    <a:pt x="6355" y="1208215"/>
                  </a:cubicBezTo>
                  <a:lnTo>
                    <a:pt x="1116070" y="61960"/>
                  </a:lnTo>
                  <a:lnTo>
                    <a:pt x="1116070" y="0"/>
                  </a:lnTo>
                  <a:close/>
                </a:path>
              </a:pathLst>
            </a:custGeom>
            <a:noFill/>
            <a:ln w="7906" cap="flat">
              <a:noFill/>
              <a:prstDash val="solid"/>
              <a:miter/>
            </a:ln>
          </p:spPr>
          <p:txBody>
            <a:bodyPr rtlCol="0" anchor="ctr"/>
            <a:lstStyle/>
            <a:p>
              <a:endParaRPr lang="en-CA" dirty="0"/>
            </a:p>
          </p:txBody>
        </p:sp>
        <p:sp>
          <p:nvSpPr>
            <p:cNvPr id="49" name="Freeform: Shape 530">
              <a:extLst>
                <a:ext uri="{FF2B5EF4-FFF2-40B4-BE49-F238E27FC236}">
                  <a16:creationId xmlns:a16="http://schemas.microsoft.com/office/drawing/2014/main" id="{C4EF20DC-1830-40B5-A0CC-78AF2A71566A}"/>
                </a:ext>
              </a:extLst>
            </p:cNvPr>
            <p:cNvSpPr/>
            <p:nvPr/>
          </p:nvSpPr>
          <p:spPr>
            <a:xfrm>
              <a:off x="5113913" y="1686041"/>
              <a:ext cx="905565" cy="945283"/>
            </a:xfrm>
            <a:custGeom>
              <a:avLst/>
              <a:gdLst>
                <a:gd name="connsiteX0" fmla="*/ 857904 w 905565"/>
                <a:gd name="connsiteY0" fmla="*/ 0 h 945283"/>
                <a:gd name="connsiteX1" fmla="*/ 0 w 905565"/>
                <a:gd name="connsiteY1" fmla="*/ 886501 h 945283"/>
                <a:gd name="connsiteX2" fmla="*/ 0 w 905565"/>
                <a:gd name="connsiteY2" fmla="*/ 948461 h 945283"/>
                <a:gd name="connsiteX3" fmla="*/ 907154 w 905565"/>
                <a:gd name="connsiteY3" fmla="*/ 11121 h 945283"/>
                <a:gd name="connsiteX4" fmla="*/ 857904 w 905565"/>
                <a:gd name="connsiteY4" fmla="*/ 0 h 945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5" h="945283">
                  <a:moveTo>
                    <a:pt x="857904" y="0"/>
                  </a:moveTo>
                  <a:lnTo>
                    <a:pt x="0" y="886501"/>
                  </a:lnTo>
                  <a:lnTo>
                    <a:pt x="0" y="948461"/>
                  </a:lnTo>
                  <a:lnTo>
                    <a:pt x="907154" y="11121"/>
                  </a:lnTo>
                  <a:cubicBezTo>
                    <a:pt x="892061" y="7149"/>
                    <a:pt x="875380" y="3177"/>
                    <a:pt x="857904" y="0"/>
                  </a:cubicBezTo>
                  <a:close/>
                </a:path>
              </a:pathLst>
            </a:custGeom>
            <a:noFill/>
            <a:ln w="7906" cap="flat">
              <a:noFill/>
              <a:prstDash val="solid"/>
              <a:miter/>
            </a:ln>
          </p:spPr>
          <p:txBody>
            <a:bodyPr rtlCol="0" anchor="ctr"/>
            <a:lstStyle/>
            <a:p>
              <a:endParaRPr lang="en-CA" dirty="0"/>
            </a:p>
          </p:txBody>
        </p:sp>
        <p:sp>
          <p:nvSpPr>
            <p:cNvPr id="50" name="Freeform: Shape 531">
              <a:extLst>
                <a:ext uri="{FF2B5EF4-FFF2-40B4-BE49-F238E27FC236}">
                  <a16:creationId xmlns:a16="http://schemas.microsoft.com/office/drawing/2014/main" id="{FCB358FC-010F-4C37-AD26-318B7FEC4BFB}"/>
                </a:ext>
              </a:extLst>
            </p:cNvPr>
            <p:cNvSpPr/>
            <p:nvPr/>
          </p:nvSpPr>
          <p:spPr>
            <a:xfrm>
              <a:off x="5113913" y="2230174"/>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51" name="Freeform: Shape 532">
              <a:extLst>
                <a:ext uri="{FF2B5EF4-FFF2-40B4-BE49-F238E27FC236}">
                  <a16:creationId xmlns:a16="http://schemas.microsoft.com/office/drawing/2014/main" id="{564B8B9B-AA81-4AAF-B657-BCCE36C773B4}"/>
                </a:ext>
              </a:extLst>
            </p:cNvPr>
            <p:cNvSpPr/>
            <p:nvPr/>
          </p:nvSpPr>
          <p:spPr>
            <a:xfrm>
              <a:off x="5113913" y="1674920"/>
              <a:ext cx="849960" cy="889679"/>
            </a:xfrm>
            <a:custGeom>
              <a:avLst/>
              <a:gdLst>
                <a:gd name="connsiteX0" fmla="*/ 803093 w 849960"/>
                <a:gd name="connsiteY0" fmla="*/ 0 h 889678"/>
                <a:gd name="connsiteX1" fmla="*/ 0 w 849960"/>
                <a:gd name="connsiteY1" fmla="*/ 830102 h 889678"/>
                <a:gd name="connsiteX2" fmla="*/ 0 w 849960"/>
                <a:gd name="connsiteY2" fmla="*/ 892062 h 889678"/>
                <a:gd name="connsiteX3" fmla="*/ 853932 w 849960"/>
                <a:gd name="connsiteY3" fmla="*/ 10327 h 889678"/>
                <a:gd name="connsiteX4" fmla="*/ 803093 w 849960"/>
                <a:gd name="connsiteY4" fmla="*/ 0 h 88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960" h="889678">
                  <a:moveTo>
                    <a:pt x="803093" y="0"/>
                  </a:moveTo>
                  <a:lnTo>
                    <a:pt x="0" y="830102"/>
                  </a:lnTo>
                  <a:lnTo>
                    <a:pt x="0" y="892062"/>
                  </a:lnTo>
                  <a:lnTo>
                    <a:pt x="853932" y="10327"/>
                  </a:lnTo>
                  <a:cubicBezTo>
                    <a:pt x="838045" y="6355"/>
                    <a:pt x="820569" y="3177"/>
                    <a:pt x="803093" y="0"/>
                  </a:cubicBezTo>
                  <a:close/>
                </a:path>
              </a:pathLst>
            </a:custGeom>
            <a:noFill/>
            <a:ln w="7906" cap="flat">
              <a:noFill/>
              <a:prstDash val="solid"/>
              <a:miter/>
            </a:ln>
          </p:spPr>
          <p:txBody>
            <a:bodyPr rtlCol="0" anchor="ctr"/>
            <a:lstStyle/>
            <a:p>
              <a:endParaRPr lang="en-CA" dirty="0"/>
            </a:p>
          </p:txBody>
        </p:sp>
        <p:sp>
          <p:nvSpPr>
            <p:cNvPr id="52" name="Freeform: Shape 533">
              <a:extLst>
                <a:ext uri="{FF2B5EF4-FFF2-40B4-BE49-F238E27FC236}">
                  <a16:creationId xmlns:a16="http://schemas.microsoft.com/office/drawing/2014/main" id="{7FABBC2A-59D0-42FB-B213-A3B8DAC84A2D}"/>
                </a:ext>
              </a:extLst>
            </p:cNvPr>
            <p:cNvSpPr/>
            <p:nvPr/>
          </p:nvSpPr>
          <p:spPr>
            <a:xfrm>
              <a:off x="5167929" y="2432735"/>
              <a:ext cx="1056493" cy="1112098"/>
            </a:xfrm>
            <a:custGeom>
              <a:avLst/>
              <a:gdLst>
                <a:gd name="connsiteX0" fmla="*/ 1062053 w 1056492"/>
                <a:gd name="connsiteY0" fmla="*/ 0 h 1112098"/>
                <a:gd name="connsiteX1" fmla="*/ 0 w 1056492"/>
                <a:gd name="connsiteY1" fmla="*/ 1097005 h 1112098"/>
                <a:gd name="connsiteX2" fmla="*/ 42101 w 1056492"/>
                <a:gd name="connsiteY2" fmla="*/ 1116070 h 1112098"/>
                <a:gd name="connsiteX3" fmla="*/ 1062053 w 1056492"/>
                <a:gd name="connsiteY3" fmla="*/ 61960 h 1112098"/>
                <a:gd name="connsiteX4" fmla="*/ 1062053 w 1056492"/>
                <a:gd name="connsiteY4" fmla="*/ 0 h 111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492" h="1112098">
                  <a:moveTo>
                    <a:pt x="1062053" y="0"/>
                  </a:moveTo>
                  <a:lnTo>
                    <a:pt x="0" y="1097005"/>
                  </a:lnTo>
                  <a:cubicBezTo>
                    <a:pt x="11915" y="1102566"/>
                    <a:pt x="26214" y="1108921"/>
                    <a:pt x="42101" y="1116070"/>
                  </a:cubicBezTo>
                  <a:lnTo>
                    <a:pt x="1062053" y="61960"/>
                  </a:lnTo>
                  <a:lnTo>
                    <a:pt x="1062053" y="0"/>
                  </a:lnTo>
                  <a:close/>
                </a:path>
              </a:pathLst>
            </a:custGeom>
            <a:noFill/>
            <a:ln w="7906" cap="flat">
              <a:noFill/>
              <a:prstDash val="solid"/>
              <a:miter/>
            </a:ln>
          </p:spPr>
          <p:txBody>
            <a:bodyPr rtlCol="0" anchor="ctr"/>
            <a:lstStyle/>
            <a:p>
              <a:endParaRPr lang="en-CA" dirty="0"/>
            </a:p>
          </p:txBody>
        </p:sp>
        <p:sp>
          <p:nvSpPr>
            <p:cNvPr id="53" name="Freeform: Shape 534">
              <a:extLst>
                <a:ext uri="{FF2B5EF4-FFF2-40B4-BE49-F238E27FC236}">
                  <a16:creationId xmlns:a16="http://schemas.microsoft.com/office/drawing/2014/main" id="{3FB50B26-EA48-4670-B8A9-628EC3247F27}"/>
                </a:ext>
              </a:extLst>
            </p:cNvPr>
            <p:cNvSpPr/>
            <p:nvPr/>
          </p:nvSpPr>
          <p:spPr>
            <a:xfrm>
              <a:off x="5113913" y="1659827"/>
              <a:ext cx="738751" cy="770525"/>
            </a:xfrm>
            <a:custGeom>
              <a:avLst/>
              <a:gdLst>
                <a:gd name="connsiteX0" fmla="*/ 687118 w 738750"/>
                <a:gd name="connsiteY0" fmla="*/ 0 h 770525"/>
                <a:gd name="connsiteX1" fmla="*/ 0 w 738750"/>
                <a:gd name="connsiteY1" fmla="*/ 710154 h 770525"/>
                <a:gd name="connsiteX2" fmla="*/ 0 w 738750"/>
                <a:gd name="connsiteY2" fmla="*/ 772114 h 770525"/>
                <a:gd name="connsiteX3" fmla="*/ 741134 w 738750"/>
                <a:gd name="connsiteY3" fmla="*/ 5560 h 770525"/>
                <a:gd name="connsiteX4" fmla="*/ 687118 w 738750"/>
                <a:gd name="connsiteY4" fmla="*/ 0 h 77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50" h="770525">
                  <a:moveTo>
                    <a:pt x="687118" y="0"/>
                  </a:moveTo>
                  <a:lnTo>
                    <a:pt x="0" y="710154"/>
                  </a:lnTo>
                  <a:lnTo>
                    <a:pt x="0" y="772114"/>
                  </a:lnTo>
                  <a:lnTo>
                    <a:pt x="741134" y="5560"/>
                  </a:lnTo>
                  <a:cubicBezTo>
                    <a:pt x="724452" y="3972"/>
                    <a:pt x="706182" y="1589"/>
                    <a:pt x="687118" y="0"/>
                  </a:cubicBezTo>
                  <a:close/>
                </a:path>
              </a:pathLst>
            </a:custGeom>
            <a:noFill/>
            <a:ln w="7906" cap="flat">
              <a:noFill/>
              <a:prstDash val="solid"/>
              <a:miter/>
            </a:ln>
          </p:spPr>
          <p:txBody>
            <a:bodyPr rtlCol="0" anchor="ctr"/>
            <a:lstStyle/>
            <a:p>
              <a:endParaRPr lang="en-CA" dirty="0"/>
            </a:p>
          </p:txBody>
        </p:sp>
        <p:sp>
          <p:nvSpPr>
            <p:cNvPr id="54" name="Freeform: Shape 535">
              <a:extLst>
                <a:ext uri="{FF2B5EF4-FFF2-40B4-BE49-F238E27FC236}">
                  <a16:creationId xmlns:a16="http://schemas.microsoft.com/office/drawing/2014/main" id="{B2E91E97-9B0E-4544-99B3-EF84CE00EBE2}"/>
                </a:ext>
              </a:extLst>
            </p:cNvPr>
            <p:cNvSpPr/>
            <p:nvPr/>
          </p:nvSpPr>
          <p:spPr>
            <a:xfrm>
              <a:off x="5124240" y="2365215"/>
              <a:ext cx="1104154" cy="1159759"/>
            </a:xfrm>
            <a:custGeom>
              <a:avLst/>
              <a:gdLst>
                <a:gd name="connsiteX0" fmla="*/ 1105743 w 1104154"/>
                <a:gd name="connsiteY0" fmla="*/ 0 h 1159759"/>
                <a:gd name="connsiteX1" fmla="*/ 0 w 1104154"/>
                <a:gd name="connsiteY1" fmla="*/ 1142284 h 1159759"/>
                <a:gd name="connsiteX2" fmla="*/ 40512 w 1104154"/>
                <a:gd name="connsiteY2" fmla="*/ 1162937 h 1159759"/>
                <a:gd name="connsiteX3" fmla="*/ 1105743 w 1104154"/>
                <a:gd name="connsiteY3" fmla="*/ 61960 h 1159759"/>
                <a:gd name="connsiteX4" fmla="*/ 1105743 w 1104154"/>
                <a:gd name="connsiteY4" fmla="*/ 0 h 115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154" h="1159759">
                  <a:moveTo>
                    <a:pt x="1105743" y="0"/>
                  </a:moveTo>
                  <a:lnTo>
                    <a:pt x="0" y="1142284"/>
                  </a:lnTo>
                  <a:cubicBezTo>
                    <a:pt x="8738" y="1147050"/>
                    <a:pt x="22242" y="1154199"/>
                    <a:pt x="40512" y="1162937"/>
                  </a:cubicBezTo>
                  <a:lnTo>
                    <a:pt x="1105743" y="61960"/>
                  </a:lnTo>
                  <a:lnTo>
                    <a:pt x="1105743" y="0"/>
                  </a:lnTo>
                  <a:close/>
                </a:path>
              </a:pathLst>
            </a:custGeom>
            <a:noFill/>
            <a:ln w="7906" cap="flat">
              <a:noFill/>
              <a:prstDash val="solid"/>
              <a:miter/>
            </a:ln>
          </p:spPr>
          <p:txBody>
            <a:bodyPr rtlCol="0" anchor="ctr"/>
            <a:lstStyle/>
            <a:p>
              <a:endParaRPr lang="en-CA" dirty="0"/>
            </a:p>
          </p:txBody>
        </p:sp>
        <p:sp>
          <p:nvSpPr>
            <p:cNvPr id="55" name="Freeform: Shape 536">
              <a:extLst>
                <a:ext uri="{FF2B5EF4-FFF2-40B4-BE49-F238E27FC236}">
                  <a16:creationId xmlns:a16="http://schemas.microsoft.com/office/drawing/2014/main" id="{2DC9E5F8-1A3A-46DD-BBF3-77410EFD4F4E}"/>
                </a:ext>
              </a:extLst>
            </p:cNvPr>
            <p:cNvSpPr/>
            <p:nvPr/>
          </p:nvSpPr>
          <p:spPr>
            <a:xfrm>
              <a:off x="5113913" y="1666976"/>
              <a:ext cx="794356" cy="826130"/>
            </a:xfrm>
            <a:custGeom>
              <a:avLst/>
              <a:gdLst>
                <a:gd name="connsiteX0" fmla="*/ 745900 w 794355"/>
                <a:gd name="connsiteY0" fmla="*/ 0 h 826130"/>
                <a:gd name="connsiteX1" fmla="*/ 0 w 794355"/>
                <a:gd name="connsiteY1" fmla="*/ 771320 h 826130"/>
                <a:gd name="connsiteX2" fmla="*/ 0 w 794355"/>
                <a:gd name="connsiteY2" fmla="*/ 833279 h 826130"/>
                <a:gd name="connsiteX3" fmla="*/ 798327 w 794355"/>
                <a:gd name="connsiteY3" fmla="*/ 7944 h 826130"/>
                <a:gd name="connsiteX4" fmla="*/ 745900 w 794355"/>
                <a:gd name="connsiteY4" fmla="*/ 0 h 826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355" h="826130">
                  <a:moveTo>
                    <a:pt x="745900" y="0"/>
                  </a:moveTo>
                  <a:lnTo>
                    <a:pt x="0" y="771320"/>
                  </a:lnTo>
                  <a:lnTo>
                    <a:pt x="0" y="833279"/>
                  </a:lnTo>
                  <a:lnTo>
                    <a:pt x="798327" y="7944"/>
                  </a:lnTo>
                  <a:cubicBezTo>
                    <a:pt x="781646" y="4766"/>
                    <a:pt x="764170" y="2383"/>
                    <a:pt x="745900" y="0"/>
                  </a:cubicBezTo>
                  <a:close/>
                </a:path>
              </a:pathLst>
            </a:custGeom>
            <a:noFill/>
            <a:ln w="7906" cap="flat">
              <a:noFill/>
              <a:prstDash val="solid"/>
              <a:miter/>
            </a:ln>
          </p:spPr>
          <p:txBody>
            <a:bodyPr rtlCol="0" anchor="ctr"/>
            <a:lstStyle/>
            <a:p>
              <a:endParaRPr lang="en-CA" dirty="0"/>
            </a:p>
          </p:txBody>
        </p:sp>
        <p:sp>
          <p:nvSpPr>
            <p:cNvPr id="56" name="Freeform: Shape 537">
              <a:extLst>
                <a:ext uri="{FF2B5EF4-FFF2-40B4-BE49-F238E27FC236}">
                  <a16:creationId xmlns:a16="http://schemas.microsoft.com/office/drawing/2014/main" id="{B5D24FA4-39DB-4F92-8A1C-408B1C0AC4DA}"/>
                </a:ext>
              </a:extLst>
            </p:cNvPr>
            <p:cNvSpPr/>
            <p:nvPr/>
          </p:nvSpPr>
          <p:spPr>
            <a:xfrm>
              <a:off x="5213207" y="2500255"/>
              <a:ext cx="1016775" cy="1064437"/>
            </a:xfrm>
            <a:custGeom>
              <a:avLst/>
              <a:gdLst>
                <a:gd name="connsiteX0" fmla="*/ 1016775 w 1016775"/>
                <a:gd name="connsiteY0" fmla="*/ 0 h 1064436"/>
                <a:gd name="connsiteX1" fmla="*/ 0 w 1016775"/>
                <a:gd name="connsiteY1" fmla="*/ 1050138 h 1064436"/>
                <a:gd name="connsiteX2" fmla="*/ 43690 w 1016775"/>
                <a:gd name="connsiteY2" fmla="*/ 1067614 h 1064436"/>
                <a:gd name="connsiteX3" fmla="*/ 1015981 w 1016775"/>
                <a:gd name="connsiteY3" fmla="*/ 61960 h 1064436"/>
                <a:gd name="connsiteX4" fmla="*/ 1015981 w 1016775"/>
                <a:gd name="connsiteY4" fmla="*/ 0 h 106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775" h="1064436">
                  <a:moveTo>
                    <a:pt x="1016775" y="0"/>
                  </a:moveTo>
                  <a:lnTo>
                    <a:pt x="0" y="1050138"/>
                  </a:lnTo>
                  <a:cubicBezTo>
                    <a:pt x="13504" y="1055699"/>
                    <a:pt x="27802" y="1061259"/>
                    <a:pt x="43690" y="1067614"/>
                  </a:cubicBezTo>
                  <a:lnTo>
                    <a:pt x="1015981" y="61960"/>
                  </a:lnTo>
                  <a:lnTo>
                    <a:pt x="1015981" y="0"/>
                  </a:lnTo>
                  <a:close/>
                </a:path>
              </a:pathLst>
            </a:custGeom>
            <a:noFill/>
            <a:ln w="7906" cap="flat">
              <a:noFill/>
              <a:prstDash val="solid"/>
              <a:miter/>
            </a:ln>
          </p:spPr>
          <p:txBody>
            <a:bodyPr rtlCol="0" anchor="ctr"/>
            <a:lstStyle/>
            <a:p>
              <a:endParaRPr lang="en-CA" dirty="0"/>
            </a:p>
          </p:txBody>
        </p:sp>
        <p:sp>
          <p:nvSpPr>
            <p:cNvPr id="57" name="Freeform: Shape 538">
              <a:extLst>
                <a:ext uri="{FF2B5EF4-FFF2-40B4-BE49-F238E27FC236}">
                  <a16:creationId xmlns:a16="http://schemas.microsoft.com/office/drawing/2014/main" id="{AC67879F-541C-4C6E-A962-B7A4A26DDFB2}"/>
                </a:ext>
              </a:extLst>
            </p:cNvPr>
            <p:cNvSpPr/>
            <p:nvPr/>
          </p:nvSpPr>
          <p:spPr>
            <a:xfrm>
              <a:off x="5113913" y="1960093"/>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58" name="Freeform: Shape 539">
              <a:extLst>
                <a:ext uri="{FF2B5EF4-FFF2-40B4-BE49-F238E27FC236}">
                  <a16:creationId xmlns:a16="http://schemas.microsoft.com/office/drawing/2014/main" id="{6AF93EF1-9F2C-4248-82DC-ED29105ED897}"/>
                </a:ext>
              </a:extLst>
            </p:cNvPr>
            <p:cNvSpPr/>
            <p:nvPr/>
          </p:nvSpPr>
          <p:spPr>
            <a:xfrm>
              <a:off x="5113913" y="1771037"/>
              <a:ext cx="1112098" cy="1199477"/>
            </a:xfrm>
            <a:custGeom>
              <a:avLst/>
              <a:gdLst>
                <a:gd name="connsiteX0" fmla="*/ 1116070 w 1112097"/>
                <a:gd name="connsiteY0" fmla="*/ 8738 h 1199477"/>
                <a:gd name="connsiteX1" fmla="*/ 1102566 w 1112097"/>
                <a:gd name="connsiteY1" fmla="*/ 0 h 1199477"/>
                <a:gd name="connsiteX2" fmla="*/ 0 w 1112097"/>
                <a:gd name="connsiteY2" fmla="*/ 1139106 h 1199477"/>
                <a:gd name="connsiteX3" fmla="*/ 0 w 1112097"/>
                <a:gd name="connsiteY3" fmla="*/ 1201066 h 1199477"/>
                <a:gd name="connsiteX4" fmla="*/ 1116070 w 1112097"/>
                <a:gd name="connsiteY4" fmla="*/ 48456 h 1199477"/>
                <a:gd name="connsiteX5" fmla="*/ 1116070 w 1112097"/>
                <a:gd name="connsiteY5" fmla="*/ 8738 h 119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097" h="1199477">
                  <a:moveTo>
                    <a:pt x="1116070" y="8738"/>
                  </a:moveTo>
                  <a:cubicBezTo>
                    <a:pt x="1116070" y="8738"/>
                    <a:pt x="1111303" y="5560"/>
                    <a:pt x="1102566" y="0"/>
                  </a:cubicBezTo>
                  <a:lnTo>
                    <a:pt x="0" y="1139106"/>
                  </a:lnTo>
                  <a:lnTo>
                    <a:pt x="0" y="1201066"/>
                  </a:lnTo>
                  <a:lnTo>
                    <a:pt x="1116070" y="48456"/>
                  </a:lnTo>
                  <a:lnTo>
                    <a:pt x="1116070" y="8738"/>
                  </a:lnTo>
                  <a:close/>
                </a:path>
              </a:pathLst>
            </a:custGeom>
            <a:noFill/>
            <a:ln w="7906" cap="flat">
              <a:noFill/>
              <a:prstDash val="solid"/>
              <a:miter/>
            </a:ln>
          </p:spPr>
          <p:txBody>
            <a:bodyPr rtlCol="0" anchor="ctr"/>
            <a:lstStyle/>
            <a:p>
              <a:endParaRPr lang="en-CA" dirty="0"/>
            </a:p>
          </p:txBody>
        </p:sp>
        <p:sp>
          <p:nvSpPr>
            <p:cNvPr id="59" name="Freeform: Shape 540">
              <a:extLst>
                <a:ext uri="{FF2B5EF4-FFF2-40B4-BE49-F238E27FC236}">
                  <a16:creationId xmlns:a16="http://schemas.microsoft.com/office/drawing/2014/main" id="{3F40F26E-94FC-47FA-B15E-9D60A276668C}"/>
                </a:ext>
              </a:extLst>
            </p:cNvPr>
            <p:cNvSpPr/>
            <p:nvPr/>
          </p:nvSpPr>
          <p:spPr>
            <a:xfrm>
              <a:off x="5113913" y="1892573"/>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60" name="Freeform: Shape 541">
              <a:extLst>
                <a:ext uri="{FF2B5EF4-FFF2-40B4-BE49-F238E27FC236}">
                  <a16:creationId xmlns:a16="http://schemas.microsoft.com/office/drawing/2014/main" id="{584ED7DB-D908-48CE-9E0C-34B557024C43}"/>
                </a:ext>
              </a:extLst>
            </p:cNvPr>
            <p:cNvSpPr/>
            <p:nvPr/>
          </p:nvSpPr>
          <p:spPr>
            <a:xfrm>
              <a:off x="5113913" y="1748795"/>
              <a:ext cx="1096211" cy="1151816"/>
            </a:xfrm>
            <a:custGeom>
              <a:avLst/>
              <a:gdLst>
                <a:gd name="connsiteX0" fmla="*/ 1058082 w 1096210"/>
                <a:gd name="connsiteY0" fmla="*/ 0 h 1151815"/>
                <a:gd name="connsiteX1" fmla="*/ 0 w 1096210"/>
                <a:gd name="connsiteY1" fmla="*/ 1093828 h 1151815"/>
                <a:gd name="connsiteX2" fmla="*/ 0 w 1096210"/>
                <a:gd name="connsiteY2" fmla="*/ 1155788 h 1151815"/>
                <a:gd name="connsiteX3" fmla="*/ 1098594 w 1096210"/>
                <a:gd name="connsiteY3" fmla="*/ 19859 h 1151815"/>
                <a:gd name="connsiteX4" fmla="*/ 1058082 w 1096210"/>
                <a:gd name="connsiteY4" fmla="*/ 0 h 115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210" h="1151815">
                  <a:moveTo>
                    <a:pt x="1058082" y="0"/>
                  </a:moveTo>
                  <a:lnTo>
                    <a:pt x="0" y="1093828"/>
                  </a:lnTo>
                  <a:lnTo>
                    <a:pt x="0" y="1155788"/>
                  </a:lnTo>
                  <a:lnTo>
                    <a:pt x="1098594" y="19859"/>
                  </a:lnTo>
                  <a:cubicBezTo>
                    <a:pt x="1089856" y="15093"/>
                    <a:pt x="1076352" y="7944"/>
                    <a:pt x="1058082" y="0"/>
                  </a:cubicBezTo>
                  <a:close/>
                </a:path>
              </a:pathLst>
            </a:custGeom>
            <a:noFill/>
            <a:ln w="7906" cap="flat">
              <a:noFill/>
              <a:prstDash val="solid"/>
              <a:miter/>
            </a:ln>
          </p:spPr>
          <p:txBody>
            <a:bodyPr rtlCol="0" anchor="ctr"/>
            <a:lstStyle/>
            <a:p>
              <a:endParaRPr lang="en-CA" dirty="0"/>
            </a:p>
          </p:txBody>
        </p:sp>
        <p:sp>
          <p:nvSpPr>
            <p:cNvPr id="61" name="Freeform: Shape 542">
              <a:extLst>
                <a:ext uri="{FF2B5EF4-FFF2-40B4-BE49-F238E27FC236}">
                  <a16:creationId xmlns:a16="http://schemas.microsoft.com/office/drawing/2014/main" id="{879627AF-8702-4EBF-8722-13BE84DDE633}"/>
                </a:ext>
              </a:extLst>
            </p:cNvPr>
            <p:cNvSpPr/>
            <p:nvPr/>
          </p:nvSpPr>
          <p:spPr>
            <a:xfrm>
              <a:off x="5113913" y="2027614"/>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62" name="Freeform: Shape 543">
              <a:extLst>
                <a:ext uri="{FF2B5EF4-FFF2-40B4-BE49-F238E27FC236}">
                  <a16:creationId xmlns:a16="http://schemas.microsoft.com/office/drawing/2014/main" id="{2D026F56-6232-4172-93D7-56F6D2DF38B1}"/>
                </a:ext>
              </a:extLst>
            </p:cNvPr>
            <p:cNvSpPr/>
            <p:nvPr/>
          </p:nvSpPr>
          <p:spPr>
            <a:xfrm>
              <a:off x="5113913" y="2162654"/>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63" name="Freeform: Shape 544">
              <a:extLst>
                <a:ext uri="{FF2B5EF4-FFF2-40B4-BE49-F238E27FC236}">
                  <a16:creationId xmlns:a16="http://schemas.microsoft.com/office/drawing/2014/main" id="{EEFCF182-F457-4CD8-9397-EF572EB93C67}"/>
                </a:ext>
              </a:extLst>
            </p:cNvPr>
            <p:cNvSpPr/>
            <p:nvPr/>
          </p:nvSpPr>
          <p:spPr>
            <a:xfrm>
              <a:off x="5113913" y="1713049"/>
              <a:ext cx="1000888" cy="1056493"/>
            </a:xfrm>
            <a:custGeom>
              <a:avLst/>
              <a:gdLst>
                <a:gd name="connsiteX0" fmla="*/ 962759 w 1000888"/>
                <a:gd name="connsiteY0" fmla="*/ 0 h 1056493"/>
                <a:gd name="connsiteX1" fmla="*/ 0 w 1000888"/>
                <a:gd name="connsiteY1" fmla="*/ 994533 h 1056493"/>
                <a:gd name="connsiteX2" fmla="*/ 0 w 1000888"/>
                <a:gd name="connsiteY2" fmla="*/ 1056493 h 1056493"/>
                <a:gd name="connsiteX3" fmla="*/ 1008037 w 1000888"/>
                <a:gd name="connsiteY3" fmla="*/ 15093 h 1056493"/>
                <a:gd name="connsiteX4" fmla="*/ 962759 w 1000888"/>
                <a:gd name="connsiteY4" fmla="*/ 0 h 105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888" h="1056493">
                  <a:moveTo>
                    <a:pt x="962759" y="0"/>
                  </a:moveTo>
                  <a:lnTo>
                    <a:pt x="0" y="994533"/>
                  </a:lnTo>
                  <a:lnTo>
                    <a:pt x="0" y="1056493"/>
                  </a:lnTo>
                  <a:lnTo>
                    <a:pt x="1008037" y="15093"/>
                  </a:lnTo>
                  <a:cubicBezTo>
                    <a:pt x="994533" y="10327"/>
                    <a:pt x="979440" y="4766"/>
                    <a:pt x="962759" y="0"/>
                  </a:cubicBezTo>
                  <a:close/>
                </a:path>
              </a:pathLst>
            </a:custGeom>
            <a:noFill/>
            <a:ln w="7906" cap="flat">
              <a:noFill/>
              <a:prstDash val="solid"/>
              <a:miter/>
            </a:ln>
          </p:spPr>
          <p:txBody>
            <a:bodyPr rtlCol="0" anchor="ctr"/>
            <a:lstStyle/>
            <a:p>
              <a:endParaRPr lang="en-CA" dirty="0"/>
            </a:p>
          </p:txBody>
        </p:sp>
        <p:sp>
          <p:nvSpPr>
            <p:cNvPr id="64" name="Freeform: Shape 545">
              <a:extLst>
                <a:ext uri="{FF2B5EF4-FFF2-40B4-BE49-F238E27FC236}">
                  <a16:creationId xmlns:a16="http://schemas.microsoft.com/office/drawing/2014/main" id="{49D4B676-5D2A-4C75-B8BC-25FE36C8E238}"/>
                </a:ext>
              </a:extLst>
            </p:cNvPr>
            <p:cNvSpPr/>
            <p:nvPr/>
          </p:nvSpPr>
          <p:spPr>
            <a:xfrm>
              <a:off x="5113913" y="2095134"/>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65" name="Freeform: Shape 546">
              <a:extLst>
                <a:ext uri="{FF2B5EF4-FFF2-40B4-BE49-F238E27FC236}">
                  <a16:creationId xmlns:a16="http://schemas.microsoft.com/office/drawing/2014/main" id="{982AA1F6-117F-4540-BC27-289EE1A366B1}"/>
                </a:ext>
              </a:extLst>
            </p:cNvPr>
            <p:cNvSpPr/>
            <p:nvPr/>
          </p:nvSpPr>
          <p:spPr>
            <a:xfrm>
              <a:off x="5113913" y="1729730"/>
              <a:ext cx="1048549" cy="1104155"/>
            </a:xfrm>
            <a:custGeom>
              <a:avLst/>
              <a:gdLst>
                <a:gd name="connsiteX0" fmla="*/ 1012009 w 1048549"/>
                <a:gd name="connsiteY0" fmla="*/ 0 h 1104154"/>
                <a:gd name="connsiteX1" fmla="*/ 0 w 1048549"/>
                <a:gd name="connsiteY1" fmla="*/ 1045372 h 1104154"/>
                <a:gd name="connsiteX2" fmla="*/ 0 w 1048549"/>
                <a:gd name="connsiteY2" fmla="*/ 1107332 h 1104154"/>
                <a:gd name="connsiteX3" fmla="*/ 1054904 w 1048549"/>
                <a:gd name="connsiteY3" fmla="*/ 17476 h 1104154"/>
                <a:gd name="connsiteX4" fmla="*/ 1012009 w 1048549"/>
                <a:gd name="connsiteY4" fmla="*/ 0 h 110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549" h="1104154">
                  <a:moveTo>
                    <a:pt x="1012009" y="0"/>
                  </a:moveTo>
                  <a:lnTo>
                    <a:pt x="0" y="1045372"/>
                  </a:lnTo>
                  <a:lnTo>
                    <a:pt x="0" y="1107332"/>
                  </a:lnTo>
                  <a:lnTo>
                    <a:pt x="1054904" y="17476"/>
                  </a:lnTo>
                  <a:cubicBezTo>
                    <a:pt x="1042195" y="11915"/>
                    <a:pt x="1027896" y="6355"/>
                    <a:pt x="1012009" y="0"/>
                  </a:cubicBezTo>
                  <a:close/>
                </a:path>
              </a:pathLst>
            </a:custGeom>
            <a:noFill/>
            <a:ln w="7906" cap="flat">
              <a:noFill/>
              <a:prstDash val="solid"/>
              <a:miter/>
            </a:ln>
          </p:spPr>
          <p:txBody>
            <a:bodyPr rtlCol="0" anchor="ctr"/>
            <a:lstStyle/>
            <a:p>
              <a:endParaRPr lang="en-CA" dirty="0"/>
            </a:p>
          </p:txBody>
        </p:sp>
        <p:sp>
          <p:nvSpPr>
            <p:cNvPr id="66" name="Freeform: Shape 547">
              <a:extLst>
                <a:ext uri="{FF2B5EF4-FFF2-40B4-BE49-F238E27FC236}">
                  <a16:creationId xmlns:a16="http://schemas.microsoft.com/office/drawing/2014/main" id="{637AD7F1-94B5-4D43-84AF-EAEA76E0DDB1}"/>
                </a:ext>
              </a:extLst>
            </p:cNvPr>
            <p:cNvSpPr/>
            <p:nvPr/>
          </p:nvSpPr>
          <p:spPr>
            <a:xfrm>
              <a:off x="5113913" y="1650295"/>
              <a:ext cx="421008" cy="436896"/>
            </a:xfrm>
            <a:custGeom>
              <a:avLst/>
              <a:gdLst>
                <a:gd name="connsiteX0" fmla="*/ 368581 w 421008"/>
                <a:gd name="connsiteY0" fmla="*/ 0 h 436895"/>
                <a:gd name="connsiteX1" fmla="*/ 0 w 421008"/>
                <a:gd name="connsiteY1" fmla="*/ 380496 h 436895"/>
                <a:gd name="connsiteX2" fmla="*/ 0 w 421008"/>
                <a:gd name="connsiteY2" fmla="*/ 443251 h 436895"/>
                <a:gd name="connsiteX3" fmla="*/ 428952 w 421008"/>
                <a:gd name="connsiteY3" fmla="*/ 0 h 436895"/>
              </a:gdLst>
              <a:ahLst/>
              <a:cxnLst>
                <a:cxn ang="0">
                  <a:pos x="connsiteX0" y="connsiteY0"/>
                </a:cxn>
                <a:cxn ang="0">
                  <a:pos x="connsiteX1" y="connsiteY1"/>
                </a:cxn>
                <a:cxn ang="0">
                  <a:pos x="connsiteX2" y="connsiteY2"/>
                </a:cxn>
                <a:cxn ang="0">
                  <a:pos x="connsiteX3" y="connsiteY3"/>
                </a:cxn>
              </a:cxnLst>
              <a:rect l="l" t="t" r="r" b="b"/>
              <a:pathLst>
                <a:path w="421008" h="436895">
                  <a:moveTo>
                    <a:pt x="368581" y="0"/>
                  </a:moveTo>
                  <a:lnTo>
                    <a:pt x="0" y="380496"/>
                  </a:lnTo>
                  <a:lnTo>
                    <a:pt x="0" y="443251"/>
                  </a:lnTo>
                  <a:lnTo>
                    <a:pt x="428952" y="0"/>
                  </a:lnTo>
                  <a:close/>
                </a:path>
              </a:pathLst>
            </a:custGeom>
            <a:noFill/>
            <a:ln w="7906" cap="flat">
              <a:noFill/>
              <a:prstDash val="solid"/>
              <a:miter/>
            </a:ln>
          </p:spPr>
          <p:txBody>
            <a:bodyPr rtlCol="0" anchor="ctr"/>
            <a:lstStyle/>
            <a:p>
              <a:endParaRPr lang="en-CA" dirty="0"/>
            </a:p>
          </p:txBody>
        </p:sp>
        <p:sp>
          <p:nvSpPr>
            <p:cNvPr id="67" name="Freeform: Shape 548">
              <a:extLst>
                <a:ext uri="{FF2B5EF4-FFF2-40B4-BE49-F238E27FC236}">
                  <a16:creationId xmlns:a16="http://schemas.microsoft.com/office/drawing/2014/main" id="{05D099A7-183E-4A6B-A890-E19EC1608C89}"/>
                </a:ext>
              </a:extLst>
            </p:cNvPr>
            <p:cNvSpPr/>
            <p:nvPr/>
          </p:nvSpPr>
          <p:spPr>
            <a:xfrm>
              <a:off x="5113913" y="1650295"/>
              <a:ext cx="95323" cy="103266"/>
            </a:xfrm>
            <a:custGeom>
              <a:avLst/>
              <a:gdLst>
                <a:gd name="connsiteX0" fmla="*/ 42101 w 95322"/>
                <a:gd name="connsiteY0" fmla="*/ 0 h 103266"/>
                <a:gd name="connsiteX1" fmla="*/ 0 w 95322"/>
                <a:gd name="connsiteY1" fmla="*/ 42895 h 103266"/>
                <a:gd name="connsiteX2" fmla="*/ 0 w 95322"/>
                <a:gd name="connsiteY2" fmla="*/ 104855 h 103266"/>
                <a:gd name="connsiteX3" fmla="*/ 102472 w 95322"/>
                <a:gd name="connsiteY3" fmla="*/ 0 h 103266"/>
              </a:gdLst>
              <a:ahLst/>
              <a:cxnLst>
                <a:cxn ang="0">
                  <a:pos x="connsiteX0" y="connsiteY0"/>
                </a:cxn>
                <a:cxn ang="0">
                  <a:pos x="connsiteX1" y="connsiteY1"/>
                </a:cxn>
                <a:cxn ang="0">
                  <a:pos x="connsiteX2" y="connsiteY2"/>
                </a:cxn>
                <a:cxn ang="0">
                  <a:pos x="connsiteX3" y="connsiteY3"/>
                </a:cxn>
              </a:cxnLst>
              <a:rect l="l" t="t" r="r" b="b"/>
              <a:pathLst>
                <a:path w="95322" h="103266">
                  <a:moveTo>
                    <a:pt x="42101" y="0"/>
                  </a:moveTo>
                  <a:lnTo>
                    <a:pt x="0" y="42895"/>
                  </a:lnTo>
                  <a:lnTo>
                    <a:pt x="0" y="104855"/>
                  </a:lnTo>
                  <a:lnTo>
                    <a:pt x="102472" y="0"/>
                  </a:lnTo>
                  <a:close/>
                </a:path>
              </a:pathLst>
            </a:custGeom>
            <a:noFill/>
            <a:ln w="7906" cap="flat">
              <a:noFill/>
              <a:prstDash val="solid"/>
              <a:miter/>
            </a:ln>
          </p:spPr>
          <p:txBody>
            <a:bodyPr rtlCol="0" anchor="ctr"/>
            <a:lstStyle/>
            <a:p>
              <a:endParaRPr lang="en-CA" dirty="0"/>
            </a:p>
          </p:txBody>
        </p:sp>
        <p:sp>
          <p:nvSpPr>
            <p:cNvPr id="68" name="Freeform: Shape 549">
              <a:extLst>
                <a:ext uri="{FF2B5EF4-FFF2-40B4-BE49-F238E27FC236}">
                  <a16:creationId xmlns:a16="http://schemas.microsoft.com/office/drawing/2014/main" id="{06FA37D9-007A-4F7B-A882-B0986EA12300}"/>
                </a:ext>
              </a:extLst>
            </p:cNvPr>
            <p:cNvSpPr/>
            <p:nvPr/>
          </p:nvSpPr>
          <p:spPr>
            <a:xfrm>
              <a:off x="5113913" y="1650295"/>
              <a:ext cx="230363" cy="238307"/>
            </a:xfrm>
            <a:custGeom>
              <a:avLst/>
              <a:gdLst>
                <a:gd name="connsiteX0" fmla="*/ 172375 w 230363"/>
                <a:gd name="connsiteY0" fmla="*/ 0 h 238306"/>
                <a:gd name="connsiteX1" fmla="*/ 0 w 230363"/>
                <a:gd name="connsiteY1" fmla="*/ 177936 h 238306"/>
                <a:gd name="connsiteX2" fmla="*/ 0 w 230363"/>
                <a:gd name="connsiteY2" fmla="*/ 240690 h 238306"/>
                <a:gd name="connsiteX3" fmla="*/ 232746 w 230363"/>
                <a:gd name="connsiteY3" fmla="*/ 0 h 238306"/>
              </a:gdLst>
              <a:ahLst/>
              <a:cxnLst>
                <a:cxn ang="0">
                  <a:pos x="connsiteX0" y="connsiteY0"/>
                </a:cxn>
                <a:cxn ang="0">
                  <a:pos x="connsiteX1" y="connsiteY1"/>
                </a:cxn>
                <a:cxn ang="0">
                  <a:pos x="connsiteX2" y="connsiteY2"/>
                </a:cxn>
                <a:cxn ang="0">
                  <a:pos x="connsiteX3" y="connsiteY3"/>
                </a:cxn>
              </a:cxnLst>
              <a:rect l="l" t="t" r="r" b="b"/>
              <a:pathLst>
                <a:path w="230363" h="238306">
                  <a:moveTo>
                    <a:pt x="172375" y="0"/>
                  </a:moveTo>
                  <a:lnTo>
                    <a:pt x="0" y="177936"/>
                  </a:lnTo>
                  <a:lnTo>
                    <a:pt x="0" y="240690"/>
                  </a:lnTo>
                  <a:lnTo>
                    <a:pt x="232746" y="0"/>
                  </a:lnTo>
                  <a:close/>
                </a:path>
              </a:pathLst>
            </a:custGeom>
            <a:noFill/>
            <a:ln w="7906" cap="flat">
              <a:noFill/>
              <a:prstDash val="solid"/>
              <a:miter/>
            </a:ln>
          </p:spPr>
          <p:txBody>
            <a:bodyPr rtlCol="0" anchor="ctr"/>
            <a:lstStyle/>
            <a:p>
              <a:endParaRPr lang="en-CA" dirty="0"/>
            </a:p>
          </p:txBody>
        </p:sp>
        <p:sp>
          <p:nvSpPr>
            <p:cNvPr id="69" name="Freeform: Shape 550">
              <a:extLst>
                <a:ext uri="{FF2B5EF4-FFF2-40B4-BE49-F238E27FC236}">
                  <a16:creationId xmlns:a16="http://schemas.microsoft.com/office/drawing/2014/main" id="{C35788D0-8403-466A-8817-326217414910}"/>
                </a:ext>
              </a:extLst>
            </p:cNvPr>
            <p:cNvSpPr/>
            <p:nvPr/>
          </p:nvSpPr>
          <p:spPr>
            <a:xfrm>
              <a:off x="5113913" y="1650295"/>
              <a:ext cx="166815" cy="166815"/>
            </a:xfrm>
            <a:custGeom>
              <a:avLst/>
              <a:gdLst>
                <a:gd name="connsiteX0" fmla="*/ 107238 w 166814"/>
                <a:gd name="connsiteY0" fmla="*/ 0 h 166814"/>
                <a:gd name="connsiteX1" fmla="*/ 0 w 166814"/>
                <a:gd name="connsiteY1" fmla="*/ 110415 h 166814"/>
                <a:gd name="connsiteX2" fmla="*/ 0 w 166814"/>
                <a:gd name="connsiteY2" fmla="*/ 173170 h 166814"/>
                <a:gd name="connsiteX3" fmla="*/ 167609 w 166814"/>
                <a:gd name="connsiteY3" fmla="*/ 0 h 166814"/>
              </a:gdLst>
              <a:ahLst/>
              <a:cxnLst>
                <a:cxn ang="0">
                  <a:pos x="connsiteX0" y="connsiteY0"/>
                </a:cxn>
                <a:cxn ang="0">
                  <a:pos x="connsiteX1" y="connsiteY1"/>
                </a:cxn>
                <a:cxn ang="0">
                  <a:pos x="connsiteX2" y="connsiteY2"/>
                </a:cxn>
                <a:cxn ang="0">
                  <a:pos x="connsiteX3" y="connsiteY3"/>
                </a:cxn>
              </a:cxnLst>
              <a:rect l="l" t="t" r="r" b="b"/>
              <a:pathLst>
                <a:path w="166814" h="166814">
                  <a:moveTo>
                    <a:pt x="107238" y="0"/>
                  </a:moveTo>
                  <a:lnTo>
                    <a:pt x="0" y="110415"/>
                  </a:lnTo>
                  <a:lnTo>
                    <a:pt x="0" y="173170"/>
                  </a:lnTo>
                  <a:lnTo>
                    <a:pt x="167609" y="0"/>
                  </a:lnTo>
                  <a:close/>
                </a:path>
              </a:pathLst>
            </a:custGeom>
            <a:noFill/>
            <a:ln w="7906" cap="flat">
              <a:noFill/>
              <a:prstDash val="solid"/>
              <a:miter/>
            </a:ln>
          </p:spPr>
          <p:txBody>
            <a:bodyPr rtlCol="0" anchor="ctr"/>
            <a:lstStyle/>
            <a:p>
              <a:endParaRPr lang="en-CA" dirty="0"/>
            </a:p>
          </p:txBody>
        </p:sp>
        <p:sp>
          <p:nvSpPr>
            <p:cNvPr id="70" name="Freeform: Shape 551">
              <a:extLst>
                <a:ext uri="{FF2B5EF4-FFF2-40B4-BE49-F238E27FC236}">
                  <a16:creationId xmlns:a16="http://schemas.microsoft.com/office/drawing/2014/main" id="{1000C596-77A4-41BE-BED2-3F215F4B74EC}"/>
                </a:ext>
              </a:extLst>
            </p:cNvPr>
            <p:cNvSpPr/>
            <p:nvPr/>
          </p:nvSpPr>
          <p:spPr>
            <a:xfrm>
              <a:off x="5113913" y="1650295"/>
              <a:ext cx="293912" cy="301855"/>
            </a:xfrm>
            <a:custGeom>
              <a:avLst/>
              <a:gdLst>
                <a:gd name="connsiteX0" fmla="*/ 237512 w 293911"/>
                <a:gd name="connsiteY0" fmla="*/ 0 h 301855"/>
                <a:gd name="connsiteX1" fmla="*/ 0 w 293911"/>
                <a:gd name="connsiteY1" fmla="*/ 245456 h 301855"/>
                <a:gd name="connsiteX2" fmla="*/ 0 w 293911"/>
                <a:gd name="connsiteY2" fmla="*/ 308210 h 301855"/>
                <a:gd name="connsiteX3" fmla="*/ 297883 w 293911"/>
                <a:gd name="connsiteY3" fmla="*/ 0 h 301855"/>
              </a:gdLst>
              <a:ahLst/>
              <a:cxnLst>
                <a:cxn ang="0">
                  <a:pos x="connsiteX0" y="connsiteY0"/>
                </a:cxn>
                <a:cxn ang="0">
                  <a:pos x="connsiteX1" y="connsiteY1"/>
                </a:cxn>
                <a:cxn ang="0">
                  <a:pos x="connsiteX2" y="connsiteY2"/>
                </a:cxn>
                <a:cxn ang="0">
                  <a:pos x="connsiteX3" y="connsiteY3"/>
                </a:cxn>
              </a:cxnLst>
              <a:rect l="l" t="t" r="r" b="b"/>
              <a:pathLst>
                <a:path w="293911" h="301855">
                  <a:moveTo>
                    <a:pt x="237512" y="0"/>
                  </a:moveTo>
                  <a:lnTo>
                    <a:pt x="0" y="245456"/>
                  </a:lnTo>
                  <a:lnTo>
                    <a:pt x="0" y="308210"/>
                  </a:lnTo>
                  <a:lnTo>
                    <a:pt x="297883" y="0"/>
                  </a:lnTo>
                  <a:close/>
                </a:path>
              </a:pathLst>
            </a:custGeom>
            <a:noFill/>
            <a:ln w="7906" cap="flat">
              <a:noFill/>
              <a:prstDash val="solid"/>
              <a:miter/>
            </a:ln>
          </p:spPr>
          <p:txBody>
            <a:bodyPr rtlCol="0" anchor="ctr"/>
            <a:lstStyle/>
            <a:p>
              <a:endParaRPr lang="en-CA" dirty="0"/>
            </a:p>
          </p:txBody>
        </p:sp>
        <p:sp>
          <p:nvSpPr>
            <p:cNvPr id="71" name="Freeform: Shape 552">
              <a:extLst>
                <a:ext uri="{FF2B5EF4-FFF2-40B4-BE49-F238E27FC236}">
                  <a16:creationId xmlns:a16="http://schemas.microsoft.com/office/drawing/2014/main" id="{156CE11E-EB76-4AC7-9EB8-A520932D71C0}"/>
                </a:ext>
              </a:extLst>
            </p:cNvPr>
            <p:cNvSpPr/>
            <p:nvPr/>
          </p:nvSpPr>
          <p:spPr>
            <a:xfrm>
              <a:off x="5113913" y="1650295"/>
              <a:ext cx="357460" cy="373347"/>
            </a:xfrm>
            <a:custGeom>
              <a:avLst/>
              <a:gdLst>
                <a:gd name="connsiteX0" fmla="*/ 303444 w 357460"/>
                <a:gd name="connsiteY0" fmla="*/ 0 h 373347"/>
                <a:gd name="connsiteX1" fmla="*/ 0 w 357460"/>
                <a:gd name="connsiteY1" fmla="*/ 312976 h 373347"/>
                <a:gd name="connsiteX2" fmla="*/ 0 w 357460"/>
                <a:gd name="connsiteY2" fmla="*/ 375730 h 373347"/>
                <a:gd name="connsiteX3" fmla="*/ 363020 w 357460"/>
                <a:gd name="connsiteY3" fmla="*/ 0 h 373347"/>
              </a:gdLst>
              <a:ahLst/>
              <a:cxnLst>
                <a:cxn ang="0">
                  <a:pos x="connsiteX0" y="connsiteY0"/>
                </a:cxn>
                <a:cxn ang="0">
                  <a:pos x="connsiteX1" y="connsiteY1"/>
                </a:cxn>
                <a:cxn ang="0">
                  <a:pos x="connsiteX2" y="connsiteY2"/>
                </a:cxn>
                <a:cxn ang="0">
                  <a:pos x="connsiteX3" y="connsiteY3"/>
                </a:cxn>
              </a:cxnLst>
              <a:rect l="l" t="t" r="r" b="b"/>
              <a:pathLst>
                <a:path w="357460" h="373347">
                  <a:moveTo>
                    <a:pt x="303444" y="0"/>
                  </a:moveTo>
                  <a:lnTo>
                    <a:pt x="0" y="312976"/>
                  </a:lnTo>
                  <a:lnTo>
                    <a:pt x="0" y="375730"/>
                  </a:lnTo>
                  <a:lnTo>
                    <a:pt x="363020" y="0"/>
                  </a:lnTo>
                  <a:close/>
                </a:path>
              </a:pathLst>
            </a:custGeom>
            <a:noFill/>
            <a:ln w="7906" cap="flat">
              <a:noFill/>
              <a:prstDash val="solid"/>
              <a:miter/>
            </a:ln>
          </p:spPr>
          <p:txBody>
            <a:bodyPr rtlCol="0" anchor="ctr"/>
            <a:lstStyle/>
            <a:p>
              <a:endParaRPr lang="en-CA" dirty="0"/>
            </a:p>
          </p:txBody>
        </p:sp>
        <p:sp>
          <p:nvSpPr>
            <p:cNvPr id="72" name="Freeform: Shape 553">
              <a:extLst>
                <a:ext uri="{FF2B5EF4-FFF2-40B4-BE49-F238E27FC236}">
                  <a16:creationId xmlns:a16="http://schemas.microsoft.com/office/drawing/2014/main" id="{5662615B-7897-4344-9FC4-993767829C61}"/>
                </a:ext>
              </a:extLst>
            </p:cNvPr>
            <p:cNvSpPr/>
            <p:nvPr/>
          </p:nvSpPr>
          <p:spPr>
            <a:xfrm>
              <a:off x="5113913" y="1650295"/>
              <a:ext cx="31774" cy="31774"/>
            </a:xfrm>
            <a:custGeom>
              <a:avLst/>
              <a:gdLst>
                <a:gd name="connsiteX0" fmla="*/ 21448 w 31774"/>
                <a:gd name="connsiteY0" fmla="*/ 0 h 31774"/>
                <a:gd name="connsiteX1" fmla="*/ 0 w 31774"/>
                <a:gd name="connsiteY1" fmla="*/ 22242 h 31774"/>
                <a:gd name="connsiteX2" fmla="*/ 0 w 31774"/>
                <a:gd name="connsiteY2" fmla="*/ 38129 h 31774"/>
                <a:gd name="connsiteX3" fmla="*/ 36540 w 31774"/>
                <a:gd name="connsiteY3" fmla="*/ 0 h 31774"/>
                <a:gd name="connsiteX4" fmla="*/ 21448 w 31774"/>
                <a:gd name="connsiteY4" fmla="*/ 0 h 3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4" h="31774">
                  <a:moveTo>
                    <a:pt x="21448" y="0"/>
                  </a:moveTo>
                  <a:cubicBezTo>
                    <a:pt x="9532" y="0"/>
                    <a:pt x="0" y="9532"/>
                    <a:pt x="0" y="22242"/>
                  </a:cubicBezTo>
                  <a:lnTo>
                    <a:pt x="0" y="38129"/>
                  </a:lnTo>
                  <a:lnTo>
                    <a:pt x="36540" y="0"/>
                  </a:lnTo>
                  <a:lnTo>
                    <a:pt x="21448" y="0"/>
                  </a:lnTo>
                  <a:close/>
                </a:path>
              </a:pathLst>
            </a:custGeom>
            <a:noFill/>
            <a:ln w="7906" cap="flat">
              <a:noFill/>
              <a:prstDash val="solid"/>
              <a:miter/>
            </a:ln>
          </p:spPr>
          <p:txBody>
            <a:bodyPr rtlCol="0" anchor="ctr"/>
            <a:lstStyle/>
            <a:p>
              <a:endParaRPr lang="en-CA" dirty="0"/>
            </a:p>
          </p:txBody>
        </p:sp>
        <p:sp>
          <p:nvSpPr>
            <p:cNvPr id="73" name="Freeform: Shape 554">
              <a:extLst>
                <a:ext uri="{FF2B5EF4-FFF2-40B4-BE49-F238E27FC236}">
                  <a16:creationId xmlns:a16="http://schemas.microsoft.com/office/drawing/2014/main" id="{245448EB-6454-4470-AF3B-B76F7BDFB936}"/>
                </a:ext>
              </a:extLst>
            </p:cNvPr>
            <p:cNvSpPr/>
            <p:nvPr/>
          </p:nvSpPr>
          <p:spPr>
            <a:xfrm>
              <a:off x="5310119" y="2635296"/>
              <a:ext cx="921452" cy="992945"/>
            </a:xfrm>
            <a:custGeom>
              <a:avLst/>
              <a:gdLst>
                <a:gd name="connsiteX0" fmla="*/ 919864 w 921452"/>
                <a:gd name="connsiteY0" fmla="*/ 738751 h 992944"/>
                <a:gd name="connsiteX1" fmla="*/ 919864 w 921452"/>
                <a:gd name="connsiteY1" fmla="*/ 676791 h 992944"/>
                <a:gd name="connsiteX2" fmla="*/ 644222 w 921452"/>
                <a:gd name="connsiteY2" fmla="*/ 961965 h 992944"/>
                <a:gd name="connsiteX3" fmla="*/ 641839 w 921452"/>
                <a:gd name="connsiteY3" fmla="*/ 959582 h 992944"/>
                <a:gd name="connsiteX4" fmla="*/ 919864 w 921452"/>
                <a:gd name="connsiteY4" fmla="*/ 672025 h 992944"/>
                <a:gd name="connsiteX5" fmla="*/ 919864 w 921452"/>
                <a:gd name="connsiteY5" fmla="*/ 608477 h 992944"/>
                <a:gd name="connsiteX6" fmla="*/ 577497 w 921452"/>
                <a:gd name="connsiteY6" fmla="*/ 962759 h 992944"/>
                <a:gd name="connsiteX7" fmla="*/ 575113 w 921452"/>
                <a:gd name="connsiteY7" fmla="*/ 960376 h 992944"/>
                <a:gd name="connsiteX8" fmla="*/ 919864 w 921452"/>
                <a:gd name="connsiteY8" fmla="*/ 603710 h 992944"/>
                <a:gd name="connsiteX9" fmla="*/ 919864 w 921452"/>
                <a:gd name="connsiteY9" fmla="*/ 541751 h 992944"/>
                <a:gd name="connsiteX10" fmla="*/ 512359 w 921452"/>
                <a:gd name="connsiteY10" fmla="*/ 963554 h 992944"/>
                <a:gd name="connsiteX11" fmla="*/ 509976 w 921452"/>
                <a:gd name="connsiteY11" fmla="*/ 961171 h 992944"/>
                <a:gd name="connsiteX12" fmla="*/ 920658 w 921452"/>
                <a:gd name="connsiteY12" fmla="*/ 536984 h 992944"/>
                <a:gd name="connsiteX13" fmla="*/ 920658 w 921452"/>
                <a:gd name="connsiteY13" fmla="*/ 475025 h 992944"/>
                <a:gd name="connsiteX14" fmla="*/ 446428 w 921452"/>
                <a:gd name="connsiteY14" fmla="*/ 961171 h 992944"/>
                <a:gd name="connsiteX15" fmla="*/ 444045 w 921452"/>
                <a:gd name="connsiteY15" fmla="*/ 958787 h 992944"/>
                <a:gd name="connsiteX16" fmla="*/ 919864 w 921452"/>
                <a:gd name="connsiteY16" fmla="*/ 467081 h 992944"/>
                <a:gd name="connsiteX17" fmla="*/ 919864 w 921452"/>
                <a:gd name="connsiteY17" fmla="*/ 405121 h 992944"/>
                <a:gd name="connsiteX18" fmla="*/ 381291 w 921452"/>
                <a:gd name="connsiteY18" fmla="*/ 961965 h 992944"/>
                <a:gd name="connsiteX19" fmla="*/ 378908 w 921452"/>
                <a:gd name="connsiteY19" fmla="*/ 959582 h 992944"/>
                <a:gd name="connsiteX20" fmla="*/ 919864 w 921452"/>
                <a:gd name="connsiteY20" fmla="*/ 400355 h 992944"/>
                <a:gd name="connsiteX21" fmla="*/ 919864 w 921452"/>
                <a:gd name="connsiteY21" fmla="*/ 338396 h 992944"/>
                <a:gd name="connsiteX22" fmla="*/ 316154 w 921452"/>
                <a:gd name="connsiteY22" fmla="*/ 962759 h 992944"/>
                <a:gd name="connsiteX23" fmla="*/ 313770 w 921452"/>
                <a:gd name="connsiteY23" fmla="*/ 960376 h 992944"/>
                <a:gd name="connsiteX24" fmla="*/ 919864 w 921452"/>
                <a:gd name="connsiteY24" fmla="*/ 333629 h 992944"/>
                <a:gd name="connsiteX25" fmla="*/ 919864 w 921452"/>
                <a:gd name="connsiteY25" fmla="*/ 271670 h 992944"/>
                <a:gd name="connsiteX26" fmla="*/ 251016 w 921452"/>
                <a:gd name="connsiteY26" fmla="*/ 963554 h 992944"/>
                <a:gd name="connsiteX27" fmla="*/ 248633 w 921452"/>
                <a:gd name="connsiteY27" fmla="*/ 961171 h 992944"/>
                <a:gd name="connsiteX28" fmla="*/ 920658 w 921452"/>
                <a:gd name="connsiteY28" fmla="*/ 266903 h 992944"/>
                <a:gd name="connsiteX29" fmla="*/ 920658 w 921452"/>
                <a:gd name="connsiteY29" fmla="*/ 204944 h 992944"/>
                <a:gd name="connsiteX30" fmla="*/ 186674 w 921452"/>
                <a:gd name="connsiteY30" fmla="*/ 964348 h 992944"/>
                <a:gd name="connsiteX31" fmla="*/ 184291 w 921452"/>
                <a:gd name="connsiteY31" fmla="*/ 961965 h 992944"/>
                <a:gd name="connsiteX32" fmla="*/ 921453 w 921452"/>
                <a:gd name="connsiteY32" fmla="*/ 200178 h 992944"/>
                <a:gd name="connsiteX33" fmla="*/ 921453 w 921452"/>
                <a:gd name="connsiteY33" fmla="*/ 138218 h 992944"/>
                <a:gd name="connsiteX34" fmla="*/ 119948 w 921452"/>
                <a:gd name="connsiteY34" fmla="*/ 961171 h 992944"/>
                <a:gd name="connsiteX35" fmla="*/ 117565 w 921452"/>
                <a:gd name="connsiteY35" fmla="*/ 958787 h 992944"/>
                <a:gd name="connsiteX36" fmla="*/ 919864 w 921452"/>
                <a:gd name="connsiteY36" fmla="*/ 129480 h 992944"/>
                <a:gd name="connsiteX37" fmla="*/ 919864 w 921452"/>
                <a:gd name="connsiteY37" fmla="*/ 67520 h 992944"/>
                <a:gd name="connsiteX38" fmla="*/ 54811 w 921452"/>
                <a:gd name="connsiteY38" fmla="*/ 961171 h 992944"/>
                <a:gd name="connsiteX39" fmla="*/ 52427 w 921452"/>
                <a:gd name="connsiteY39" fmla="*/ 958787 h 992944"/>
                <a:gd name="connsiteX40" fmla="*/ 919864 w 921452"/>
                <a:gd name="connsiteY40" fmla="*/ 61960 h 992944"/>
                <a:gd name="connsiteX41" fmla="*/ 919864 w 921452"/>
                <a:gd name="connsiteY41" fmla="*/ 0 h 992944"/>
                <a:gd name="connsiteX42" fmla="*/ 0 w 921452"/>
                <a:gd name="connsiteY42" fmla="*/ 950050 h 992944"/>
                <a:gd name="connsiteX43" fmla="*/ 287557 w 921452"/>
                <a:gd name="connsiteY43" fmla="*/ 996122 h 992944"/>
                <a:gd name="connsiteX44" fmla="*/ 722069 w 921452"/>
                <a:gd name="connsiteY44" fmla="*/ 942900 h 992944"/>
                <a:gd name="connsiteX45" fmla="*/ 919864 w 921452"/>
                <a:gd name="connsiteY45" fmla="*/ 738751 h 9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1452" h="992944">
                  <a:moveTo>
                    <a:pt x="919864" y="738751"/>
                  </a:moveTo>
                  <a:lnTo>
                    <a:pt x="919864" y="676791"/>
                  </a:lnTo>
                  <a:lnTo>
                    <a:pt x="644222" y="961965"/>
                  </a:lnTo>
                  <a:lnTo>
                    <a:pt x="641839" y="959582"/>
                  </a:lnTo>
                  <a:lnTo>
                    <a:pt x="919864" y="672025"/>
                  </a:lnTo>
                  <a:lnTo>
                    <a:pt x="919864" y="608477"/>
                  </a:lnTo>
                  <a:lnTo>
                    <a:pt x="577497" y="962759"/>
                  </a:lnTo>
                  <a:lnTo>
                    <a:pt x="575113" y="960376"/>
                  </a:lnTo>
                  <a:lnTo>
                    <a:pt x="919864" y="603710"/>
                  </a:lnTo>
                  <a:lnTo>
                    <a:pt x="919864" y="541751"/>
                  </a:lnTo>
                  <a:lnTo>
                    <a:pt x="512359" y="963554"/>
                  </a:lnTo>
                  <a:lnTo>
                    <a:pt x="509976" y="961171"/>
                  </a:lnTo>
                  <a:lnTo>
                    <a:pt x="920658" y="536984"/>
                  </a:lnTo>
                  <a:lnTo>
                    <a:pt x="920658" y="475025"/>
                  </a:lnTo>
                  <a:lnTo>
                    <a:pt x="446428" y="961171"/>
                  </a:lnTo>
                  <a:lnTo>
                    <a:pt x="444045" y="958787"/>
                  </a:lnTo>
                  <a:lnTo>
                    <a:pt x="919864" y="467081"/>
                  </a:lnTo>
                  <a:lnTo>
                    <a:pt x="919864" y="405121"/>
                  </a:lnTo>
                  <a:lnTo>
                    <a:pt x="381291" y="961965"/>
                  </a:lnTo>
                  <a:lnTo>
                    <a:pt x="378908" y="959582"/>
                  </a:lnTo>
                  <a:lnTo>
                    <a:pt x="919864" y="400355"/>
                  </a:lnTo>
                  <a:lnTo>
                    <a:pt x="919864" y="338396"/>
                  </a:lnTo>
                  <a:lnTo>
                    <a:pt x="316154" y="962759"/>
                  </a:lnTo>
                  <a:lnTo>
                    <a:pt x="313770" y="960376"/>
                  </a:lnTo>
                  <a:lnTo>
                    <a:pt x="919864" y="333629"/>
                  </a:lnTo>
                  <a:lnTo>
                    <a:pt x="919864" y="271670"/>
                  </a:lnTo>
                  <a:lnTo>
                    <a:pt x="251016" y="963554"/>
                  </a:lnTo>
                  <a:lnTo>
                    <a:pt x="248633" y="961171"/>
                  </a:lnTo>
                  <a:lnTo>
                    <a:pt x="920658" y="266903"/>
                  </a:lnTo>
                  <a:lnTo>
                    <a:pt x="920658" y="204944"/>
                  </a:lnTo>
                  <a:lnTo>
                    <a:pt x="186674" y="964348"/>
                  </a:lnTo>
                  <a:lnTo>
                    <a:pt x="184291" y="961965"/>
                  </a:lnTo>
                  <a:lnTo>
                    <a:pt x="921453" y="200178"/>
                  </a:lnTo>
                  <a:lnTo>
                    <a:pt x="921453" y="138218"/>
                  </a:lnTo>
                  <a:lnTo>
                    <a:pt x="119948" y="961171"/>
                  </a:lnTo>
                  <a:lnTo>
                    <a:pt x="117565" y="958787"/>
                  </a:lnTo>
                  <a:lnTo>
                    <a:pt x="919864" y="129480"/>
                  </a:lnTo>
                  <a:lnTo>
                    <a:pt x="919864" y="67520"/>
                  </a:lnTo>
                  <a:lnTo>
                    <a:pt x="54811" y="961171"/>
                  </a:lnTo>
                  <a:lnTo>
                    <a:pt x="52427" y="958787"/>
                  </a:lnTo>
                  <a:lnTo>
                    <a:pt x="919864" y="61960"/>
                  </a:lnTo>
                  <a:lnTo>
                    <a:pt x="919864" y="0"/>
                  </a:lnTo>
                  <a:lnTo>
                    <a:pt x="0" y="950050"/>
                  </a:lnTo>
                  <a:cubicBezTo>
                    <a:pt x="80230" y="974675"/>
                    <a:pt x="179524" y="996122"/>
                    <a:pt x="287557" y="996122"/>
                  </a:cubicBezTo>
                  <a:cubicBezTo>
                    <a:pt x="478202" y="996122"/>
                    <a:pt x="621186" y="971497"/>
                    <a:pt x="722069" y="942900"/>
                  </a:cubicBezTo>
                  <a:lnTo>
                    <a:pt x="919864" y="738751"/>
                  </a:lnTo>
                  <a:close/>
                </a:path>
              </a:pathLst>
            </a:custGeom>
            <a:noFill/>
            <a:ln w="7906" cap="flat">
              <a:noFill/>
              <a:prstDash val="solid"/>
              <a:miter/>
            </a:ln>
          </p:spPr>
          <p:txBody>
            <a:bodyPr rtlCol="0" anchor="ctr"/>
            <a:lstStyle/>
            <a:p>
              <a:endParaRPr lang="en-CA" dirty="0"/>
            </a:p>
          </p:txBody>
        </p:sp>
        <p:sp>
          <p:nvSpPr>
            <p:cNvPr id="74" name="Freeform: Shape 555">
              <a:extLst>
                <a:ext uri="{FF2B5EF4-FFF2-40B4-BE49-F238E27FC236}">
                  <a16:creationId xmlns:a16="http://schemas.microsoft.com/office/drawing/2014/main" id="{26598D87-CB00-463D-B0AE-4BD7C3A0C099}"/>
                </a:ext>
              </a:extLst>
            </p:cNvPr>
            <p:cNvSpPr/>
            <p:nvPr/>
          </p:nvSpPr>
          <p:spPr>
            <a:xfrm>
              <a:off x="5113913" y="1650295"/>
              <a:ext cx="492500" cy="508388"/>
            </a:xfrm>
            <a:custGeom>
              <a:avLst/>
              <a:gdLst>
                <a:gd name="connsiteX0" fmla="*/ 483763 w 492500"/>
                <a:gd name="connsiteY0" fmla="*/ 0 h 508387"/>
                <a:gd name="connsiteX1" fmla="*/ 472642 w 492500"/>
                <a:gd name="connsiteY1" fmla="*/ 0 h 508387"/>
                <a:gd name="connsiteX2" fmla="*/ 471847 w 492500"/>
                <a:gd name="connsiteY2" fmla="*/ 0 h 508387"/>
                <a:gd name="connsiteX3" fmla="*/ 433718 w 492500"/>
                <a:gd name="connsiteY3" fmla="*/ 0 h 508387"/>
                <a:gd name="connsiteX4" fmla="*/ 0 w 492500"/>
                <a:gd name="connsiteY4" fmla="*/ 448811 h 508387"/>
                <a:gd name="connsiteX5" fmla="*/ 0 w 492500"/>
                <a:gd name="connsiteY5" fmla="*/ 510771 h 508387"/>
                <a:gd name="connsiteX6" fmla="*/ 494089 w 492500"/>
                <a:gd name="connsiteY6" fmla="*/ 0 h 508387"/>
                <a:gd name="connsiteX7" fmla="*/ 483763 w 492500"/>
                <a:gd name="connsiteY7" fmla="*/ 0 h 50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500" h="508387">
                  <a:moveTo>
                    <a:pt x="483763" y="0"/>
                  </a:moveTo>
                  <a:cubicBezTo>
                    <a:pt x="479791" y="0"/>
                    <a:pt x="476613" y="0"/>
                    <a:pt x="472642" y="0"/>
                  </a:cubicBezTo>
                  <a:cubicBezTo>
                    <a:pt x="472642" y="0"/>
                    <a:pt x="472642" y="0"/>
                    <a:pt x="471847" y="0"/>
                  </a:cubicBezTo>
                  <a:lnTo>
                    <a:pt x="433718" y="0"/>
                  </a:lnTo>
                  <a:lnTo>
                    <a:pt x="0" y="448811"/>
                  </a:lnTo>
                  <a:lnTo>
                    <a:pt x="0" y="510771"/>
                  </a:lnTo>
                  <a:lnTo>
                    <a:pt x="494089" y="0"/>
                  </a:lnTo>
                  <a:cubicBezTo>
                    <a:pt x="490117" y="0"/>
                    <a:pt x="486940" y="0"/>
                    <a:pt x="483763" y="0"/>
                  </a:cubicBezTo>
                  <a:close/>
                </a:path>
              </a:pathLst>
            </a:custGeom>
            <a:noFill/>
            <a:ln w="7906" cap="flat">
              <a:noFill/>
              <a:prstDash val="solid"/>
              <a:miter/>
            </a:ln>
          </p:spPr>
          <p:txBody>
            <a:bodyPr rtlCol="0" anchor="ctr"/>
            <a:lstStyle/>
            <a:p>
              <a:endParaRPr lang="en-CA" dirty="0"/>
            </a:p>
          </p:txBody>
        </p:sp>
        <p:sp>
          <p:nvSpPr>
            <p:cNvPr id="75" name="Freeform: Shape 556">
              <a:extLst>
                <a:ext uri="{FF2B5EF4-FFF2-40B4-BE49-F238E27FC236}">
                  <a16:creationId xmlns:a16="http://schemas.microsoft.com/office/drawing/2014/main" id="{DA16E71F-DC0A-4D96-AB88-6A410E89ED92}"/>
                </a:ext>
              </a:extLst>
            </p:cNvPr>
            <p:cNvSpPr/>
            <p:nvPr/>
          </p:nvSpPr>
          <p:spPr>
            <a:xfrm>
              <a:off x="5113913" y="1650295"/>
              <a:ext cx="556049" cy="571936"/>
            </a:xfrm>
            <a:custGeom>
              <a:avLst/>
              <a:gdLst>
                <a:gd name="connsiteX0" fmla="*/ 498855 w 556048"/>
                <a:gd name="connsiteY0" fmla="*/ 0 h 571936"/>
                <a:gd name="connsiteX1" fmla="*/ 0 w 556048"/>
                <a:gd name="connsiteY1" fmla="*/ 516331 h 571936"/>
                <a:gd name="connsiteX2" fmla="*/ 0 w 556048"/>
                <a:gd name="connsiteY2" fmla="*/ 579880 h 571936"/>
                <a:gd name="connsiteX3" fmla="*/ 559226 w 556048"/>
                <a:gd name="connsiteY3" fmla="*/ 1589 h 571936"/>
                <a:gd name="connsiteX4" fmla="*/ 498855 w 556048"/>
                <a:gd name="connsiteY4" fmla="*/ 0 h 57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8" h="571936">
                  <a:moveTo>
                    <a:pt x="498855" y="0"/>
                  </a:moveTo>
                  <a:lnTo>
                    <a:pt x="0" y="516331"/>
                  </a:lnTo>
                  <a:lnTo>
                    <a:pt x="0" y="579880"/>
                  </a:lnTo>
                  <a:lnTo>
                    <a:pt x="559226" y="1589"/>
                  </a:lnTo>
                  <a:cubicBezTo>
                    <a:pt x="540162" y="794"/>
                    <a:pt x="519509" y="0"/>
                    <a:pt x="498855" y="0"/>
                  </a:cubicBezTo>
                  <a:close/>
                </a:path>
              </a:pathLst>
            </a:custGeom>
            <a:noFill/>
            <a:ln w="7906" cap="flat">
              <a:noFill/>
              <a:prstDash val="solid"/>
              <a:miter/>
            </a:ln>
          </p:spPr>
          <p:txBody>
            <a:bodyPr rtlCol="0" anchor="ctr"/>
            <a:lstStyle/>
            <a:p>
              <a:endParaRPr lang="en-CA" dirty="0"/>
            </a:p>
          </p:txBody>
        </p:sp>
        <p:sp>
          <p:nvSpPr>
            <p:cNvPr id="76" name="Freeform: Shape 557">
              <a:extLst>
                <a:ext uri="{FF2B5EF4-FFF2-40B4-BE49-F238E27FC236}">
                  <a16:creationId xmlns:a16="http://schemas.microsoft.com/office/drawing/2014/main" id="{C2D8CC5C-EB35-490F-AB8B-281D07F64471}"/>
                </a:ext>
              </a:extLst>
            </p:cNvPr>
            <p:cNvSpPr/>
            <p:nvPr/>
          </p:nvSpPr>
          <p:spPr>
            <a:xfrm>
              <a:off x="5113913" y="1825053"/>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77" name="Freeform: Shape 558">
              <a:extLst>
                <a:ext uri="{FF2B5EF4-FFF2-40B4-BE49-F238E27FC236}">
                  <a16:creationId xmlns:a16="http://schemas.microsoft.com/office/drawing/2014/main" id="{503F955B-0575-442C-BB70-AD578C6FE70E}"/>
                </a:ext>
              </a:extLst>
            </p:cNvPr>
            <p:cNvSpPr/>
            <p:nvPr/>
          </p:nvSpPr>
          <p:spPr>
            <a:xfrm>
              <a:off x="5114707" y="1651883"/>
              <a:ext cx="619597" cy="643428"/>
            </a:xfrm>
            <a:custGeom>
              <a:avLst/>
              <a:gdLst>
                <a:gd name="connsiteX0" fmla="*/ 563992 w 619597"/>
                <a:gd name="connsiteY0" fmla="*/ 0 h 643428"/>
                <a:gd name="connsiteX1" fmla="*/ 0 w 619597"/>
                <a:gd name="connsiteY1" fmla="*/ 583057 h 643428"/>
                <a:gd name="connsiteX2" fmla="*/ 0 w 619597"/>
                <a:gd name="connsiteY2" fmla="*/ 645017 h 643428"/>
                <a:gd name="connsiteX3" fmla="*/ 621186 w 619597"/>
                <a:gd name="connsiteY3" fmla="*/ 2383 h 643428"/>
                <a:gd name="connsiteX4" fmla="*/ 563992 w 619597"/>
                <a:gd name="connsiteY4" fmla="*/ 0 h 6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597" h="643428">
                  <a:moveTo>
                    <a:pt x="563992" y="0"/>
                  </a:moveTo>
                  <a:lnTo>
                    <a:pt x="0" y="583057"/>
                  </a:lnTo>
                  <a:lnTo>
                    <a:pt x="0" y="645017"/>
                  </a:lnTo>
                  <a:lnTo>
                    <a:pt x="621186" y="2383"/>
                  </a:lnTo>
                  <a:cubicBezTo>
                    <a:pt x="602916" y="1589"/>
                    <a:pt x="583851" y="794"/>
                    <a:pt x="563992" y="0"/>
                  </a:cubicBezTo>
                  <a:close/>
                </a:path>
              </a:pathLst>
            </a:custGeom>
            <a:noFill/>
            <a:ln w="7906" cap="flat">
              <a:noFill/>
              <a:prstDash val="solid"/>
              <a:miter/>
            </a:ln>
          </p:spPr>
          <p:txBody>
            <a:bodyPr rtlCol="0" anchor="ctr"/>
            <a:lstStyle/>
            <a:p>
              <a:endParaRPr lang="en-CA" dirty="0"/>
            </a:p>
          </p:txBody>
        </p:sp>
        <p:sp>
          <p:nvSpPr>
            <p:cNvPr id="78" name="Freeform: Shape 559">
              <a:extLst>
                <a:ext uri="{FF2B5EF4-FFF2-40B4-BE49-F238E27FC236}">
                  <a16:creationId xmlns:a16="http://schemas.microsoft.com/office/drawing/2014/main" id="{877FCDB8-0922-4C14-9C4E-8A1230199839}"/>
                </a:ext>
              </a:extLst>
            </p:cNvPr>
            <p:cNvSpPr/>
            <p:nvPr/>
          </p:nvSpPr>
          <p:spPr>
            <a:xfrm>
              <a:off x="6137043" y="3447127"/>
              <a:ext cx="87379" cy="95323"/>
            </a:xfrm>
            <a:custGeom>
              <a:avLst/>
              <a:gdLst>
                <a:gd name="connsiteX0" fmla="*/ 92940 w 87379"/>
                <a:gd name="connsiteY0" fmla="*/ 48456 h 95322"/>
                <a:gd name="connsiteX1" fmla="*/ 92940 w 87379"/>
                <a:gd name="connsiteY1" fmla="*/ 0 h 95322"/>
                <a:gd name="connsiteX2" fmla="*/ 0 w 87379"/>
                <a:gd name="connsiteY2" fmla="*/ 96117 h 95322"/>
                <a:gd name="connsiteX3" fmla="*/ 92940 w 87379"/>
                <a:gd name="connsiteY3" fmla="*/ 48456 h 95322"/>
              </a:gdLst>
              <a:ahLst/>
              <a:cxnLst>
                <a:cxn ang="0">
                  <a:pos x="connsiteX0" y="connsiteY0"/>
                </a:cxn>
                <a:cxn ang="0">
                  <a:pos x="connsiteX1" y="connsiteY1"/>
                </a:cxn>
                <a:cxn ang="0">
                  <a:pos x="connsiteX2" y="connsiteY2"/>
                </a:cxn>
                <a:cxn ang="0">
                  <a:pos x="connsiteX3" y="connsiteY3"/>
                </a:cxn>
              </a:cxnLst>
              <a:rect l="l" t="t" r="r" b="b"/>
              <a:pathLst>
                <a:path w="87379" h="95322">
                  <a:moveTo>
                    <a:pt x="92940" y="48456"/>
                  </a:moveTo>
                  <a:lnTo>
                    <a:pt x="92940" y="0"/>
                  </a:lnTo>
                  <a:lnTo>
                    <a:pt x="0" y="96117"/>
                  </a:lnTo>
                  <a:cubicBezTo>
                    <a:pt x="63548" y="69903"/>
                    <a:pt x="92940" y="48456"/>
                    <a:pt x="92940" y="48456"/>
                  </a:cubicBezTo>
                  <a:close/>
                </a:path>
              </a:pathLst>
            </a:custGeom>
            <a:noFill/>
            <a:ln w="7906" cap="flat">
              <a:noFill/>
              <a:prstDash val="solid"/>
              <a:miter/>
            </a:ln>
          </p:spPr>
          <p:txBody>
            <a:bodyPr rtlCol="0" anchor="ctr"/>
            <a:lstStyle/>
            <a:p>
              <a:endParaRPr lang="en-CA" dirty="0"/>
            </a:p>
          </p:txBody>
        </p:sp>
        <p:sp>
          <p:nvSpPr>
            <p:cNvPr id="79" name="Freeform: Shape 560">
              <a:extLst>
                <a:ext uri="{FF2B5EF4-FFF2-40B4-BE49-F238E27FC236}">
                  <a16:creationId xmlns:a16="http://schemas.microsoft.com/office/drawing/2014/main" id="{87C04DBB-617F-40FE-9DBC-F4A287C6FDF6}"/>
                </a:ext>
              </a:extLst>
            </p:cNvPr>
            <p:cNvSpPr/>
            <p:nvPr/>
          </p:nvSpPr>
          <p:spPr>
            <a:xfrm>
              <a:off x="5113913" y="1655061"/>
              <a:ext cx="675202" cy="706977"/>
            </a:xfrm>
            <a:custGeom>
              <a:avLst/>
              <a:gdLst>
                <a:gd name="connsiteX0" fmla="*/ 626747 w 675202"/>
                <a:gd name="connsiteY0" fmla="*/ 0 h 706976"/>
                <a:gd name="connsiteX1" fmla="*/ 0 w 675202"/>
                <a:gd name="connsiteY1" fmla="*/ 647400 h 706976"/>
                <a:gd name="connsiteX2" fmla="*/ 0 w 675202"/>
                <a:gd name="connsiteY2" fmla="*/ 709360 h 706976"/>
                <a:gd name="connsiteX3" fmla="*/ 682351 w 675202"/>
                <a:gd name="connsiteY3" fmla="*/ 3972 h 706976"/>
                <a:gd name="connsiteX4" fmla="*/ 626747 w 675202"/>
                <a:gd name="connsiteY4" fmla="*/ 0 h 70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02" h="706976">
                  <a:moveTo>
                    <a:pt x="626747" y="0"/>
                  </a:moveTo>
                  <a:lnTo>
                    <a:pt x="0" y="647400"/>
                  </a:lnTo>
                  <a:lnTo>
                    <a:pt x="0" y="709360"/>
                  </a:lnTo>
                  <a:lnTo>
                    <a:pt x="682351" y="3972"/>
                  </a:lnTo>
                  <a:cubicBezTo>
                    <a:pt x="664876" y="2383"/>
                    <a:pt x="645811" y="794"/>
                    <a:pt x="626747" y="0"/>
                  </a:cubicBezTo>
                  <a:close/>
                </a:path>
              </a:pathLst>
            </a:custGeom>
            <a:noFill/>
            <a:ln w="7906" cap="flat">
              <a:noFill/>
              <a:prstDash val="solid"/>
              <a:miter/>
            </a:ln>
          </p:spPr>
          <p:txBody>
            <a:bodyPr rtlCol="0" anchor="ctr"/>
            <a:lstStyle/>
            <a:p>
              <a:endParaRPr lang="en-CA" dirty="0"/>
            </a:p>
          </p:txBody>
        </p:sp>
        <p:sp>
          <p:nvSpPr>
            <p:cNvPr id="80" name="Freeform: Shape 561">
              <a:extLst>
                <a:ext uri="{FF2B5EF4-FFF2-40B4-BE49-F238E27FC236}">
                  <a16:creationId xmlns:a16="http://schemas.microsoft.com/office/drawing/2014/main" id="{996D8857-CE5F-482D-B3F0-0C6395DFB438}"/>
                </a:ext>
              </a:extLst>
            </p:cNvPr>
            <p:cNvSpPr/>
            <p:nvPr/>
          </p:nvSpPr>
          <p:spPr>
            <a:xfrm>
              <a:off x="5260869" y="2567776"/>
              <a:ext cx="969114" cy="1016775"/>
            </a:xfrm>
            <a:custGeom>
              <a:avLst/>
              <a:gdLst>
                <a:gd name="connsiteX0" fmla="*/ 969114 w 969113"/>
                <a:gd name="connsiteY0" fmla="*/ 0 h 1016775"/>
                <a:gd name="connsiteX1" fmla="*/ 0 w 969113"/>
                <a:gd name="connsiteY1" fmla="*/ 1001683 h 1016775"/>
                <a:gd name="connsiteX2" fmla="*/ 45278 w 969113"/>
                <a:gd name="connsiteY2" fmla="*/ 1016776 h 1016775"/>
                <a:gd name="connsiteX3" fmla="*/ 969114 w 969113"/>
                <a:gd name="connsiteY3" fmla="*/ 61960 h 1016775"/>
                <a:gd name="connsiteX4" fmla="*/ 969114 w 969113"/>
                <a:gd name="connsiteY4" fmla="*/ 0 h 101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113" h="1016775">
                  <a:moveTo>
                    <a:pt x="969114" y="0"/>
                  </a:moveTo>
                  <a:lnTo>
                    <a:pt x="0" y="1001683"/>
                  </a:lnTo>
                  <a:cubicBezTo>
                    <a:pt x="14298" y="1007243"/>
                    <a:pt x="29391" y="1012009"/>
                    <a:pt x="45278" y="1016776"/>
                  </a:cubicBezTo>
                  <a:lnTo>
                    <a:pt x="969114" y="61960"/>
                  </a:lnTo>
                  <a:lnTo>
                    <a:pt x="969114" y="0"/>
                  </a:lnTo>
                  <a:close/>
                </a:path>
              </a:pathLst>
            </a:custGeom>
            <a:noFill/>
            <a:ln w="7906" cap="flat">
              <a:noFill/>
              <a:prstDash val="solid"/>
              <a:miter/>
            </a:ln>
          </p:spPr>
          <p:txBody>
            <a:bodyPr rtlCol="0" anchor="ctr"/>
            <a:lstStyle/>
            <a:p>
              <a:endParaRPr lang="en-CA" dirty="0"/>
            </a:p>
          </p:txBody>
        </p:sp>
        <p:sp>
          <p:nvSpPr>
            <p:cNvPr id="81" name="Freeform: Shape 562">
              <a:extLst>
                <a:ext uri="{FF2B5EF4-FFF2-40B4-BE49-F238E27FC236}">
                  <a16:creationId xmlns:a16="http://schemas.microsoft.com/office/drawing/2014/main" id="{0E3C86E0-7444-48C0-AF2F-7DB0FC083F04}"/>
                </a:ext>
              </a:extLst>
            </p:cNvPr>
            <p:cNvSpPr/>
            <p:nvPr/>
          </p:nvSpPr>
          <p:spPr>
            <a:xfrm>
              <a:off x="6038543" y="3379607"/>
              <a:ext cx="190645" cy="190645"/>
            </a:xfrm>
            <a:custGeom>
              <a:avLst/>
              <a:gdLst>
                <a:gd name="connsiteX0" fmla="*/ 89762 w 190645"/>
                <a:gd name="connsiteY0" fmla="*/ 166815 h 190645"/>
                <a:gd name="connsiteX1" fmla="*/ 190645 w 190645"/>
                <a:gd name="connsiteY1" fmla="*/ 61960 h 190645"/>
                <a:gd name="connsiteX2" fmla="*/ 190645 w 190645"/>
                <a:gd name="connsiteY2" fmla="*/ 0 h 190645"/>
                <a:gd name="connsiteX3" fmla="*/ 0 w 190645"/>
                <a:gd name="connsiteY3" fmla="*/ 197000 h 190645"/>
                <a:gd name="connsiteX4" fmla="*/ 89762 w 190645"/>
                <a:gd name="connsiteY4" fmla="*/ 166815 h 1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45" h="190645">
                  <a:moveTo>
                    <a:pt x="89762" y="166815"/>
                  </a:moveTo>
                  <a:lnTo>
                    <a:pt x="190645" y="61960"/>
                  </a:lnTo>
                  <a:lnTo>
                    <a:pt x="190645" y="0"/>
                  </a:lnTo>
                  <a:lnTo>
                    <a:pt x="0" y="197000"/>
                  </a:lnTo>
                  <a:cubicBezTo>
                    <a:pt x="35746" y="186674"/>
                    <a:pt x="65137" y="176347"/>
                    <a:pt x="89762" y="166815"/>
                  </a:cubicBezTo>
                  <a:close/>
                </a:path>
              </a:pathLst>
            </a:custGeom>
            <a:noFill/>
            <a:ln w="7906" cap="flat">
              <a:noFill/>
              <a:prstDash val="solid"/>
              <a:miter/>
            </a:ln>
          </p:spPr>
          <p:txBody>
            <a:bodyPr rtlCol="0" anchor="ctr"/>
            <a:lstStyle/>
            <a:p>
              <a:endParaRPr lang="en-CA" dirty="0"/>
            </a:p>
          </p:txBody>
        </p:sp>
        <p:sp>
          <p:nvSpPr>
            <p:cNvPr id="82" name="Freeform: Shape 563">
              <a:extLst>
                <a:ext uri="{FF2B5EF4-FFF2-40B4-BE49-F238E27FC236}">
                  <a16:creationId xmlns:a16="http://schemas.microsoft.com/office/drawing/2014/main" id="{60584E7F-71AE-464A-A3E7-72ADDF504087}"/>
                </a:ext>
              </a:extLst>
            </p:cNvPr>
            <p:cNvSpPr/>
            <p:nvPr/>
          </p:nvSpPr>
          <p:spPr>
            <a:xfrm>
              <a:off x="5113913" y="1650295"/>
              <a:ext cx="39718" cy="39718"/>
            </a:xfrm>
            <a:custGeom>
              <a:avLst/>
              <a:gdLst>
                <a:gd name="connsiteX0" fmla="*/ 36540 w 39717"/>
                <a:gd name="connsiteY0" fmla="*/ 0 h 39717"/>
                <a:gd name="connsiteX1" fmla="*/ 0 w 39717"/>
                <a:gd name="connsiteY1" fmla="*/ 37335 h 39717"/>
                <a:gd name="connsiteX2" fmla="*/ 0 w 39717"/>
                <a:gd name="connsiteY2" fmla="*/ 42895 h 39717"/>
                <a:gd name="connsiteX3" fmla="*/ 42101 w 39717"/>
                <a:gd name="connsiteY3" fmla="*/ 0 h 39717"/>
              </a:gdLst>
              <a:ahLst/>
              <a:cxnLst>
                <a:cxn ang="0">
                  <a:pos x="connsiteX0" y="connsiteY0"/>
                </a:cxn>
                <a:cxn ang="0">
                  <a:pos x="connsiteX1" y="connsiteY1"/>
                </a:cxn>
                <a:cxn ang="0">
                  <a:pos x="connsiteX2" y="connsiteY2"/>
                </a:cxn>
                <a:cxn ang="0">
                  <a:pos x="connsiteX3" y="connsiteY3"/>
                </a:cxn>
              </a:cxnLst>
              <a:rect l="l" t="t" r="r" b="b"/>
              <a:pathLst>
                <a:path w="39717" h="39717">
                  <a:moveTo>
                    <a:pt x="36540" y="0"/>
                  </a:moveTo>
                  <a:lnTo>
                    <a:pt x="0" y="37335"/>
                  </a:lnTo>
                  <a:lnTo>
                    <a:pt x="0" y="42895"/>
                  </a:lnTo>
                  <a:lnTo>
                    <a:pt x="42101" y="0"/>
                  </a:lnTo>
                  <a:close/>
                </a:path>
              </a:pathLst>
            </a:custGeom>
            <a:solidFill>
              <a:srgbClr val="3B3D44"/>
            </a:solidFill>
            <a:ln w="7906" cap="flat">
              <a:noFill/>
              <a:prstDash val="solid"/>
              <a:miter/>
            </a:ln>
          </p:spPr>
          <p:txBody>
            <a:bodyPr rtlCol="0" anchor="ctr"/>
            <a:lstStyle/>
            <a:p>
              <a:endParaRPr lang="en-CA" dirty="0"/>
            </a:p>
          </p:txBody>
        </p:sp>
        <p:sp>
          <p:nvSpPr>
            <p:cNvPr id="83" name="Freeform: Shape 564">
              <a:extLst>
                <a:ext uri="{FF2B5EF4-FFF2-40B4-BE49-F238E27FC236}">
                  <a16:creationId xmlns:a16="http://schemas.microsoft.com/office/drawing/2014/main" id="{C6B9149A-BE03-4DA5-A8BE-C02D4C6FB65C}"/>
                </a:ext>
              </a:extLst>
            </p:cNvPr>
            <p:cNvSpPr/>
            <p:nvPr/>
          </p:nvSpPr>
          <p:spPr>
            <a:xfrm>
              <a:off x="5113913" y="1650295"/>
              <a:ext cx="103266" cy="103266"/>
            </a:xfrm>
            <a:custGeom>
              <a:avLst/>
              <a:gdLst>
                <a:gd name="connsiteX0" fmla="*/ 102472 w 103266"/>
                <a:gd name="connsiteY0" fmla="*/ 0 h 103266"/>
                <a:gd name="connsiteX1" fmla="*/ 0 w 103266"/>
                <a:gd name="connsiteY1" fmla="*/ 104855 h 103266"/>
                <a:gd name="connsiteX2" fmla="*/ 0 w 103266"/>
                <a:gd name="connsiteY2" fmla="*/ 110415 h 103266"/>
                <a:gd name="connsiteX3" fmla="*/ 107238 w 103266"/>
                <a:gd name="connsiteY3" fmla="*/ 0 h 103266"/>
              </a:gdLst>
              <a:ahLst/>
              <a:cxnLst>
                <a:cxn ang="0">
                  <a:pos x="connsiteX0" y="connsiteY0"/>
                </a:cxn>
                <a:cxn ang="0">
                  <a:pos x="connsiteX1" y="connsiteY1"/>
                </a:cxn>
                <a:cxn ang="0">
                  <a:pos x="connsiteX2" y="connsiteY2"/>
                </a:cxn>
                <a:cxn ang="0">
                  <a:pos x="connsiteX3" y="connsiteY3"/>
                </a:cxn>
              </a:cxnLst>
              <a:rect l="l" t="t" r="r" b="b"/>
              <a:pathLst>
                <a:path w="103266" h="103266">
                  <a:moveTo>
                    <a:pt x="102472" y="0"/>
                  </a:moveTo>
                  <a:lnTo>
                    <a:pt x="0" y="104855"/>
                  </a:lnTo>
                  <a:lnTo>
                    <a:pt x="0" y="110415"/>
                  </a:lnTo>
                  <a:lnTo>
                    <a:pt x="107238" y="0"/>
                  </a:lnTo>
                  <a:close/>
                </a:path>
              </a:pathLst>
            </a:custGeom>
            <a:solidFill>
              <a:srgbClr val="3B3D44"/>
            </a:solidFill>
            <a:ln w="7906" cap="flat">
              <a:noFill/>
              <a:prstDash val="solid"/>
              <a:miter/>
            </a:ln>
          </p:spPr>
          <p:txBody>
            <a:bodyPr rtlCol="0" anchor="ctr"/>
            <a:lstStyle/>
            <a:p>
              <a:endParaRPr lang="en-CA" dirty="0"/>
            </a:p>
          </p:txBody>
        </p:sp>
        <p:sp>
          <p:nvSpPr>
            <p:cNvPr id="84" name="Freeform: Shape 565">
              <a:extLst>
                <a:ext uri="{FF2B5EF4-FFF2-40B4-BE49-F238E27FC236}">
                  <a16:creationId xmlns:a16="http://schemas.microsoft.com/office/drawing/2014/main" id="{CB61BDFE-F27B-4E43-8694-88329DEF66E1}"/>
                </a:ext>
              </a:extLst>
            </p:cNvPr>
            <p:cNvSpPr/>
            <p:nvPr/>
          </p:nvSpPr>
          <p:spPr>
            <a:xfrm>
              <a:off x="5113913" y="1650295"/>
              <a:ext cx="166815" cy="174758"/>
            </a:xfrm>
            <a:custGeom>
              <a:avLst/>
              <a:gdLst>
                <a:gd name="connsiteX0" fmla="*/ 167609 w 166814"/>
                <a:gd name="connsiteY0" fmla="*/ 0 h 174758"/>
                <a:gd name="connsiteX1" fmla="*/ 0 w 166814"/>
                <a:gd name="connsiteY1" fmla="*/ 173170 h 174758"/>
                <a:gd name="connsiteX2" fmla="*/ 0 w 166814"/>
                <a:gd name="connsiteY2" fmla="*/ 177936 h 174758"/>
                <a:gd name="connsiteX3" fmla="*/ 172375 w 166814"/>
                <a:gd name="connsiteY3" fmla="*/ 0 h 174758"/>
              </a:gdLst>
              <a:ahLst/>
              <a:cxnLst>
                <a:cxn ang="0">
                  <a:pos x="connsiteX0" y="connsiteY0"/>
                </a:cxn>
                <a:cxn ang="0">
                  <a:pos x="connsiteX1" y="connsiteY1"/>
                </a:cxn>
                <a:cxn ang="0">
                  <a:pos x="connsiteX2" y="connsiteY2"/>
                </a:cxn>
                <a:cxn ang="0">
                  <a:pos x="connsiteX3" y="connsiteY3"/>
                </a:cxn>
              </a:cxnLst>
              <a:rect l="l" t="t" r="r" b="b"/>
              <a:pathLst>
                <a:path w="166814" h="174758">
                  <a:moveTo>
                    <a:pt x="167609" y="0"/>
                  </a:moveTo>
                  <a:lnTo>
                    <a:pt x="0" y="173170"/>
                  </a:lnTo>
                  <a:lnTo>
                    <a:pt x="0" y="177936"/>
                  </a:lnTo>
                  <a:lnTo>
                    <a:pt x="172375" y="0"/>
                  </a:lnTo>
                  <a:close/>
                </a:path>
              </a:pathLst>
            </a:custGeom>
            <a:solidFill>
              <a:srgbClr val="3B3D44"/>
            </a:solidFill>
            <a:ln w="7906" cap="flat">
              <a:noFill/>
              <a:prstDash val="solid"/>
              <a:miter/>
            </a:ln>
          </p:spPr>
          <p:txBody>
            <a:bodyPr rtlCol="0" anchor="ctr"/>
            <a:lstStyle/>
            <a:p>
              <a:endParaRPr lang="en-CA" dirty="0"/>
            </a:p>
          </p:txBody>
        </p:sp>
        <p:sp>
          <p:nvSpPr>
            <p:cNvPr id="85" name="Freeform: Shape 566">
              <a:extLst>
                <a:ext uri="{FF2B5EF4-FFF2-40B4-BE49-F238E27FC236}">
                  <a16:creationId xmlns:a16="http://schemas.microsoft.com/office/drawing/2014/main" id="{C5AAFA65-58A0-40F7-A684-EA4236F8C94D}"/>
                </a:ext>
              </a:extLst>
            </p:cNvPr>
            <p:cNvSpPr/>
            <p:nvPr/>
          </p:nvSpPr>
          <p:spPr>
            <a:xfrm>
              <a:off x="5113913" y="1650295"/>
              <a:ext cx="230363" cy="238307"/>
            </a:xfrm>
            <a:custGeom>
              <a:avLst/>
              <a:gdLst>
                <a:gd name="connsiteX0" fmla="*/ 232746 w 230363"/>
                <a:gd name="connsiteY0" fmla="*/ 0 h 238306"/>
                <a:gd name="connsiteX1" fmla="*/ 0 w 230363"/>
                <a:gd name="connsiteY1" fmla="*/ 240690 h 238306"/>
                <a:gd name="connsiteX2" fmla="*/ 0 w 230363"/>
                <a:gd name="connsiteY2" fmla="*/ 245456 h 238306"/>
                <a:gd name="connsiteX3" fmla="*/ 237512 w 230363"/>
                <a:gd name="connsiteY3" fmla="*/ 0 h 238306"/>
              </a:gdLst>
              <a:ahLst/>
              <a:cxnLst>
                <a:cxn ang="0">
                  <a:pos x="connsiteX0" y="connsiteY0"/>
                </a:cxn>
                <a:cxn ang="0">
                  <a:pos x="connsiteX1" y="connsiteY1"/>
                </a:cxn>
                <a:cxn ang="0">
                  <a:pos x="connsiteX2" y="connsiteY2"/>
                </a:cxn>
                <a:cxn ang="0">
                  <a:pos x="connsiteX3" y="connsiteY3"/>
                </a:cxn>
              </a:cxnLst>
              <a:rect l="l" t="t" r="r" b="b"/>
              <a:pathLst>
                <a:path w="230363" h="238306">
                  <a:moveTo>
                    <a:pt x="232746" y="0"/>
                  </a:moveTo>
                  <a:lnTo>
                    <a:pt x="0" y="240690"/>
                  </a:lnTo>
                  <a:lnTo>
                    <a:pt x="0" y="245456"/>
                  </a:lnTo>
                  <a:lnTo>
                    <a:pt x="237512" y="0"/>
                  </a:lnTo>
                  <a:close/>
                </a:path>
              </a:pathLst>
            </a:custGeom>
            <a:solidFill>
              <a:srgbClr val="3B3D44"/>
            </a:solidFill>
            <a:ln w="7906" cap="flat">
              <a:noFill/>
              <a:prstDash val="solid"/>
              <a:miter/>
            </a:ln>
          </p:spPr>
          <p:txBody>
            <a:bodyPr rtlCol="0" anchor="ctr"/>
            <a:lstStyle/>
            <a:p>
              <a:endParaRPr lang="en-CA" dirty="0"/>
            </a:p>
          </p:txBody>
        </p:sp>
        <p:sp>
          <p:nvSpPr>
            <p:cNvPr id="86" name="Freeform: Shape 567">
              <a:extLst>
                <a:ext uri="{FF2B5EF4-FFF2-40B4-BE49-F238E27FC236}">
                  <a16:creationId xmlns:a16="http://schemas.microsoft.com/office/drawing/2014/main" id="{A0132CE1-871D-4B53-9494-DDF01726310C}"/>
                </a:ext>
              </a:extLst>
            </p:cNvPr>
            <p:cNvSpPr/>
            <p:nvPr/>
          </p:nvSpPr>
          <p:spPr>
            <a:xfrm>
              <a:off x="5113913" y="1650295"/>
              <a:ext cx="301855" cy="309799"/>
            </a:xfrm>
            <a:custGeom>
              <a:avLst/>
              <a:gdLst>
                <a:gd name="connsiteX0" fmla="*/ 297883 w 301855"/>
                <a:gd name="connsiteY0" fmla="*/ 0 h 309798"/>
                <a:gd name="connsiteX1" fmla="*/ 0 w 301855"/>
                <a:gd name="connsiteY1" fmla="*/ 308210 h 309798"/>
                <a:gd name="connsiteX2" fmla="*/ 0 w 301855"/>
                <a:gd name="connsiteY2" fmla="*/ 312976 h 309798"/>
                <a:gd name="connsiteX3" fmla="*/ 303444 w 301855"/>
                <a:gd name="connsiteY3" fmla="*/ 0 h 309798"/>
              </a:gdLst>
              <a:ahLst/>
              <a:cxnLst>
                <a:cxn ang="0">
                  <a:pos x="connsiteX0" y="connsiteY0"/>
                </a:cxn>
                <a:cxn ang="0">
                  <a:pos x="connsiteX1" y="connsiteY1"/>
                </a:cxn>
                <a:cxn ang="0">
                  <a:pos x="connsiteX2" y="connsiteY2"/>
                </a:cxn>
                <a:cxn ang="0">
                  <a:pos x="connsiteX3" y="connsiteY3"/>
                </a:cxn>
              </a:cxnLst>
              <a:rect l="l" t="t" r="r" b="b"/>
              <a:pathLst>
                <a:path w="301855" h="309798">
                  <a:moveTo>
                    <a:pt x="297883" y="0"/>
                  </a:moveTo>
                  <a:lnTo>
                    <a:pt x="0" y="308210"/>
                  </a:lnTo>
                  <a:lnTo>
                    <a:pt x="0" y="312976"/>
                  </a:lnTo>
                  <a:lnTo>
                    <a:pt x="303444" y="0"/>
                  </a:lnTo>
                  <a:close/>
                </a:path>
              </a:pathLst>
            </a:custGeom>
            <a:solidFill>
              <a:srgbClr val="3B3D44"/>
            </a:solidFill>
            <a:ln w="7906" cap="flat">
              <a:noFill/>
              <a:prstDash val="solid"/>
              <a:miter/>
            </a:ln>
          </p:spPr>
          <p:txBody>
            <a:bodyPr rtlCol="0" anchor="ctr"/>
            <a:lstStyle/>
            <a:p>
              <a:endParaRPr lang="en-CA" dirty="0"/>
            </a:p>
          </p:txBody>
        </p:sp>
        <p:sp>
          <p:nvSpPr>
            <p:cNvPr id="87" name="Freeform: Shape 568">
              <a:extLst>
                <a:ext uri="{FF2B5EF4-FFF2-40B4-BE49-F238E27FC236}">
                  <a16:creationId xmlns:a16="http://schemas.microsoft.com/office/drawing/2014/main" id="{8EE5E9B6-04C9-4D84-B049-AE45FEECB05F}"/>
                </a:ext>
              </a:extLst>
            </p:cNvPr>
            <p:cNvSpPr/>
            <p:nvPr/>
          </p:nvSpPr>
          <p:spPr>
            <a:xfrm>
              <a:off x="5113913" y="1650295"/>
              <a:ext cx="365404" cy="373347"/>
            </a:xfrm>
            <a:custGeom>
              <a:avLst/>
              <a:gdLst>
                <a:gd name="connsiteX0" fmla="*/ 363020 w 365403"/>
                <a:gd name="connsiteY0" fmla="*/ 0 h 373347"/>
                <a:gd name="connsiteX1" fmla="*/ 0 w 365403"/>
                <a:gd name="connsiteY1" fmla="*/ 375730 h 373347"/>
                <a:gd name="connsiteX2" fmla="*/ 0 w 365403"/>
                <a:gd name="connsiteY2" fmla="*/ 380496 h 373347"/>
                <a:gd name="connsiteX3" fmla="*/ 368581 w 365403"/>
                <a:gd name="connsiteY3" fmla="*/ 0 h 373347"/>
              </a:gdLst>
              <a:ahLst/>
              <a:cxnLst>
                <a:cxn ang="0">
                  <a:pos x="connsiteX0" y="connsiteY0"/>
                </a:cxn>
                <a:cxn ang="0">
                  <a:pos x="connsiteX1" y="connsiteY1"/>
                </a:cxn>
                <a:cxn ang="0">
                  <a:pos x="connsiteX2" y="connsiteY2"/>
                </a:cxn>
                <a:cxn ang="0">
                  <a:pos x="connsiteX3" y="connsiteY3"/>
                </a:cxn>
              </a:cxnLst>
              <a:rect l="l" t="t" r="r" b="b"/>
              <a:pathLst>
                <a:path w="365403" h="373347">
                  <a:moveTo>
                    <a:pt x="363020" y="0"/>
                  </a:moveTo>
                  <a:lnTo>
                    <a:pt x="0" y="375730"/>
                  </a:lnTo>
                  <a:lnTo>
                    <a:pt x="0" y="380496"/>
                  </a:lnTo>
                  <a:lnTo>
                    <a:pt x="368581" y="0"/>
                  </a:lnTo>
                  <a:close/>
                </a:path>
              </a:pathLst>
            </a:custGeom>
            <a:solidFill>
              <a:srgbClr val="3B3D44"/>
            </a:solidFill>
            <a:ln w="7906" cap="flat">
              <a:noFill/>
              <a:prstDash val="solid"/>
              <a:miter/>
            </a:ln>
          </p:spPr>
          <p:txBody>
            <a:bodyPr rtlCol="0" anchor="ctr"/>
            <a:lstStyle/>
            <a:p>
              <a:endParaRPr lang="en-CA" dirty="0"/>
            </a:p>
          </p:txBody>
        </p:sp>
        <p:sp>
          <p:nvSpPr>
            <p:cNvPr id="88" name="Freeform: Shape 569">
              <a:extLst>
                <a:ext uri="{FF2B5EF4-FFF2-40B4-BE49-F238E27FC236}">
                  <a16:creationId xmlns:a16="http://schemas.microsoft.com/office/drawing/2014/main" id="{796B54ED-20C1-469E-8112-19B0927A401C}"/>
                </a:ext>
              </a:extLst>
            </p:cNvPr>
            <p:cNvSpPr/>
            <p:nvPr/>
          </p:nvSpPr>
          <p:spPr>
            <a:xfrm>
              <a:off x="5113913" y="1650295"/>
              <a:ext cx="428952" cy="444839"/>
            </a:xfrm>
            <a:custGeom>
              <a:avLst/>
              <a:gdLst>
                <a:gd name="connsiteX0" fmla="*/ 428952 w 428952"/>
                <a:gd name="connsiteY0" fmla="*/ 0 h 444839"/>
                <a:gd name="connsiteX1" fmla="*/ 0 w 428952"/>
                <a:gd name="connsiteY1" fmla="*/ 443251 h 444839"/>
                <a:gd name="connsiteX2" fmla="*/ 0 w 428952"/>
                <a:gd name="connsiteY2" fmla="*/ 448811 h 444839"/>
                <a:gd name="connsiteX3" fmla="*/ 433718 w 428952"/>
                <a:gd name="connsiteY3" fmla="*/ 0 h 444839"/>
              </a:gdLst>
              <a:ahLst/>
              <a:cxnLst>
                <a:cxn ang="0">
                  <a:pos x="connsiteX0" y="connsiteY0"/>
                </a:cxn>
                <a:cxn ang="0">
                  <a:pos x="connsiteX1" y="connsiteY1"/>
                </a:cxn>
                <a:cxn ang="0">
                  <a:pos x="connsiteX2" y="connsiteY2"/>
                </a:cxn>
                <a:cxn ang="0">
                  <a:pos x="connsiteX3" y="connsiteY3"/>
                </a:cxn>
              </a:cxnLst>
              <a:rect l="l" t="t" r="r" b="b"/>
              <a:pathLst>
                <a:path w="428952" h="444839">
                  <a:moveTo>
                    <a:pt x="428952" y="0"/>
                  </a:moveTo>
                  <a:lnTo>
                    <a:pt x="0" y="443251"/>
                  </a:lnTo>
                  <a:lnTo>
                    <a:pt x="0" y="448811"/>
                  </a:lnTo>
                  <a:lnTo>
                    <a:pt x="433718" y="0"/>
                  </a:lnTo>
                  <a:close/>
                </a:path>
              </a:pathLst>
            </a:custGeom>
            <a:solidFill>
              <a:srgbClr val="3B3D44"/>
            </a:solidFill>
            <a:ln w="7906" cap="flat">
              <a:noFill/>
              <a:prstDash val="solid"/>
              <a:miter/>
            </a:ln>
          </p:spPr>
          <p:txBody>
            <a:bodyPr rtlCol="0" anchor="ctr"/>
            <a:lstStyle/>
            <a:p>
              <a:endParaRPr lang="en-CA" dirty="0"/>
            </a:p>
          </p:txBody>
        </p:sp>
        <p:sp>
          <p:nvSpPr>
            <p:cNvPr id="89" name="Freeform: Shape 570">
              <a:extLst>
                <a:ext uri="{FF2B5EF4-FFF2-40B4-BE49-F238E27FC236}">
                  <a16:creationId xmlns:a16="http://schemas.microsoft.com/office/drawing/2014/main" id="{16DE188C-4F9F-427C-B626-0A1AC0861D26}"/>
                </a:ext>
              </a:extLst>
            </p:cNvPr>
            <p:cNvSpPr/>
            <p:nvPr/>
          </p:nvSpPr>
          <p:spPr>
            <a:xfrm>
              <a:off x="5113913" y="1650295"/>
              <a:ext cx="492500" cy="508388"/>
            </a:xfrm>
            <a:custGeom>
              <a:avLst/>
              <a:gdLst>
                <a:gd name="connsiteX0" fmla="*/ 494089 w 492500"/>
                <a:gd name="connsiteY0" fmla="*/ 0 h 508387"/>
                <a:gd name="connsiteX1" fmla="*/ 0 w 492500"/>
                <a:gd name="connsiteY1" fmla="*/ 510771 h 508387"/>
                <a:gd name="connsiteX2" fmla="*/ 0 w 492500"/>
                <a:gd name="connsiteY2" fmla="*/ 516331 h 508387"/>
                <a:gd name="connsiteX3" fmla="*/ 498855 w 492500"/>
                <a:gd name="connsiteY3" fmla="*/ 0 h 508387"/>
                <a:gd name="connsiteX4" fmla="*/ 494089 w 492500"/>
                <a:gd name="connsiteY4" fmla="*/ 0 h 5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500" h="508387">
                  <a:moveTo>
                    <a:pt x="494089" y="0"/>
                  </a:moveTo>
                  <a:lnTo>
                    <a:pt x="0" y="510771"/>
                  </a:lnTo>
                  <a:lnTo>
                    <a:pt x="0" y="516331"/>
                  </a:lnTo>
                  <a:lnTo>
                    <a:pt x="498855" y="0"/>
                  </a:lnTo>
                  <a:cubicBezTo>
                    <a:pt x="497267" y="0"/>
                    <a:pt x="495678" y="0"/>
                    <a:pt x="494089" y="0"/>
                  </a:cubicBezTo>
                  <a:close/>
                </a:path>
              </a:pathLst>
            </a:custGeom>
            <a:solidFill>
              <a:srgbClr val="3B3D44"/>
            </a:solidFill>
            <a:ln w="7906" cap="flat">
              <a:noFill/>
              <a:prstDash val="solid"/>
              <a:miter/>
            </a:ln>
          </p:spPr>
          <p:txBody>
            <a:bodyPr rtlCol="0" anchor="ctr"/>
            <a:lstStyle/>
            <a:p>
              <a:endParaRPr lang="en-CA" dirty="0"/>
            </a:p>
          </p:txBody>
        </p:sp>
        <p:sp>
          <p:nvSpPr>
            <p:cNvPr id="90" name="Freeform: Shape 571">
              <a:extLst>
                <a:ext uri="{FF2B5EF4-FFF2-40B4-BE49-F238E27FC236}">
                  <a16:creationId xmlns:a16="http://schemas.microsoft.com/office/drawing/2014/main" id="{B19F8B4B-D5A0-464D-87F9-AF291365E460}"/>
                </a:ext>
              </a:extLst>
            </p:cNvPr>
            <p:cNvSpPr/>
            <p:nvPr/>
          </p:nvSpPr>
          <p:spPr>
            <a:xfrm>
              <a:off x="5113913" y="1651883"/>
              <a:ext cx="556049" cy="579880"/>
            </a:xfrm>
            <a:custGeom>
              <a:avLst/>
              <a:gdLst>
                <a:gd name="connsiteX0" fmla="*/ 559226 w 556048"/>
                <a:gd name="connsiteY0" fmla="*/ 0 h 579879"/>
                <a:gd name="connsiteX1" fmla="*/ 0 w 556048"/>
                <a:gd name="connsiteY1" fmla="*/ 577497 h 579879"/>
                <a:gd name="connsiteX2" fmla="*/ 0 w 556048"/>
                <a:gd name="connsiteY2" fmla="*/ 583057 h 579879"/>
                <a:gd name="connsiteX3" fmla="*/ 563992 w 556048"/>
                <a:gd name="connsiteY3" fmla="*/ 0 h 579879"/>
                <a:gd name="connsiteX4" fmla="*/ 559226 w 556048"/>
                <a:gd name="connsiteY4" fmla="*/ 0 h 57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8" h="579879">
                  <a:moveTo>
                    <a:pt x="559226" y="0"/>
                  </a:moveTo>
                  <a:lnTo>
                    <a:pt x="0" y="577497"/>
                  </a:lnTo>
                  <a:lnTo>
                    <a:pt x="0" y="583057"/>
                  </a:lnTo>
                  <a:lnTo>
                    <a:pt x="563992" y="0"/>
                  </a:lnTo>
                  <a:cubicBezTo>
                    <a:pt x="563198" y="0"/>
                    <a:pt x="561609" y="0"/>
                    <a:pt x="559226" y="0"/>
                  </a:cubicBezTo>
                  <a:close/>
                </a:path>
              </a:pathLst>
            </a:custGeom>
            <a:solidFill>
              <a:srgbClr val="3B3D44"/>
            </a:solidFill>
            <a:ln w="7906" cap="flat">
              <a:noFill/>
              <a:prstDash val="solid"/>
              <a:miter/>
            </a:ln>
          </p:spPr>
          <p:txBody>
            <a:bodyPr rtlCol="0" anchor="ctr"/>
            <a:lstStyle/>
            <a:p>
              <a:endParaRPr lang="en-CA" dirty="0"/>
            </a:p>
          </p:txBody>
        </p:sp>
        <p:sp>
          <p:nvSpPr>
            <p:cNvPr id="91" name="Freeform: Shape 572">
              <a:extLst>
                <a:ext uri="{FF2B5EF4-FFF2-40B4-BE49-F238E27FC236}">
                  <a16:creationId xmlns:a16="http://schemas.microsoft.com/office/drawing/2014/main" id="{6AC2071E-FFDC-4E47-9221-7F6378D43334}"/>
                </a:ext>
              </a:extLst>
            </p:cNvPr>
            <p:cNvSpPr/>
            <p:nvPr/>
          </p:nvSpPr>
          <p:spPr>
            <a:xfrm>
              <a:off x="5113913" y="1654266"/>
              <a:ext cx="619597" cy="643428"/>
            </a:xfrm>
            <a:custGeom>
              <a:avLst/>
              <a:gdLst>
                <a:gd name="connsiteX0" fmla="*/ 621980 w 619597"/>
                <a:gd name="connsiteY0" fmla="*/ 0 h 643428"/>
                <a:gd name="connsiteX1" fmla="*/ 0 w 619597"/>
                <a:gd name="connsiteY1" fmla="*/ 642634 h 643428"/>
                <a:gd name="connsiteX2" fmla="*/ 0 w 619597"/>
                <a:gd name="connsiteY2" fmla="*/ 648194 h 643428"/>
                <a:gd name="connsiteX3" fmla="*/ 626747 w 619597"/>
                <a:gd name="connsiteY3" fmla="*/ 794 h 643428"/>
                <a:gd name="connsiteX4" fmla="*/ 621980 w 619597"/>
                <a:gd name="connsiteY4" fmla="*/ 0 h 6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597" h="643428">
                  <a:moveTo>
                    <a:pt x="621980" y="0"/>
                  </a:moveTo>
                  <a:lnTo>
                    <a:pt x="0" y="642634"/>
                  </a:lnTo>
                  <a:lnTo>
                    <a:pt x="0" y="648194"/>
                  </a:lnTo>
                  <a:lnTo>
                    <a:pt x="626747" y="794"/>
                  </a:lnTo>
                  <a:cubicBezTo>
                    <a:pt x="625158" y="794"/>
                    <a:pt x="623569" y="794"/>
                    <a:pt x="621980" y="0"/>
                  </a:cubicBezTo>
                  <a:close/>
                </a:path>
              </a:pathLst>
            </a:custGeom>
            <a:solidFill>
              <a:srgbClr val="3B3D44"/>
            </a:solidFill>
            <a:ln w="7906" cap="flat">
              <a:noFill/>
              <a:prstDash val="solid"/>
              <a:miter/>
            </a:ln>
          </p:spPr>
          <p:txBody>
            <a:bodyPr rtlCol="0" anchor="ctr"/>
            <a:lstStyle/>
            <a:p>
              <a:endParaRPr lang="en-CA" dirty="0"/>
            </a:p>
          </p:txBody>
        </p:sp>
        <p:sp>
          <p:nvSpPr>
            <p:cNvPr id="92" name="Freeform: Shape 573">
              <a:extLst>
                <a:ext uri="{FF2B5EF4-FFF2-40B4-BE49-F238E27FC236}">
                  <a16:creationId xmlns:a16="http://schemas.microsoft.com/office/drawing/2014/main" id="{5D7090AB-C5E2-47B6-9DAA-0525A0DF195D}"/>
                </a:ext>
              </a:extLst>
            </p:cNvPr>
            <p:cNvSpPr/>
            <p:nvPr/>
          </p:nvSpPr>
          <p:spPr>
            <a:xfrm>
              <a:off x="5113913" y="1659033"/>
              <a:ext cx="683146" cy="706977"/>
            </a:xfrm>
            <a:custGeom>
              <a:avLst/>
              <a:gdLst>
                <a:gd name="connsiteX0" fmla="*/ 682351 w 683145"/>
                <a:gd name="connsiteY0" fmla="*/ 0 h 706976"/>
                <a:gd name="connsiteX1" fmla="*/ 0 w 683145"/>
                <a:gd name="connsiteY1" fmla="*/ 705388 h 706976"/>
                <a:gd name="connsiteX2" fmla="*/ 0 w 683145"/>
                <a:gd name="connsiteY2" fmla="*/ 710948 h 706976"/>
                <a:gd name="connsiteX3" fmla="*/ 687118 w 683145"/>
                <a:gd name="connsiteY3" fmla="*/ 794 h 706976"/>
                <a:gd name="connsiteX4" fmla="*/ 682351 w 683145"/>
                <a:gd name="connsiteY4" fmla="*/ 0 h 70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145" h="706976">
                  <a:moveTo>
                    <a:pt x="682351" y="0"/>
                  </a:moveTo>
                  <a:lnTo>
                    <a:pt x="0" y="705388"/>
                  </a:lnTo>
                  <a:lnTo>
                    <a:pt x="0" y="710948"/>
                  </a:lnTo>
                  <a:lnTo>
                    <a:pt x="687118" y="794"/>
                  </a:lnTo>
                  <a:cubicBezTo>
                    <a:pt x="685529" y="794"/>
                    <a:pt x="683940" y="794"/>
                    <a:pt x="682351" y="0"/>
                  </a:cubicBezTo>
                  <a:close/>
                </a:path>
              </a:pathLst>
            </a:custGeom>
            <a:solidFill>
              <a:srgbClr val="3B3D44"/>
            </a:solidFill>
            <a:ln w="7906" cap="flat">
              <a:noFill/>
              <a:prstDash val="solid"/>
              <a:miter/>
            </a:ln>
          </p:spPr>
          <p:txBody>
            <a:bodyPr rtlCol="0" anchor="ctr"/>
            <a:lstStyle/>
            <a:p>
              <a:endParaRPr lang="en-CA" dirty="0"/>
            </a:p>
          </p:txBody>
        </p:sp>
        <p:sp>
          <p:nvSpPr>
            <p:cNvPr id="93" name="Freeform: Shape 574">
              <a:extLst>
                <a:ext uri="{FF2B5EF4-FFF2-40B4-BE49-F238E27FC236}">
                  <a16:creationId xmlns:a16="http://schemas.microsoft.com/office/drawing/2014/main" id="{A99C3C89-7A81-4232-AEE4-D11D82B3C9B5}"/>
                </a:ext>
              </a:extLst>
            </p:cNvPr>
            <p:cNvSpPr/>
            <p:nvPr/>
          </p:nvSpPr>
          <p:spPr>
            <a:xfrm>
              <a:off x="5113913" y="1666182"/>
              <a:ext cx="738751" cy="770525"/>
            </a:xfrm>
            <a:custGeom>
              <a:avLst/>
              <a:gdLst>
                <a:gd name="connsiteX0" fmla="*/ 741928 w 738750"/>
                <a:gd name="connsiteY0" fmla="*/ 0 h 770525"/>
                <a:gd name="connsiteX1" fmla="*/ 0 w 738750"/>
                <a:gd name="connsiteY1" fmla="*/ 765759 h 770525"/>
                <a:gd name="connsiteX2" fmla="*/ 0 w 738750"/>
                <a:gd name="connsiteY2" fmla="*/ 771319 h 770525"/>
                <a:gd name="connsiteX3" fmla="*/ 745900 w 738750"/>
                <a:gd name="connsiteY3" fmla="*/ 794 h 770525"/>
                <a:gd name="connsiteX4" fmla="*/ 741928 w 738750"/>
                <a:gd name="connsiteY4" fmla="*/ 0 h 77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50" h="770525">
                  <a:moveTo>
                    <a:pt x="741928" y="0"/>
                  </a:moveTo>
                  <a:lnTo>
                    <a:pt x="0" y="765759"/>
                  </a:lnTo>
                  <a:lnTo>
                    <a:pt x="0" y="771319"/>
                  </a:lnTo>
                  <a:lnTo>
                    <a:pt x="745900" y="794"/>
                  </a:lnTo>
                  <a:cubicBezTo>
                    <a:pt x="744311" y="0"/>
                    <a:pt x="742722" y="0"/>
                    <a:pt x="741928" y="0"/>
                  </a:cubicBezTo>
                  <a:close/>
                </a:path>
              </a:pathLst>
            </a:custGeom>
            <a:solidFill>
              <a:srgbClr val="3B3D44"/>
            </a:solidFill>
            <a:ln w="7906" cap="flat">
              <a:noFill/>
              <a:prstDash val="solid"/>
              <a:miter/>
            </a:ln>
          </p:spPr>
          <p:txBody>
            <a:bodyPr rtlCol="0" anchor="ctr"/>
            <a:lstStyle/>
            <a:p>
              <a:endParaRPr lang="en-CA" dirty="0"/>
            </a:p>
          </p:txBody>
        </p:sp>
        <p:sp>
          <p:nvSpPr>
            <p:cNvPr id="94" name="Freeform: Shape 575">
              <a:extLst>
                <a:ext uri="{FF2B5EF4-FFF2-40B4-BE49-F238E27FC236}">
                  <a16:creationId xmlns:a16="http://schemas.microsoft.com/office/drawing/2014/main" id="{19F72C8C-2461-497F-897D-102AF5525E92}"/>
                </a:ext>
              </a:extLst>
            </p:cNvPr>
            <p:cNvSpPr/>
            <p:nvPr/>
          </p:nvSpPr>
          <p:spPr>
            <a:xfrm>
              <a:off x="5113913" y="1674920"/>
              <a:ext cx="802299" cy="826130"/>
            </a:xfrm>
            <a:custGeom>
              <a:avLst/>
              <a:gdLst>
                <a:gd name="connsiteX0" fmla="*/ 798327 w 802299"/>
                <a:gd name="connsiteY0" fmla="*/ 0 h 826130"/>
                <a:gd name="connsiteX1" fmla="*/ 0 w 802299"/>
                <a:gd name="connsiteY1" fmla="*/ 824541 h 826130"/>
                <a:gd name="connsiteX2" fmla="*/ 0 w 802299"/>
                <a:gd name="connsiteY2" fmla="*/ 830102 h 826130"/>
                <a:gd name="connsiteX3" fmla="*/ 803093 w 802299"/>
                <a:gd name="connsiteY3" fmla="*/ 0 h 826130"/>
                <a:gd name="connsiteX4" fmla="*/ 798327 w 802299"/>
                <a:gd name="connsiteY4" fmla="*/ 0 h 826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299" h="826130">
                  <a:moveTo>
                    <a:pt x="798327" y="0"/>
                  </a:moveTo>
                  <a:lnTo>
                    <a:pt x="0" y="824541"/>
                  </a:lnTo>
                  <a:lnTo>
                    <a:pt x="0" y="830102"/>
                  </a:lnTo>
                  <a:lnTo>
                    <a:pt x="803093" y="0"/>
                  </a:lnTo>
                  <a:cubicBezTo>
                    <a:pt x="801505" y="0"/>
                    <a:pt x="799916" y="0"/>
                    <a:pt x="798327" y="0"/>
                  </a:cubicBezTo>
                  <a:close/>
                </a:path>
              </a:pathLst>
            </a:custGeom>
            <a:solidFill>
              <a:srgbClr val="3B3D44"/>
            </a:solidFill>
            <a:ln w="7906" cap="flat">
              <a:noFill/>
              <a:prstDash val="solid"/>
              <a:miter/>
            </a:ln>
          </p:spPr>
          <p:txBody>
            <a:bodyPr rtlCol="0" anchor="ctr"/>
            <a:lstStyle/>
            <a:p>
              <a:endParaRPr lang="en-CA" dirty="0"/>
            </a:p>
          </p:txBody>
        </p:sp>
        <p:sp>
          <p:nvSpPr>
            <p:cNvPr id="95" name="Freeform: Shape 576">
              <a:extLst>
                <a:ext uri="{FF2B5EF4-FFF2-40B4-BE49-F238E27FC236}">
                  <a16:creationId xmlns:a16="http://schemas.microsoft.com/office/drawing/2014/main" id="{ADB4BEDF-812E-4507-872F-2AB1B18F4AC5}"/>
                </a:ext>
              </a:extLst>
            </p:cNvPr>
            <p:cNvSpPr/>
            <p:nvPr/>
          </p:nvSpPr>
          <p:spPr>
            <a:xfrm>
              <a:off x="5113913" y="1685246"/>
              <a:ext cx="849960" cy="881735"/>
            </a:xfrm>
            <a:custGeom>
              <a:avLst/>
              <a:gdLst>
                <a:gd name="connsiteX0" fmla="*/ 853932 w 849960"/>
                <a:gd name="connsiteY0" fmla="*/ 0 h 881734"/>
                <a:gd name="connsiteX1" fmla="*/ 0 w 849960"/>
                <a:gd name="connsiteY1" fmla="*/ 881735 h 881734"/>
                <a:gd name="connsiteX2" fmla="*/ 0 w 849960"/>
                <a:gd name="connsiteY2" fmla="*/ 887295 h 881734"/>
                <a:gd name="connsiteX3" fmla="*/ 857904 w 849960"/>
                <a:gd name="connsiteY3" fmla="*/ 794 h 881734"/>
                <a:gd name="connsiteX4" fmla="*/ 853932 w 849960"/>
                <a:gd name="connsiteY4" fmla="*/ 0 h 88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960" h="881734">
                  <a:moveTo>
                    <a:pt x="853932" y="0"/>
                  </a:moveTo>
                  <a:lnTo>
                    <a:pt x="0" y="881735"/>
                  </a:lnTo>
                  <a:lnTo>
                    <a:pt x="0" y="887295"/>
                  </a:lnTo>
                  <a:lnTo>
                    <a:pt x="857904" y="794"/>
                  </a:lnTo>
                  <a:cubicBezTo>
                    <a:pt x="857110" y="0"/>
                    <a:pt x="855521" y="0"/>
                    <a:pt x="853932" y="0"/>
                  </a:cubicBezTo>
                  <a:close/>
                </a:path>
              </a:pathLst>
            </a:custGeom>
            <a:solidFill>
              <a:srgbClr val="3B3D44"/>
            </a:solidFill>
            <a:ln w="7906" cap="flat">
              <a:noFill/>
              <a:prstDash val="solid"/>
              <a:miter/>
            </a:ln>
          </p:spPr>
          <p:txBody>
            <a:bodyPr rtlCol="0" anchor="ctr"/>
            <a:lstStyle/>
            <a:p>
              <a:endParaRPr lang="en-CA" dirty="0"/>
            </a:p>
          </p:txBody>
        </p:sp>
        <p:sp>
          <p:nvSpPr>
            <p:cNvPr id="96" name="Freeform: Shape 577">
              <a:extLst>
                <a:ext uri="{FF2B5EF4-FFF2-40B4-BE49-F238E27FC236}">
                  <a16:creationId xmlns:a16="http://schemas.microsoft.com/office/drawing/2014/main" id="{55F33A11-9882-451F-BCBE-851A12269547}"/>
                </a:ext>
              </a:extLst>
            </p:cNvPr>
            <p:cNvSpPr/>
            <p:nvPr/>
          </p:nvSpPr>
          <p:spPr>
            <a:xfrm>
              <a:off x="5113913" y="1697162"/>
              <a:ext cx="905565" cy="937340"/>
            </a:xfrm>
            <a:custGeom>
              <a:avLst/>
              <a:gdLst>
                <a:gd name="connsiteX0" fmla="*/ 907154 w 905565"/>
                <a:gd name="connsiteY0" fmla="*/ 0 h 937339"/>
                <a:gd name="connsiteX1" fmla="*/ 0 w 905565"/>
                <a:gd name="connsiteY1" fmla="*/ 937340 h 937339"/>
                <a:gd name="connsiteX2" fmla="*/ 0 w 905565"/>
                <a:gd name="connsiteY2" fmla="*/ 942900 h 937339"/>
                <a:gd name="connsiteX3" fmla="*/ 911126 w 905565"/>
                <a:gd name="connsiteY3" fmla="*/ 1589 h 937339"/>
                <a:gd name="connsiteX4" fmla="*/ 907154 w 905565"/>
                <a:gd name="connsiteY4" fmla="*/ 0 h 93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5" h="937339">
                  <a:moveTo>
                    <a:pt x="907154" y="0"/>
                  </a:moveTo>
                  <a:lnTo>
                    <a:pt x="0" y="937340"/>
                  </a:lnTo>
                  <a:lnTo>
                    <a:pt x="0" y="942900"/>
                  </a:lnTo>
                  <a:lnTo>
                    <a:pt x="911126" y="1589"/>
                  </a:lnTo>
                  <a:cubicBezTo>
                    <a:pt x="910331" y="794"/>
                    <a:pt x="908743" y="794"/>
                    <a:pt x="907154" y="0"/>
                  </a:cubicBezTo>
                  <a:close/>
                </a:path>
              </a:pathLst>
            </a:custGeom>
            <a:solidFill>
              <a:srgbClr val="3B3D44"/>
            </a:solidFill>
            <a:ln w="7906" cap="flat">
              <a:noFill/>
              <a:prstDash val="solid"/>
              <a:miter/>
            </a:ln>
          </p:spPr>
          <p:txBody>
            <a:bodyPr rtlCol="0" anchor="ctr"/>
            <a:lstStyle/>
            <a:p>
              <a:endParaRPr lang="en-CA" dirty="0"/>
            </a:p>
          </p:txBody>
        </p:sp>
        <p:sp>
          <p:nvSpPr>
            <p:cNvPr id="97" name="Freeform: Shape 578">
              <a:extLst>
                <a:ext uri="{FF2B5EF4-FFF2-40B4-BE49-F238E27FC236}">
                  <a16:creationId xmlns:a16="http://schemas.microsoft.com/office/drawing/2014/main" id="{D976BF84-16AB-4A63-8A9E-FE8B80662A5A}"/>
                </a:ext>
              </a:extLst>
            </p:cNvPr>
            <p:cNvSpPr/>
            <p:nvPr/>
          </p:nvSpPr>
          <p:spPr>
            <a:xfrm>
              <a:off x="5113913" y="1711460"/>
              <a:ext cx="961170" cy="992945"/>
            </a:xfrm>
            <a:custGeom>
              <a:avLst/>
              <a:gdLst>
                <a:gd name="connsiteX0" fmla="*/ 958787 w 961170"/>
                <a:gd name="connsiteY0" fmla="*/ 0 h 992944"/>
                <a:gd name="connsiteX1" fmla="*/ 0 w 961170"/>
                <a:gd name="connsiteY1" fmla="*/ 990562 h 992944"/>
                <a:gd name="connsiteX2" fmla="*/ 0 w 961170"/>
                <a:gd name="connsiteY2" fmla="*/ 996122 h 992944"/>
                <a:gd name="connsiteX3" fmla="*/ 962759 w 961170"/>
                <a:gd name="connsiteY3" fmla="*/ 1589 h 992944"/>
                <a:gd name="connsiteX4" fmla="*/ 958787 w 961170"/>
                <a:gd name="connsiteY4" fmla="*/ 0 h 992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170" h="992944">
                  <a:moveTo>
                    <a:pt x="958787" y="0"/>
                  </a:moveTo>
                  <a:lnTo>
                    <a:pt x="0" y="990562"/>
                  </a:lnTo>
                  <a:lnTo>
                    <a:pt x="0" y="996122"/>
                  </a:lnTo>
                  <a:lnTo>
                    <a:pt x="962759" y="1589"/>
                  </a:lnTo>
                  <a:cubicBezTo>
                    <a:pt x="961170" y="794"/>
                    <a:pt x="959581" y="794"/>
                    <a:pt x="958787" y="0"/>
                  </a:cubicBezTo>
                  <a:close/>
                </a:path>
              </a:pathLst>
            </a:custGeom>
            <a:solidFill>
              <a:srgbClr val="3B3D44"/>
            </a:solidFill>
            <a:ln w="7906" cap="flat">
              <a:noFill/>
              <a:prstDash val="solid"/>
              <a:miter/>
            </a:ln>
          </p:spPr>
          <p:txBody>
            <a:bodyPr rtlCol="0" anchor="ctr"/>
            <a:lstStyle/>
            <a:p>
              <a:endParaRPr lang="en-CA" dirty="0"/>
            </a:p>
          </p:txBody>
        </p:sp>
        <p:sp>
          <p:nvSpPr>
            <p:cNvPr id="98" name="Freeform: Shape 579">
              <a:extLst>
                <a:ext uri="{FF2B5EF4-FFF2-40B4-BE49-F238E27FC236}">
                  <a16:creationId xmlns:a16="http://schemas.microsoft.com/office/drawing/2014/main" id="{99E3D151-50BE-43D0-B3AF-7616BC6961F0}"/>
                </a:ext>
              </a:extLst>
            </p:cNvPr>
            <p:cNvSpPr/>
            <p:nvPr/>
          </p:nvSpPr>
          <p:spPr>
            <a:xfrm>
              <a:off x="5113913" y="1728141"/>
              <a:ext cx="1008832" cy="1040606"/>
            </a:xfrm>
            <a:custGeom>
              <a:avLst/>
              <a:gdLst>
                <a:gd name="connsiteX0" fmla="*/ 1008037 w 1008831"/>
                <a:gd name="connsiteY0" fmla="*/ 0 h 1040606"/>
                <a:gd name="connsiteX1" fmla="*/ 0 w 1008831"/>
                <a:gd name="connsiteY1" fmla="*/ 1041401 h 1040606"/>
                <a:gd name="connsiteX2" fmla="*/ 0 w 1008831"/>
                <a:gd name="connsiteY2" fmla="*/ 1046961 h 1040606"/>
                <a:gd name="connsiteX3" fmla="*/ 1012009 w 1008831"/>
                <a:gd name="connsiteY3" fmla="*/ 1589 h 1040606"/>
                <a:gd name="connsiteX4" fmla="*/ 1008037 w 1008831"/>
                <a:gd name="connsiteY4" fmla="*/ 0 h 1040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831" h="1040606">
                  <a:moveTo>
                    <a:pt x="1008037" y="0"/>
                  </a:moveTo>
                  <a:lnTo>
                    <a:pt x="0" y="1041401"/>
                  </a:lnTo>
                  <a:lnTo>
                    <a:pt x="0" y="1046961"/>
                  </a:lnTo>
                  <a:lnTo>
                    <a:pt x="1012009" y="1589"/>
                  </a:lnTo>
                  <a:cubicBezTo>
                    <a:pt x="1010420" y="794"/>
                    <a:pt x="1008832" y="794"/>
                    <a:pt x="1008037" y="0"/>
                  </a:cubicBezTo>
                  <a:close/>
                </a:path>
              </a:pathLst>
            </a:custGeom>
            <a:solidFill>
              <a:srgbClr val="3B3D44"/>
            </a:solidFill>
            <a:ln w="7906" cap="flat">
              <a:noFill/>
              <a:prstDash val="solid"/>
              <a:miter/>
            </a:ln>
          </p:spPr>
          <p:txBody>
            <a:bodyPr rtlCol="0" anchor="ctr"/>
            <a:lstStyle/>
            <a:p>
              <a:endParaRPr lang="en-CA" dirty="0"/>
            </a:p>
          </p:txBody>
        </p:sp>
        <p:sp>
          <p:nvSpPr>
            <p:cNvPr id="99" name="Freeform: Shape 580">
              <a:extLst>
                <a:ext uri="{FF2B5EF4-FFF2-40B4-BE49-F238E27FC236}">
                  <a16:creationId xmlns:a16="http://schemas.microsoft.com/office/drawing/2014/main" id="{F7BF697F-D01F-42C0-B8E7-36844472769D}"/>
                </a:ext>
              </a:extLst>
            </p:cNvPr>
            <p:cNvSpPr/>
            <p:nvPr/>
          </p:nvSpPr>
          <p:spPr>
            <a:xfrm>
              <a:off x="5113913" y="1747206"/>
              <a:ext cx="1056493" cy="1088267"/>
            </a:xfrm>
            <a:custGeom>
              <a:avLst/>
              <a:gdLst>
                <a:gd name="connsiteX0" fmla="*/ 1054904 w 1056492"/>
                <a:gd name="connsiteY0" fmla="*/ 0 h 1088267"/>
                <a:gd name="connsiteX1" fmla="*/ 0 w 1056492"/>
                <a:gd name="connsiteY1" fmla="*/ 1089856 h 1088267"/>
                <a:gd name="connsiteX2" fmla="*/ 0 w 1056492"/>
                <a:gd name="connsiteY2" fmla="*/ 1095417 h 1088267"/>
                <a:gd name="connsiteX3" fmla="*/ 1058082 w 1056492"/>
                <a:gd name="connsiteY3" fmla="*/ 1589 h 1088267"/>
                <a:gd name="connsiteX4" fmla="*/ 1054904 w 1056492"/>
                <a:gd name="connsiteY4" fmla="*/ 0 h 108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492" h="1088267">
                  <a:moveTo>
                    <a:pt x="1054904" y="0"/>
                  </a:moveTo>
                  <a:lnTo>
                    <a:pt x="0" y="1089856"/>
                  </a:lnTo>
                  <a:lnTo>
                    <a:pt x="0" y="1095417"/>
                  </a:lnTo>
                  <a:lnTo>
                    <a:pt x="1058082" y="1589"/>
                  </a:lnTo>
                  <a:cubicBezTo>
                    <a:pt x="1057287" y="794"/>
                    <a:pt x="1055699" y="794"/>
                    <a:pt x="1054904" y="0"/>
                  </a:cubicBezTo>
                  <a:close/>
                </a:path>
              </a:pathLst>
            </a:custGeom>
            <a:solidFill>
              <a:srgbClr val="3B3D44"/>
            </a:solidFill>
            <a:ln w="7906" cap="flat">
              <a:noFill/>
              <a:prstDash val="solid"/>
              <a:miter/>
            </a:ln>
          </p:spPr>
          <p:txBody>
            <a:bodyPr rtlCol="0" anchor="ctr"/>
            <a:lstStyle/>
            <a:p>
              <a:endParaRPr lang="en-CA" dirty="0"/>
            </a:p>
          </p:txBody>
        </p:sp>
        <p:sp>
          <p:nvSpPr>
            <p:cNvPr id="100" name="Freeform: Shape 581">
              <a:extLst>
                <a:ext uri="{FF2B5EF4-FFF2-40B4-BE49-F238E27FC236}">
                  <a16:creationId xmlns:a16="http://schemas.microsoft.com/office/drawing/2014/main" id="{80ABF8C9-9E47-45CC-9FBE-2DE8B184233F}"/>
                </a:ext>
              </a:extLst>
            </p:cNvPr>
            <p:cNvSpPr/>
            <p:nvPr/>
          </p:nvSpPr>
          <p:spPr>
            <a:xfrm>
              <a:off x="5113913" y="1769448"/>
              <a:ext cx="1096211" cy="1135929"/>
            </a:xfrm>
            <a:custGeom>
              <a:avLst/>
              <a:gdLst>
                <a:gd name="connsiteX0" fmla="*/ 1098594 w 1096210"/>
                <a:gd name="connsiteY0" fmla="*/ 0 h 1135928"/>
                <a:gd name="connsiteX1" fmla="*/ 0 w 1096210"/>
                <a:gd name="connsiteY1" fmla="*/ 1135929 h 1135928"/>
                <a:gd name="connsiteX2" fmla="*/ 0 w 1096210"/>
                <a:gd name="connsiteY2" fmla="*/ 1141489 h 1135928"/>
                <a:gd name="connsiteX3" fmla="*/ 1102566 w 1096210"/>
                <a:gd name="connsiteY3" fmla="*/ 1589 h 1135928"/>
                <a:gd name="connsiteX4" fmla="*/ 1098594 w 1096210"/>
                <a:gd name="connsiteY4" fmla="*/ 0 h 1135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210" h="1135928">
                  <a:moveTo>
                    <a:pt x="1098594" y="0"/>
                  </a:moveTo>
                  <a:lnTo>
                    <a:pt x="0" y="1135929"/>
                  </a:lnTo>
                  <a:lnTo>
                    <a:pt x="0" y="1141489"/>
                  </a:lnTo>
                  <a:lnTo>
                    <a:pt x="1102566" y="1589"/>
                  </a:lnTo>
                  <a:cubicBezTo>
                    <a:pt x="1100977" y="794"/>
                    <a:pt x="1100183" y="794"/>
                    <a:pt x="1098594" y="0"/>
                  </a:cubicBezTo>
                  <a:close/>
                </a:path>
              </a:pathLst>
            </a:custGeom>
            <a:solidFill>
              <a:srgbClr val="3B3D44"/>
            </a:solidFill>
            <a:ln w="7906" cap="flat">
              <a:noFill/>
              <a:prstDash val="solid"/>
              <a:miter/>
            </a:ln>
          </p:spPr>
          <p:txBody>
            <a:bodyPr rtlCol="0" anchor="ctr"/>
            <a:lstStyle/>
            <a:p>
              <a:endParaRPr lang="en-CA" dirty="0"/>
            </a:p>
          </p:txBody>
        </p:sp>
        <p:sp>
          <p:nvSpPr>
            <p:cNvPr id="101" name="Freeform: Shape 582">
              <a:extLst>
                <a:ext uri="{FF2B5EF4-FFF2-40B4-BE49-F238E27FC236}">
                  <a16:creationId xmlns:a16="http://schemas.microsoft.com/office/drawing/2014/main" id="{E626EAA9-3E1C-4CE8-8BCA-47DAD3F0A073}"/>
                </a:ext>
              </a:extLst>
            </p:cNvPr>
            <p:cNvSpPr/>
            <p:nvPr/>
          </p:nvSpPr>
          <p:spPr>
            <a:xfrm>
              <a:off x="5113913" y="1819492"/>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02" name="Freeform: Shape 583">
              <a:extLst>
                <a:ext uri="{FF2B5EF4-FFF2-40B4-BE49-F238E27FC236}">
                  <a16:creationId xmlns:a16="http://schemas.microsoft.com/office/drawing/2014/main" id="{2461C6A0-5E5F-4E44-80BD-E2F333E000F4}"/>
                </a:ext>
              </a:extLst>
            </p:cNvPr>
            <p:cNvSpPr/>
            <p:nvPr/>
          </p:nvSpPr>
          <p:spPr>
            <a:xfrm>
              <a:off x="5113913" y="1887013"/>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03" name="Freeform: Shape 584">
              <a:extLst>
                <a:ext uri="{FF2B5EF4-FFF2-40B4-BE49-F238E27FC236}">
                  <a16:creationId xmlns:a16="http://schemas.microsoft.com/office/drawing/2014/main" id="{9C62B81F-6BF3-4D3E-BB38-90B940037A25}"/>
                </a:ext>
              </a:extLst>
            </p:cNvPr>
            <p:cNvSpPr/>
            <p:nvPr/>
          </p:nvSpPr>
          <p:spPr>
            <a:xfrm>
              <a:off x="5113913" y="1954533"/>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04" name="Freeform: Shape 585">
              <a:extLst>
                <a:ext uri="{FF2B5EF4-FFF2-40B4-BE49-F238E27FC236}">
                  <a16:creationId xmlns:a16="http://schemas.microsoft.com/office/drawing/2014/main" id="{B61E485B-C01F-43E4-914E-1F1A2FFCF254}"/>
                </a:ext>
              </a:extLst>
            </p:cNvPr>
            <p:cNvSpPr/>
            <p:nvPr/>
          </p:nvSpPr>
          <p:spPr>
            <a:xfrm>
              <a:off x="5113913" y="2022053"/>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05" name="Freeform: Shape 586">
              <a:extLst>
                <a:ext uri="{FF2B5EF4-FFF2-40B4-BE49-F238E27FC236}">
                  <a16:creationId xmlns:a16="http://schemas.microsoft.com/office/drawing/2014/main" id="{AE753E5C-E88E-4166-8934-E7013662C683}"/>
                </a:ext>
              </a:extLst>
            </p:cNvPr>
            <p:cNvSpPr/>
            <p:nvPr/>
          </p:nvSpPr>
          <p:spPr>
            <a:xfrm>
              <a:off x="5113913" y="2089573"/>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06" name="Freeform: Shape 587">
              <a:extLst>
                <a:ext uri="{FF2B5EF4-FFF2-40B4-BE49-F238E27FC236}">
                  <a16:creationId xmlns:a16="http://schemas.microsoft.com/office/drawing/2014/main" id="{D3306FC9-ECEB-4C2E-A5B8-DC3B758FDCFD}"/>
                </a:ext>
              </a:extLst>
            </p:cNvPr>
            <p:cNvSpPr/>
            <p:nvPr/>
          </p:nvSpPr>
          <p:spPr>
            <a:xfrm>
              <a:off x="5113913" y="2157094"/>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07" name="Freeform: Shape 588">
              <a:extLst>
                <a:ext uri="{FF2B5EF4-FFF2-40B4-BE49-F238E27FC236}">
                  <a16:creationId xmlns:a16="http://schemas.microsoft.com/office/drawing/2014/main" id="{CD41E7AE-BF77-42B0-B2F5-E005FAD9D03F}"/>
                </a:ext>
              </a:extLst>
            </p:cNvPr>
            <p:cNvSpPr/>
            <p:nvPr/>
          </p:nvSpPr>
          <p:spPr>
            <a:xfrm>
              <a:off x="5113913" y="2224614"/>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08" name="Freeform: Shape 589">
              <a:extLst>
                <a:ext uri="{FF2B5EF4-FFF2-40B4-BE49-F238E27FC236}">
                  <a16:creationId xmlns:a16="http://schemas.microsoft.com/office/drawing/2014/main" id="{620A66D5-0F5E-4BF6-B083-E3C6B91AA150}"/>
                </a:ext>
              </a:extLst>
            </p:cNvPr>
            <p:cNvSpPr/>
            <p:nvPr/>
          </p:nvSpPr>
          <p:spPr>
            <a:xfrm>
              <a:off x="5113913" y="2292134"/>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09" name="Freeform: Shape 590">
              <a:extLst>
                <a:ext uri="{FF2B5EF4-FFF2-40B4-BE49-F238E27FC236}">
                  <a16:creationId xmlns:a16="http://schemas.microsoft.com/office/drawing/2014/main" id="{3ADCAD25-4F4F-40E6-A000-F1ED57446B55}"/>
                </a:ext>
              </a:extLst>
            </p:cNvPr>
            <p:cNvSpPr/>
            <p:nvPr/>
          </p:nvSpPr>
          <p:spPr>
            <a:xfrm>
              <a:off x="5121062" y="2359654"/>
              <a:ext cx="1104154" cy="1143872"/>
            </a:xfrm>
            <a:custGeom>
              <a:avLst/>
              <a:gdLst>
                <a:gd name="connsiteX0" fmla="*/ 1108920 w 1104154"/>
                <a:gd name="connsiteY0" fmla="*/ 0 h 1143872"/>
                <a:gd name="connsiteX1" fmla="*/ 0 w 1104154"/>
                <a:gd name="connsiteY1" fmla="*/ 1146255 h 1143872"/>
                <a:gd name="connsiteX2" fmla="*/ 3177 w 1104154"/>
                <a:gd name="connsiteY2" fmla="*/ 1147844 h 1143872"/>
                <a:gd name="connsiteX3" fmla="*/ 1108920 w 1104154"/>
                <a:gd name="connsiteY3" fmla="*/ 5560 h 1143872"/>
                <a:gd name="connsiteX4" fmla="*/ 1108920 w 1104154"/>
                <a:gd name="connsiteY4" fmla="*/ 0 h 114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154" h="1143872">
                  <a:moveTo>
                    <a:pt x="1108920" y="0"/>
                  </a:moveTo>
                  <a:lnTo>
                    <a:pt x="0" y="1146255"/>
                  </a:lnTo>
                  <a:cubicBezTo>
                    <a:pt x="794" y="1147050"/>
                    <a:pt x="2383" y="1147050"/>
                    <a:pt x="3177" y="1147844"/>
                  </a:cubicBezTo>
                  <a:lnTo>
                    <a:pt x="1108920" y="5560"/>
                  </a:lnTo>
                  <a:lnTo>
                    <a:pt x="1108920" y="0"/>
                  </a:lnTo>
                  <a:close/>
                </a:path>
              </a:pathLst>
            </a:custGeom>
            <a:solidFill>
              <a:srgbClr val="3B3D44"/>
            </a:solidFill>
            <a:ln w="7906" cap="flat">
              <a:noFill/>
              <a:prstDash val="solid"/>
              <a:miter/>
            </a:ln>
          </p:spPr>
          <p:txBody>
            <a:bodyPr rtlCol="0" anchor="ctr"/>
            <a:lstStyle/>
            <a:p>
              <a:endParaRPr lang="en-CA" dirty="0"/>
            </a:p>
          </p:txBody>
        </p:sp>
        <p:sp>
          <p:nvSpPr>
            <p:cNvPr id="110" name="Freeform: Shape 591">
              <a:extLst>
                <a:ext uri="{FF2B5EF4-FFF2-40B4-BE49-F238E27FC236}">
                  <a16:creationId xmlns:a16="http://schemas.microsoft.com/office/drawing/2014/main" id="{856E5C87-E6BD-405E-BE37-14DAE9229A05}"/>
                </a:ext>
              </a:extLst>
            </p:cNvPr>
            <p:cNvSpPr/>
            <p:nvPr/>
          </p:nvSpPr>
          <p:spPr>
            <a:xfrm>
              <a:off x="5164752" y="2427175"/>
              <a:ext cx="1064436" cy="1096211"/>
            </a:xfrm>
            <a:custGeom>
              <a:avLst/>
              <a:gdLst>
                <a:gd name="connsiteX0" fmla="*/ 1065231 w 1064436"/>
                <a:gd name="connsiteY0" fmla="*/ 0 h 1096211"/>
                <a:gd name="connsiteX1" fmla="*/ 0 w 1064436"/>
                <a:gd name="connsiteY1" fmla="*/ 1100977 h 1096211"/>
                <a:gd name="connsiteX2" fmla="*/ 3177 w 1064436"/>
                <a:gd name="connsiteY2" fmla="*/ 1102566 h 1096211"/>
                <a:gd name="connsiteX3" fmla="*/ 1065231 w 1064436"/>
                <a:gd name="connsiteY3" fmla="*/ 4766 h 1096211"/>
                <a:gd name="connsiteX4" fmla="*/ 1065231 w 1064436"/>
                <a:gd name="connsiteY4" fmla="*/ 0 h 109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36" h="1096211">
                  <a:moveTo>
                    <a:pt x="1065231" y="0"/>
                  </a:moveTo>
                  <a:lnTo>
                    <a:pt x="0" y="1100977"/>
                  </a:lnTo>
                  <a:cubicBezTo>
                    <a:pt x="794" y="1101772"/>
                    <a:pt x="2383" y="1101772"/>
                    <a:pt x="3177" y="1102566"/>
                  </a:cubicBezTo>
                  <a:lnTo>
                    <a:pt x="1065231" y="4766"/>
                  </a:lnTo>
                  <a:lnTo>
                    <a:pt x="1065231" y="0"/>
                  </a:lnTo>
                  <a:close/>
                </a:path>
              </a:pathLst>
            </a:custGeom>
            <a:solidFill>
              <a:srgbClr val="3B3D44"/>
            </a:solidFill>
            <a:ln w="7906" cap="flat">
              <a:noFill/>
              <a:prstDash val="solid"/>
              <a:miter/>
            </a:ln>
          </p:spPr>
          <p:txBody>
            <a:bodyPr rtlCol="0" anchor="ctr"/>
            <a:lstStyle/>
            <a:p>
              <a:endParaRPr lang="en-CA" dirty="0"/>
            </a:p>
          </p:txBody>
        </p:sp>
        <p:sp>
          <p:nvSpPr>
            <p:cNvPr id="111" name="Freeform: Shape 592">
              <a:extLst>
                <a:ext uri="{FF2B5EF4-FFF2-40B4-BE49-F238E27FC236}">
                  <a16:creationId xmlns:a16="http://schemas.microsoft.com/office/drawing/2014/main" id="{9D4A31D6-E987-4579-ABC0-1F31526E0A6C}"/>
                </a:ext>
              </a:extLst>
            </p:cNvPr>
            <p:cNvSpPr/>
            <p:nvPr/>
          </p:nvSpPr>
          <p:spPr>
            <a:xfrm>
              <a:off x="5210030" y="2494695"/>
              <a:ext cx="1016775" cy="1048550"/>
            </a:xfrm>
            <a:custGeom>
              <a:avLst/>
              <a:gdLst>
                <a:gd name="connsiteX0" fmla="*/ 1019953 w 1016775"/>
                <a:gd name="connsiteY0" fmla="*/ 0 h 1048549"/>
                <a:gd name="connsiteX1" fmla="*/ 0 w 1016775"/>
                <a:gd name="connsiteY1" fmla="*/ 1054110 h 1048549"/>
                <a:gd name="connsiteX2" fmla="*/ 3972 w 1016775"/>
                <a:gd name="connsiteY2" fmla="*/ 1055699 h 1048549"/>
                <a:gd name="connsiteX3" fmla="*/ 1019953 w 1016775"/>
                <a:gd name="connsiteY3" fmla="*/ 5560 h 1048549"/>
                <a:gd name="connsiteX4" fmla="*/ 1019953 w 1016775"/>
                <a:gd name="connsiteY4" fmla="*/ 0 h 1048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775" h="1048549">
                  <a:moveTo>
                    <a:pt x="1019953" y="0"/>
                  </a:moveTo>
                  <a:lnTo>
                    <a:pt x="0" y="1054110"/>
                  </a:lnTo>
                  <a:cubicBezTo>
                    <a:pt x="1589" y="1054905"/>
                    <a:pt x="2383" y="1054905"/>
                    <a:pt x="3972" y="1055699"/>
                  </a:cubicBezTo>
                  <a:lnTo>
                    <a:pt x="1019953" y="5560"/>
                  </a:lnTo>
                  <a:lnTo>
                    <a:pt x="1019953" y="0"/>
                  </a:lnTo>
                  <a:close/>
                </a:path>
              </a:pathLst>
            </a:custGeom>
            <a:solidFill>
              <a:srgbClr val="3B3D44"/>
            </a:solidFill>
            <a:ln w="7906" cap="flat">
              <a:noFill/>
              <a:prstDash val="solid"/>
              <a:miter/>
            </a:ln>
          </p:spPr>
          <p:txBody>
            <a:bodyPr rtlCol="0" anchor="ctr"/>
            <a:lstStyle/>
            <a:p>
              <a:endParaRPr lang="en-CA" dirty="0"/>
            </a:p>
          </p:txBody>
        </p:sp>
        <p:sp>
          <p:nvSpPr>
            <p:cNvPr id="112" name="Freeform: Shape 593">
              <a:extLst>
                <a:ext uri="{FF2B5EF4-FFF2-40B4-BE49-F238E27FC236}">
                  <a16:creationId xmlns:a16="http://schemas.microsoft.com/office/drawing/2014/main" id="{99019A07-28AE-4813-8F32-2AEAA4D6432A}"/>
                </a:ext>
              </a:extLst>
            </p:cNvPr>
            <p:cNvSpPr/>
            <p:nvPr/>
          </p:nvSpPr>
          <p:spPr>
            <a:xfrm>
              <a:off x="5256897" y="2562215"/>
              <a:ext cx="969114" cy="1000888"/>
            </a:xfrm>
            <a:custGeom>
              <a:avLst/>
              <a:gdLst>
                <a:gd name="connsiteX0" fmla="*/ 973086 w 969113"/>
                <a:gd name="connsiteY0" fmla="*/ 0 h 1000888"/>
                <a:gd name="connsiteX1" fmla="*/ 0 w 969113"/>
                <a:gd name="connsiteY1" fmla="*/ 1004860 h 1000888"/>
                <a:gd name="connsiteX2" fmla="*/ 3972 w 969113"/>
                <a:gd name="connsiteY2" fmla="*/ 1006449 h 1000888"/>
                <a:gd name="connsiteX3" fmla="*/ 973086 w 969113"/>
                <a:gd name="connsiteY3" fmla="*/ 4766 h 1000888"/>
                <a:gd name="connsiteX4" fmla="*/ 973086 w 969113"/>
                <a:gd name="connsiteY4" fmla="*/ 0 h 100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113" h="1000888">
                  <a:moveTo>
                    <a:pt x="973086" y="0"/>
                  </a:moveTo>
                  <a:lnTo>
                    <a:pt x="0" y="1004860"/>
                  </a:lnTo>
                  <a:cubicBezTo>
                    <a:pt x="1589" y="1005654"/>
                    <a:pt x="2383" y="1005654"/>
                    <a:pt x="3972" y="1006449"/>
                  </a:cubicBezTo>
                  <a:lnTo>
                    <a:pt x="973086" y="4766"/>
                  </a:lnTo>
                  <a:lnTo>
                    <a:pt x="973086" y="0"/>
                  </a:lnTo>
                  <a:close/>
                </a:path>
              </a:pathLst>
            </a:custGeom>
            <a:solidFill>
              <a:srgbClr val="3B3D44"/>
            </a:solidFill>
            <a:ln w="7906" cap="flat">
              <a:noFill/>
              <a:prstDash val="solid"/>
              <a:miter/>
            </a:ln>
          </p:spPr>
          <p:txBody>
            <a:bodyPr rtlCol="0" anchor="ctr"/>
            <a:lstStyle/>
            <a:p>
              <a:endParaRPr lang="en-CA" dirty="0"/>
            </a:p>
          </p:txBody>
        </p:sp>
        <p:sp>
          <p:nvSpPr>
            <p:cNvPr id="113" name="Freeform: Shape 594">
              <a:extLst>
                <a:ext uri="{FF2B5EF4-FFF2-40B4-BE49-F238E27FC236}">
                  <a16:creationId xmlns:a16="http://schemas.microsoft.com/office/drawing/2014/main" id="{069425DD-7B63-4BF0-91B0-350FAFC9B156}"/>
                </a:ext>
              </a:extLst>
            </p:cNvPr>
            <p:cNvSpPr/>
            <p:nvPr/>
          </p:nvSpPr>
          <p:spPr>
            <a:xfrm>
              <a:off x="5306147" y="2629735"/>
              <a:ext cx="921452" cy="953227"/>
            </a:xfrm>
            <a:custGeom>
              <a:avLst/>
              <a:gdLst>
                <a:gd name="connsiteX0" fmla="*/ 923836 w 921452"/>
                <a:gd name="connsiteY0" fmla="*/ 0 h 953226"/>
                <a:gd name="connsiteX1" fmla="*/ 0 w 921452"/>
                <a:gd name="connsiteY1" fmla="*/ 954816 h 953226"/>
                <a:gd name="connsiteX2" fmla="*/ 3972 w 921452"/>
                <a:gd name="connsiteY2" fmla="*/ 956405 h 953226"/>
                <a:gd name="connsiteX3" fmla="*/ 923836 w 921452"/>
                <a:gd name="connsiteY3" fmla="*/ 5561 h 953226"/>
                <a:gd name="connsiteX4" fmla="*/ 923836 w 921452"/>
                <a:gd name="connsiteY4" fmla="*/ 0 h 95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452" h="953226">
                  <a:moveTo>
                    <a:pt x="923836" y="0"/>
                  </a:moveTo>
                  <a:lnTo>
                    <a:pt x="0" y="954816"/>
                  </a:lnTo>
                  <a:cubicBezTo>
                    <a:pt x="1589" y="955610"/>
                    <a:pt x="2383" y="955610"/>
                    <a:pt x="3972" y="956405"/>
                  </a:cubicBezTo>
                  <a:lnTo>
                    <a:pt x="923836" y="5561"/>
                  </a:lnTo>
                  <a:lnTo>
                    <a:pt x="923836" y="0"/>
                  </a:lnTo>
                  <a:close/>
                </a:path>
              </a:pathLst>
            </a:custGeom>
            <a:solidFill>
              <a:srgbClr val="3B3D44"/>
            </a:solidFill>
            <a:ln w="7906" cap="flat">
              <a:noFill/>
              <a:prstDash val="solid"/>
              <a:miter/>
            </a:ln>
          </p:spPr>
          <p:txBody>
            <a:bodyPr rtlCol="0" anchor="ctr"/>
            <a:lstStyle/>
            <a:p>
              <a:endParaRPr lang="en-CA" dirty="0"/>
            </a:p>
          </p:txBody>
        </p:sp>
        <p:sp>
          <p:nvSpPr>
            <p:cNvPr id="114" name="Freeform: Shape 595">
              <a:extLst>
                <a:ext uri="{FF2B5EF4-FFF2-40B4-BE49-F238E27FC236}">
                  <a16:creationId xmlns:a16="http://schemas.microsoft.com/office/drawing/2014/main" id="{2DB13D1E-80A5-4CAB-B349-2A142E940607}"/>
                </a:ext>
              </a:extLst>
            </p:cNvPr>
            <p:cNvSpPr/>
            <p:nvPr/>
          </p:nvSpPr>
          <p:spPr>
            <a:xfrm>
              <a:off x="5361752" y="2697256"/>
              <a:ext cx="865848" cy="897622"/>
            </a:xfrm>
            <a:custGeom>
              <a:avLst/>
              <a:gdLst>
                <a:gd name="connsiteX0" fmla="*/ 3177 w 865847"/>
                <a:gd name="connsiteY0" fmla="*/ 899211 h 897622"/>
                <a:gd name="connsiteX1" fmla="*/ 868231 w 865847"/>
                <a:gd name="connsiteY1" fmla="*/ 5561 h 897622"/>
                <a:gd name="connsiteX2" fmla="*/ 868231 w 865847"/>
                <a:gd name="connsiteY2" fmla="*/ 0 h 897622"/>
                <a:gd name="connsiteX3" fmla="*/ 0 w 865847"/>
                <a:gd name="connsiteY3" fmla="*/ 896828 h 897622"/>
              </a:gdLst>
              <a:ahLst/>
              <a:cxnLst>
                <a:cxn ang="0">
                  <a:pos x="connsiteX0" y="connsiteY0"/>
                </a:cxn>
                <a:cxn ang="0">
                  <a:pos x="connsiteX1" y="connsiteY1"/>
                </a:cxn>
                <a:cxn ang="0">
                  <a:pos x="connsiteX2" y="connsiteY2"/>
                </a:cxn>
                <a:cxn ang="0">
                  <a:pos x="connsiteX3" y="connsiteY3"/>
                </a:cxn>
              </a:cxnLst>
              <a:rect l="l" t="t" r="r" b="b"/>
              <a:pathLst>
                <a:path w="865847" h="897622">
                  <a:moveTo>
                    <a:pt x="3177" y="899211"/>
                  </a:moveTo>
                  <a:lnTo>
                    <a:pt x="868231" y="5561"/>
                  </a:lnTo>
                  <a:lnTo>
                    <a:pt x="868231" y="0"/>
                  </a:lnTo>
                  <a:lnTo>
                    <a:pt x="0" y="896828"/>
                  </a:lnTo>
                  <a:close/>
                </a:path>
              </a:pathLst>
            </a:custGeom>
            <a:solidFill>
              <a:srgbClr val="3B3D44"/>
            </a:solidFill>
            <a:ln w="7906" cap="flat">
              <a:noFill/>
              <a:prstDash val="solid"/>
              <a:miter/>
            </a:ln>
          </p:spPr>
          <p:txBody>
            <a:bodyPr rtlCol="0" anchor="ctr"/>
            <a:lstStyle/>
            <a:p>
              <a:endParaRPr lang="en-CA" dirty="0"/>
            </a:p>
          </p:txBody>
        </p:sp>
        <p:sp>
          <p:nvSpPr>
            <p:cNvPr id="115" name="Freeform: Shape 596">
              <a:extLst>
                <a:ext uri="{FF2B5EF4-FFF2-40B4-BE49-F238E27FC236}">
                  <a16:creationId xmlns:a16="http://schemas.microsoft.com/office/drawing/2014/main" id="{BBF7AB46-7F7D-4D77-A605-9E3BB8F1E72E}"/>
                </a:ext>
              </a:extLst>
            </p:cNvPr>
            <p:cNvSpPr/>
            <p:nvPr/>
          </p:nvSpPr>
          <p:spPr>
            <a:xfrm>
              <a:off x="5427683" y="2764776"/>
              <a:ext cx="802299" cy="826130"/>
            </a:xfrm>
            <a:custGeom>
              <a:avLst/>
              <a:gdLst>
                <a:gd name="connsiteX0" fmla="*/ 2383 w 802299"/>
                <a:gd name="connsiteY0" fmla="*/ 831691 h 826130"/>
                <a:gd name="connsiteX1" fmla="*/ 802299 w 802299"/>
                <a:gd name="connsiteY1" fmla="*/ 5561 h 826130"/>
                <a:gd name="connsiteX2" fmla="*/ 802299 w 802299"/>
                <a:gd name="connsiteY2" fmla="*/ 0 h 826130"/>
                <a:gd name="connsiteX3" fmla="*/ 0 w 802299"/>
                <a:gd name="connsiteY3" fmla="*/ 829308 h 826130"/>
              </a:gdLst>
              <a:ahLst/>
              <a:cxnLst>
                <a:cxn ang="0">
                  <a:pos x="connsiteX0" y="connsiteY0"/>
                </a:cxn>
                <a:cxn ang="0">
                  <a:pos x="connsiteX1" y="connsiteY1"/>
                </a:cxn>
                <a:cxn ang="0">
                  <a:pos x="connsiteX2" y="connsiteY2"/>
                </a:cxn>
                <a:cxn ang="0">
                  <a:pos x="connsiteX3" y="connsiteY3"/>
                </a:cxn>
              </a:cxnLst>
              <a:rect l="l" t="t" r="r" b="b"/>
              <a:pathLst>
                <a:path w="802299" h="826130">
                  <a:moveTo>
                    <a:pt x="2383" y="831691"/>
                  </a:moveTo>
                  <a:lnTo>
                    <a:pt x="802299" y="5561"/>
                  </a:lnTo>
                  <a:lnTo>
                    <a:pt x="802299" y="0"/>
                  </a:lnTo>
                  <a:lnTo>
                    <a:pt x="0" y="829308"/>
                  </a:lnTo>
                  <a:close/>
                </a:path>
              </a:pathLst>
            </a:custGeom>
            <a:solidFill>
              <a:srgbClr val="3B3D44"/>
            </a:solidFill>
            <a:ln w="7906" cap="flat">
              <a:noFill/>
              <a:prstDash val="solid"/>
              <a:miter/>
            </a:ln>
          </p:spPr>
          <p:txBody>
            <a:bodyPr rtlCol="0" anchor="ctr"/>
            <a:lstStyle/>
            <a:p>
              <a:endParaRPr lang="en-CA" dirty="0"/>
            </a:p>
          </p:txBody>
        </p:sp>
        <p:sp>
          <p:nvSpPr>
            <p:cNvPr id="116" name="Freeform: Shape 597">
              <a:extLst>
                <a:ext uri="{FF2B5EF4-FFF2-40B4-BE49-F238E27FC236}">
                  <a16:creationId xmlns:a16="http://schemas.microsoft.com/office/drawing/2014/main" id="{13164A69-8C9D-48FE-A213-C0D8F9C4EF55}"/>
                </a:ext>
              </a:extLst>
            </p:cNvPr>
            <p:cNvSpPr/>
            <p:nvPr/>
          </p:nvSpPr>
          <p:spPr>
            <a:xfrm>
              <a:off x="5492821" y="2832296"/>
              <a:ext cx="730807" cy="762582"/>
            </a:xfrm>
            <a:custGeom>
              <a:avLst/>
              <a:gdLst>
                <a:gd name="connsiteX0" fmla="*/ 2383 w 730807"/>
                <a:gd name="connsiteY0" fmla="*/ 764170 h 762581"/>
                <a:gd name="connsiteX1" fmla="*/ 737162 w 730807"/>
                <a:gd name="connsiteY1" fmla="*/ 5561 h 762581"/>
                <a:gd name="connsiteX2" fmla="*/ 737162 w 730807"/>
                <a:gd name="connsiteY2" fmla="*/ 0 h 762581"/>
                <a:gd name="connsiteX3" fmla="*/ 0 w 730807"/>
                <a:gd name="connsiteY3" fmla="*/ 761787 h 762581"/>
              </a:gdLst>
              <a:ahLst/>
              <a:cxnLst>
                <a:cxn ang="0">
                  <a:pos x="connsiteX0" y="connsiteY0"/>
                </a:cxn>
                <a:cxn ang="0">
                  <a:pos x="connsiteX1" y="connsiteY1"/>
                </a:cxn>
                <a:cxn ang="0">
                  <a:pos x="connsiteX2" y="connsiteY2"/>
                </a:cxn>
                <a:cxn ang="0">
                  <a:pos x="connsiteX3" y="connsiteY3"/>
                </a:cxn>
              </a:cxnLst>
              <a:rect l="l" t="t" r="r" b="b"/>
              <a:pathLst>
                <a:path w="730807" h="762581">
                  <a:moveTo>
                    <a:pt x="2383" y="764170"/>
                  </a:moveTo>
                  <a:lnTo>
                    <a:pt x="737162" y="5561"/>
                  </a:lnTo>
                  <a:lnTo>
                    <a:pt x="737162" y="0"/>
                  </a:lnTo>
                  <a:lnTo>
                    <a:pt x="0" y="761787"/>
                  </a:lnTo>
                  <a:close/>
                </a:path>
              </a:pathLst>
            </a:custGeom>
            <a:solidFill>
              <a:srgbClr val="3B3D44"/>
            </a:solidFill>
            <a:ln w="7906" cap="flat">
              <a:noFill/>
              <a:prstDash val="solid"/>
              <a:miter/>
            </a:ln>
          </p:spPr>
          <p:txBody>
            <a:bodyPr rtlCol="0" anchor="ctr"/>
            <a:lstStyle/>
            <a:p>
              <a:endParaRPr lang="en-CA" dirty="0"/>
            </a:p>
          </p:txBody>
        </p:sp>
        <p:sp>
          <p:nvSpPr>
            <p:cNvPr id="117" name="Freeform: Shape 598">
              <a:extLst>
                <a:ext uri="{FF2B5EF4-FFF2-40B4-BE49-F238E27FC236}">
                  <a16:creationId xmlns:a16="http://schemas.microsoft.com/office/drawing/2014/main" id="{560B7390-0A45-45DC-AF8B-A78AFDA7A546}"/>
                </a:ext>
              </a:extLst>
            </p:cNvPr>
            <p:cNvSpPr/>
            <p:nvPr/>
          </p:nvSpPr>
          <p:spPr>
            <a:xfrm>
              <a:off x="5557958" y="2899816"/>
              <a:ext cx="667259" cy="691090"/>
            </a:xfrm>
            <a:custGeom>
              <a:avLst/>
              <a:gdLst>
                <a:gd name="connsiteX0" fmla="*/ 2383 w 667258"/>
                <a:gd name="connsiteY0" fmla="*/ 696650 h 691089"/>
                <a:gd name="connsiteX1" fmla="*/ 672025 w 667258"/>
                <a:gd name="connsiteY1" fmla="*/ 5561 h 691089"/>
                <a:gd name="connsiteX2" fmla="*/ 672025 w 667258"/>
                <a:gd name="connsiteY2" fmla="*/ 0 h 691089"/>
                <a:gd name="connsiteX3" fmla="*/ 0 w 667258"/>
                <a:gd name="connsiteY3" fmla="*/ 694267 h 691089"/>
              </a:gdLst>
              <a:ahLst/>
              <a:cxnLst>
                <a:cxn ang="0">
                  <a:pos x="connsiteX0" y="connsiteY0"/>
                </a:cxn>
                <a:cxn ang="0">
                  <a:pos x="connsiteX1" y="connsiteY1"/>
                </a:cxn>
                <a:cxn ang="0">
                  <a:pos x="connsiteX2" y="connsiteY2"/>
                </a:cxn>
                <a:cxn ang="0">
                  <a:pos x="connsiteX3" y="connsiteY3"/>
                </a:cxn>
              </a:cxnLst>
              <a:rect l="l" t="t" r="r" b="b"/>
              <a:pathLst>
                <a:path w="667258" h="691089">
                  <a:moveTo>
                    <a:pt x="2383" y="696650"/>
                  </a:moveTo>
                  <a:lnTo>
                    <a:pt x="672025" y="5561"/>
                  </a:lnTo>
                  <a:lnTo>
                    <a:pt x="672025" y="0"/>
                  </a:lnTo>
                  <a:lnTo>
                    <a:pt x="0" y="694267"/>
                  </a:lnTo>
                  <a:close/>
                </a:path>
              </a:pathLst>
            </a:custGeom>
            <a:solidFill>
              <a:srgbClr val="3B3D44"/>
            </a:solidFill>
            <a:ln w="7906" cap="flat">
              <a:noFill/>
              <a:prstDash val="solid"/>
              <a:miter/>
            </a:ln>
          </p:spPr>
          <p:txBody>
            <a:bodyPr rtlCol="0" anchor="ctr"/>
            <a:lstStyle/>
            <a:p>
              <a:endParaRPr lang="en-CA" dirty="0"/>
            </a:p>
          </p:txBody>
        </p:sp>
        <p:sp>
          <p:nvSpPr>
            <p:cNvPr id="118" name="Freeform: Shape 599">
              <a:extLst>
                <a:ext uri="{FF2B5EF4-FFF2-40B4-BE49-F238E27FC236}">
                  <a16:creationId xmlns:a16="http://schemas.microsoft.com/office/drawing/2014/main" id="{95C1FD24-5228-4FEB-8DE9-EDCBE2559F9E}"/>
                </a:ext>
              </a:extLst>
            </p:cNvPr>
            <p:cNvSpPr/>
            <p:nvPr/>
          </p:nvSpPr>
          <p:spPr>
            <a:xfrm>
              <a:off x="5623095" y="2967336"/>
              <a:ext cx="603710" cy="627541"/>
            </a:xfrm>
            <a:custGeom>
              <a:avLst/>
              <a:gdLst>
                <a:gd name="connsiteX0" fmla="*/ 3177 w 603710"/>
                <a:gd name="connsiteY0" fmla="*/ 629130 h 627541"/>
                <a:gd name="connsiteX1" fmla="*/ 606888 w 603710"/>
                <a:gd name="connsiteY1" fmla="*/ 5561 h 627541"/>
                <a:gd name="connsiteX2" fmla="*/ 606888 w 603710"/>
                <a:gd name="connsiteY2" fmla="*/ 0 h 627541"/>
                <a:gd name="connsiteX3" fmla="*/ 0 w 603710"/>
                <a:gd name="connsiteY3" fmla="*/ 626747 h 627541"/>
              </a:gdLst>
              <a:ahLst/>
              <a:cxnLst>
                <a:cxn ang="0">
                  <a:pos x="connsiteX0" y="connsiteY0"/>
                </a:cxn>
                <a:cxn ang="0">
                  <a:pos x="connsiteX1" y="connsiteY1"/>
                </a:cxn>
                <a:cxn ang="0">
                  <a:pos x="connsiteX2" y="connsiteY2"/>
                </a:cxn>
                <a:cxn ang="0">
                  <a:pos x="connsiteX3" y="connsiteY3"/>
                </a:cxn>
              </a:cxnLst>
              <a:rect l="l" t="t" r="r" b="b"/>
              <a:pathLst>
                <a:path w="603710" h="627541">
                  <a:moveTo>
                    <a:pt x="3177" y="629130"/>
                  </a:moveTo>
                  <a:lnTo>
                    <a:pt x="606888" y="5561"/>
                  </a:lnTo>
                  <a:lnTo>
                    <a:pt x="606888" y="0"/>
                  </a:lnTo>
                  <a:lnTo>
                    <a:pt x="0" y="626747"/>
                  </a:lnTo>
                  <a:close/>
                </a:path>
              </a:pathLst>
            </a:custGeom>
            <a:solidFill>
              <a:srgbClr val="3B3D44"/>
            </a:solidFill>
            <a:ln w="7906" cap="flat">
              <a:noFill/>
              <a:prstDash val="solid"/>
              <a:miter/>
            </a:ln>
          </p:spPr>
          <p:txBody>
            <a:bodyPr rtlCol="0" anchor="ctr"/>
            <a:lstStyle/>
            <a:p>
              <a:endParaRPr lang="en-CA" dirty="0"/>
            </a:p>
          </p:txBody>
        </p:sp>
        <p:sp>
          <p:nvSpPr>
            <p:cNvPr id="119" name="Freeform: Shape 600">
              <a:extLst>
                <a:ext uri="{FF2B5EF4-FFF2-40B4-BE49-F238E27FC236}">
                  <a16:creationId xmlns:a16="http://schemas.microsoft.com/office/drawing/2014/main" id="{26488871-0BA6-40EA-A671-F5C8444B40AF}"/>
                </a:ext>
              </a:extLst>
            </p:cNvPr>
            <p:cNvSpPr/>
            <p:nvPr/>
          </p:nvSpPr>
          <p:spPr>
            <a:xfrm>
              <a:off x="5689026" y="3034857"/>
              <a:ext cx="540162" cy="556049"/>
            </a:xfrm>
            <a:custGeom>
              <a:avLst/>
              <a:gdLst>
                <a:gd name="connsiteX0" fmla="*/ 2383 w 540161"/>
                <a:gd name="connsiteY0" fmla="*/ 561610 h 556049"/>
                <a:gd name="connsiteX1" fmla="*/ 540956 w 540161"/>
                <a:gd name="connsiteY1" fmla="*/ 5561 h 556049"/>
                <a:gd name="connsiteX2" fmla="*/ 540956 w 540161"/>
                <a:gd name="connsiteY2" fmla="*/ 0 h 556049"/>
                <a:gd name="connsiteX3" fmla="*/ 0 w 540161"/>
                <a:gd name="connsiteY3" fmla="*/ 559227 h 556049"/>
              </a:gdLst>
              <a:ahLst/>
              <a:cxnLst>
                <a:cxn ang="0">
                  <a:pos x="connsiteX0" y="connsiteY0"/>
                </a:cxn>
                <a:cxn ang="0">
                  <a:pos x="connsiteX1" y="connsiteY1"/>
                </a:cxn>
                <a:cxn ang="0">
                  <a:pos x="connsiteX2" y="connsiteY2"/>
                </a:cxn>
                <a:cxn ang="0">
                  <a:pos x="connsiteX3" y="connsiteY3"/>
                </a:cxn>
              </a:cxnLst>
              <a:rect l="l" t="t" r="r" b="b"/>
              <a:pathLst>
                <a:path w="540161" h="556049">
                  <a:moveTo>
                    <a:pt x="2383" y="561610"/>
                  </a:moveTo>
                  <a:lnTo>
                    <a:pt x="540956" y="5561"/>
                  </a:lnTo>
                  <a:lnTo>
                    <a:pt x="540956" y="0"/>
                  </a:lnTo>
                  <a:lnTo>
                    <a:pt x="0" y="559227"/>
                  </a:lnTo>
                  <a:close/>
                </a:path>
              </a:pathLst>
            </a:custGeom>
            <a:solidFill>
              <a:srgbClr val="3B3D44"/>
            </a:solidFill>
            <a:ln w="7906" cap="flat">
              <a:noFill/>
              <a:prstDash val="solid"/>
              <a:miter/>
            </a:ln>
          </p:spPr>
          <p:txBody>
            <a:bodyPr rtlCol="0" anchor="ctr"/>
            <a:lstStyle/>
            <a:p>
              <a:endParaRPr lang="en-CA" dirty="0"/>
            </a:p>
          </p:txBody>
        </p:sp>
        <p:sp>
          <p:nvSpPr>
            <p:cNvPr id="120" name="Freeform: Shape 601">
              <a:extLst>
                <a:ext uri="{FF2B5EF4-FFF2-40B4-BE49-F238E27FC236}">
                  <a16:creationId xmlns:a16="http://schemas.microsoft.com/office/drawing/2014/main" id="{B227F92C-7C52-4EB8-AC0B-ECC42F63A5E9}"/>
                </a:ext>
              </a:extLst>
            </p:cNvPr>
            <p:cNvSpPr/>
            <p:nvPr/>
          </p:nvSpPr>
          <p:spPr>
            <a:xfrm>
              <a:off x="5754164" y="3102377"/>
              <a:ext cx="468670" cy="492501"/>
            </a:xfrm>
            <a:custGeom>
              <a:avLst/>
              <a:gdLst>
                <a:gd name="connsiteX0" fmla="*/ 2383 w 468669"/>
                <a:gd name="connsiteY0" fmla="*/ 494089 h 492500"/>
                <a:gd name="connsiteX1" fmla="*/ 475819 w 468669"/>
                <a:gd name="connsiteY1" fmla="*/ 5561 h 492500"/>
                <a:gd name="connsiteX2" fmla="*/ 475819 w 468669"/>
                <a:gd name="connsiteY2" fmla="*/ 0 h 492500"/>
                <a:gd name="connsiteX3" fmla="*/ 0 w 468669"/>
                <a:gd name="connsiteY3" fmla="*/ 491706 h 492500"/>
              </a:gdLst>
              <a:ahLst/>
              <a:cxnLst>
                <a:cxn ang="0">
                  <a:pos x="connsiteX0" y="connsiteY0"/>
                </a:cxn>
                <a:cxn ang="0">
                  <a:pos x="connsiteX1" y="connsiteY1"/>
                </a:cxn>
                <a:cxn ang="0">
                  <a:pos x="connsiteX2" y="connsiteY2"/>
                </a:cxn>
                <a:cxn ang="0">
                  <a:pos x="connsiteX3" y="connsiteY3"/>
                </a:cxn>
              </a:cxnLst>
              <a:rect l="l" t="t" r="r" b="b"/>
              <a:pathLst>
                <a:path w="468669" h="492500">
                  <a:moveTo>
                    <a:pt x="2383" y="494089"/>
                  </a:moveTo>
                  <a:lnTo>
                    <a:pt x="475819" y="5561"/>
                  </a:lnTo>
                  <a:lnTo>
                    <a:pt x="475819" y="0"/>
                  </a:lnTo>
                  <a:lnTo>
                    <a:pt x="0" y="491706"/>
                  </a:lnTo>
                  <a:close/>
                </a:path>
              </a:pathLst>
            </a:custGeom>
            <a:solidFill>
              <a:srgbClr val="3B3D44"/>
            </a:solidFill>
            <a:ln w="7906" cap="flat">
              <a:noFill/>
              <a:prstDash val="solid"/>
              <a:miter/>
            </a:ln>
          </p:spPr>
          <p:txBody>
            <a:bodyPr rtlCol="0" anchor="ctr"/>
            <a:lstStyle/>
            <a:p>
              <a:endParaRPr lang="en-CA" dirty="0"/>
            </a:p>
          </p:txBody>
        </p:sp>
        <p:sp>
          <p:nvSpPr>
            <p:cNvPr id="121" name="Freeform: Shape 602">
              <a:extLst>
                <a:ext uri="{FF2B5EF4-FFF2-40B4-BE49-F238E27FC236}">
                  <a16:creationId xmlns:a16="http://schemas.microsoft.com/office/drawing/2014/main" id="{03174A45-201B-415B-8664-C4F5612A61A5}"/>
                </a:ext>
              </a:extLst>
            </p:cNvPr>
            <p:cNvSpPr/>
            <p:nvPr/>
          </p:nvSpPr>
          <p:spPr>
            <a:xfrm>
              <a:off x="5819301" y="3169897"/>
              <a:ext cx="405121" cy="421009"/>
            </a:xfrm>
            <a:custGeom>
              <a:avLst/>
              <a:gdLst>
                <a:gd name="connsiteX0" fmla="*/ 2383 w 405121"/>
                <a:gd name="connsiteY0" fmla="*/ 426569 h 421008"/>
                <a:gd name="connsiteX1" fmla="*/ 410682 w 405121"/>
                <a:gd name="connsiteY1" fmla="*/ 5561 h 421008"/>
                <a:gd name="connsiteX2" fmla="*/ 410682 w 405121"/>
                <a:gd name="connsiteY2" fmla="*/ 0 h 421008"/>
                <a:gd name="connsiteX3" fmla="*/ 0 w 405121"/>
                <a:gd name="connsiteY3" fmla="*/ 424186 h 421008"/>
              </a:gdLst>
              <a:ahLst/>
              <a:cxnLst>
                <a:cxn ang="0">
                  <a:pos x="connsiteX0" y="connsiteY0"/>
                </a:cxn>
                <a:cxn ang="0">
                  <a:pos x="connsiteX1" y="connsiteY1"/>
                </a:cxn>
                <a:cxn ang="0">
                  <a:pos x="connsiteX2" y="connsiteY2"/>
                </a:cxn>
                <a:cxn ang="0">
                  <a:pos x="connsiteX3" y="connsiteY3"/>
                </a:cxn>
              </a:cxnLst>
              <a:rect l="l" t="t" r="r" b="b"/>
              <a:pathLst>
                <a:path w="405121" h="421008">
                  <a:moveTo>
                    <a:pt x="2383" y="426569"/>
                  </a:moveTo>
                  <a:lnTo>
                    <a:pt x="410682" y="5561"/>
                  </a:lnTo>
                  <a:lnTo>
                    <a:pt x="410682" y="0"/>
                  </a:lnTo>
                  <a:lnTo>
                    <a:pt x="0" y="424186"/>
                  </a:lnTo>
                  <a:close/>
                </a:path>
              </a:pathLst>
            </a:custGeom>
            <a:solidFill>
              <a:srgbClr val="3B3D44"/>
            </a:solidFill>
            <a:ln w="7906" cap="flat">
              <a:noFill/>
              <a:prstDash val="solid"/>
              <a:miter/>
            </a:ln>
          </p:spPr>
          <p:txBody>
            <a:bodyPr rtlCol="0" anchor="ctr"/>
            <a:lstStyle/>
            <a:p>
              <a:endParaRPr lang="en-CA" dirty="0"/>
            </a:p>
          </p:txBody>
        </p:sp>
        <p:sp>
          <p:nvSpPr>
            <p:cNvPr id="122" name="Freeform: Shape 603">
              <a:extLst>
                <a:ext uri="{FF2B5EF4-FFF2-40B4-BE49-F238E27FC236}">
                  <a16:creationId xmlns:a16="http://schemas.microsoft.com/office/drawing/2014/main" id="{ACE6722D-B6A7-4398-BC36-0E8559626AC1}"/>
                </a:ext>
              </a:extLst>
            </p:cNvPr>
            <p:cNvSpPr/>
            <p:nvPr/>
          </p:nvSpPr>
          <p:spPr>
            <a:xfrm>
              <a:off x="5884438" y="3237417"/>
              <a:ext cx="341573" cy="357460"/>
            </a:xfrm>
            <a:custGeom>
              <a:avLst/>
              <a:gdLst>
                <a:gd name="connsiteX0" fmla="*/ 3177 w 341572"/>
                <a:gd name="connsiteY0" fmla="*/ 359049 h 357460"/>
                <a:gd name="connsiteX1" fmla="*/ 345545 w 341572"/>
                <a:gd name="connsiteY1" fmla="*/ 5561 h 357460"/>
                <a:gd name="connsiteX2" fmla="*/ 345545 w 341572"/>
                <a:gd name="connsiteY2" fmla="*/ 0 h 357460"/>
                <a:gd name="connsiteX3" fmla="*/ 0 w 341572"/>
                <a:gd name="connsiteY3" fmla="*/ 356666 h 357460"/>
              </a:gdLst>
              <a:ahLst/>
              <a:cxnLst>
                <a:cxn ang="0">
                  <a:pos x="connsiteX0" y="connsiteY0"/>
                </a:cxn>
                <a:cxn ang="0">
                  <a:pos x="connsiteX1" y="connsiteY1"/>
                </a:cxn>
                <a:cxn ang="0">
                  <a:pos x="connsiteX2" y="connsiteY2"/>
                </a:cxn>
                <a:cxn ang="0">
                  <a:pos x="connsiteX3" y="connsiteY3"/>
                </a:cxn>
              </a:cxnLst>
              <a:rect l="l" t="t" r="r" b="b"/>
              <a:pathLst>
                <a:path w="341572" h="357460">
                  <a:moveTo>
                    <a:pt x="3177" y="359049"/>
                  </a:moveTo>
                  <a:lnTo>
                    <a:pt x="345545" y="5561"/>
                  </a:lnTo>
                  <a:lnTo>
                    <a:pt x="345545" y="0"/>
                  </a:lnTo>
                  <a:lnTo>
                    <a:pt x="0" y="356666"/>
                  </a:lnTo>
                  <a:close/>
                </a:path>
              </a:pathLst>
            </a:custGeom>
            <a:solidFill>
              <a:srgbClr val="3B3D44"/>
            </a:solidFill>
            <a:ln w="7906" cap="flat">
              <a:noFill/>
              <a:prstDash val="solid"/>
              <a:miter/>
            </a:ln>
          </p:spPr>
          <p:txBody>
            <a:bodyPr rtlCol="0" anchor="ctr"/>
            <a:lstStyle/>
            <a:p>
              <a:endParaRPr lang="en-CA" dirty="0"/>
            </a:p>
          </p:txBody>
        </p:sp>
        <p:sp>
          <p:nvSpPr>
            <p:cNvPr id="123" name="Freeform: Shape 604">
              <a:extLst>
                <a:ext uri="{FF2B5EF4-FFF2-40B4-BE49-F238E27FC236}">
                  <a16:creationId xmlns:a16="http://schemas.microsoft.com/office/drawing/2014/main" id="{7E9A0486-EEF9-4FEB-BD6C-C0FC018D791D}"/>
                </a:ext>
              </a:extLst>
            </p:cNvPr>
            <p:cNvSpPr/>
            <p:nvPr/>
          </p:nvSpPr>
          <p:spPr>
            <a:xfrm>
              <a:off x="5951958" y="3306527"/>
              <a:ext cx="278024" cy="285968"/>
            </a:xfrm>
            <a:custGeom>
              <a:avLst/>
              <a:gdLst>
                <a:gd name="connsiteX0" fmla="*/ 2383 w 278024"/>
                <a:gd name="connsiteY0" fmla="*/ 289940 h 285968"/>
                <a:gd name="connsiteX1" fmla="*/ 278025 w 278024"/>
                <a:gd name="connsiteY1" fmla="*/ 4766 h 285968"/>
                <a:gd name="connsiteX2" fmla="*/ 278025 w 278024"/>
                <a:gd name="connsiteY2" fmla="*/ 0 h 285968"/>
                <a:gd name="connsiteX3" fmla="*/ 0 w 278024"/>
                <a:gd name="connsiteY3" fmla="*/ 287557 h 285968"/>
              </a:gdLst>
              <a:ahLst/>
              <a:cxnLst>
                <a:cxn ang="0">
                  <a:pos x="connsiteX0" y="connsiteY0"/>
                </a:cxn>
                <a:cxn ang="0">
                  <a:pos x="connsiteX1" y="connsiteY1"/>
                </a:cxn>
                <a:cxn ang="0">
                  <a:pos x="connsiteX2" y="connsiteY2"/>
                </a:cxn>
                <a:cxn ang="0">
                  <a:pos x="connsiteX3" y="connsiteY3"/>
                </a:cxn>
              </a:cxnLst>
              <a:rect l="l" t="t" r="r" b="b"/>
              <a:pathLst>
                <a:path w="278024" h="285968">
                  <a:moveTo>
                    <a:pt x="2383" y="289940"/>
                  </a:moveTo>
                  <a:lnTo>
                    <a:pt x="278025" y="4766"/>
                  </a:lnTo>
                  <a:lnTo>
                    <a:pt x="278025" y="0"/>
                  </a:lnTo>
                  <a:lnTo>
                    <a:pt x="0" y="287557"/>
                  </a:lnTo>
                  <a:close/>
                </a:path>
              </a:pathLst>
            </a:custGeom>
            <a:solidFill>
              <a:srgbClr val="3B3D44"/>
            </a:solidFill>
            <a:ln w="7906" cap="flat">
              <a:noFill/>
              <a:prstDash val="solid"/>
              <a:miter/>
            </a:ln>
          </p:spPr>
          <p:txBody>
            <a:bodyPr rtlCol="0" anchor="ctr"/>
            <a:lstStyle/>
            <a:p>
              <a:endParaRPr lang="en-CA" dirty="0"/>
            </a:p>
          </p:txBody>
        </p:sp>
        <p:sp>
          <p:nvSpPr>
            <p:cNvPr id="124" name="Freeform: Shape 605">
              <a:extLst>
                <a:ext uri="{FF2B5EF4-FFF2-40B4-BE49-F238E27FC236}">
                  <a16:creationId xmlns:a16="http://schemas.microsoft.com/office/drawing/2014/main" id="{1D187962-91A7-40A1-ADF0-281E8CD08C63}"/>
                </a:ext>
              </a:extLst>
            </p:cNvPr>
            <p:cNvSpPr/>
            <p:nvPr/>
          </p:nvSpPr>
          <p:spPr>
            <a:xfrm>
              <a:off x="6032188" y="3374047"/>
              <a:ext cx="190645" cy="198589"/>
            </a:xfrm>
            <a:custGeom>
              <a:avLst/>
              <a:gdLst>
                <a:gd name="connsiteX0" fmla="*/ 7149 w 190645"/>
                <a:gd name="connsiteY0" fmla="*/ 202561 h 198588"/>
                <a:gd name="connsiteX1" fmla="*/ 197795 w 190645"/>
                <a:gd name="connsiteY1" fmla="*/ 5560 h 198588"/>
                <a:gd name="connsiteX2" fmla="*/ 197795 w 190645"/>
                <a:gd name="connsiteY2" fmla="*/ 0 h 198588"/>
                <a:gd name="connsiteX3" fmla="*/ 0 w 190645"/>
                <a:gd name="connsiteY3" fmla="*/ 204149 h 198588"/>
                <a:gd name="connsiteX4" fmla="*/ 7149 w 190645"/>
                <a:gd name="connsiteY4" fmla="*/ 202561 h 19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45" h="198588">
                  <a:moveTo>
                    <a:pt x="7149" y="202561"/>
                  </a:moveTo>
                  <a:lnTo>
                    <a:pt x="197795" y="5560"/>
                  </a:lnTo>
                  <a:lnTo>
                    <a:pt x="197795" y="0"/>
                  </a:lnTo>
                  <a:lnTo>
                    <a:pt x="0" y="204149"/>
                  </a:lnTo>
                  <a:cubicBezTo>
                    <a:pt x="2383" y="203355"/>
                    <a:pt x="4766" y="203355"/>
                    <a:pt x="7149" y="202561"/>
                  </a:cubicBezTo>
                  <a:close/>
                </a:path>
              </a:pathLst>
            </a:custGeom>
            <a:solidFill>
              <a:srgbClr val="3B3D44"/>
            </a:solidFill>
            <a:ln w="7906" cap="flat">
              <a:noFill/>
              <a:prstDash val="solid"/>
              <a:miter/>
            </a:ln>
          </p:spPr>
          <p:txBody>
            <a:bodyPr rtlCol="0" anchor="ctr"/>
            <a:lstStyle/>
            <a:p>
              <a:endParaRPr lang="en-CA" dirty="0"/>
            </a:p>
          </p:txBody>
        </p:sp>
        <p:sp>
          <p:nvSpPr>
            <p:cNvPr id="125" name="Freeform: Shape 606">
              <a:extLst>
                <a:ext uri="{FF2B5EF4-FFF2-40B4-BE49-F238E27FC236}">
                  <a16:creationId xmlns:a16="http://schemas.microsoft.com/office/drawing/2014/main" id="{F50AB50B-8215-484F-8A69-E2331AC2AC43}"/>
                </a:ext>
              </a:extLst>
            </p:cNvPr>
            <p:cNvSpPr/>
            <p:nvPr/>
          </p:nvSpPr>
          <p:spPr>
            <a:xfrm>
              <a:off x="6129099" y="3440773"/>
              <a:ext cx="95323" cy="103266"/>
            </a:xfrm>
            <a:custGeom>
              <a:avLst/>
              <a:gdLst>
                <a:gd name="connsiteX0" fmla="*/ 7944 w 95322"/>
                <a:gd name="connsiteY0" fmla="*/ 101678 h 103266"/>
                <a:gd name="connsiteX1" fmla="*/ 100883 w 95322"/>
                <a:gd name="connsiteY1" fmla="*/ 5560 h 103266"/>
                <a:gd name="connsiteX2" fmla="*/ 100883 w 95322"/>
                <a:gd name="connsiteY2" fmla="*/ 0 h 103266"/>
                <a:gd name="connsiteX3" fmla="*/ 0 w 95322"/>
                <a:gd name="connsiteY3" fmla="*/ 104855 h 103266"/>
                <a:gd name="connsiteX4" fmla="*/ 7944 w 95322"/>
                <a:gd name="connsiteY4" fmla="*/ 101678 h 10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22" h="103266">
                  <a:moveTo>
                    <a:pt x="7944" y="101678"/>
                  </a:moveTo>
                  <a:lnTo>
                    <a:pt x="100883" y="5560"/>
                  </a:lnTo>
                  <a:lnTo>
                    <a:pt x="100883" y="0"/>
                  </a:lnTo>
                  <a:lnTo>
                    <a:pt x="0" y="104855"/>
                  </a:lnTo>
                  <a:cubicBezTo>
                    <a:pt x="2383" y="104061"/>
                    <a:pt x="4766" y="103266"/>
                    <a:pt x="7944" y="101678"/>
                  </a:cubicBezTo>
                  <a:close/>
                </a:path>
              </a:pathLst>
            </a:custGeom>
            <a:solidFill>
              <a:srgbClr val="3B3D44"/>
            </a:solidFill>
            <a:ln w="7906" cap="flat">
              <a:noFill/>
              <a:prstDash val="solid"/>
              <a:miter/>
            </a:ln>
          </p:spPr>
          <p:txBody>
            <a:bodyPr rtlCol="0" anchor="ctr"/>
            <a:lstStyle/>
            <a:p>
              <a:endParaRPr lang="en-CA" dirty="0"/>
            </a:p>
          </p:txBody>
        </p:sp>
        <p:sp>
          <p:nvSpPr>
            <p:cNvPr id="126" name="Freeform: Shape 611">
              <a:extLst>
                <a:ext uri="{FF2B5EF4-FFF2-40B4-BE49-F238E27FC236}">
                  <a16:creationId xmlns:a16="http://schemas.microsoft.com/office/drawing/2014/main" id="{8282CBE3-0147-42DC-8E83-F7AC6421B9DC}"/>
                </a:ext>
              </a:extLst>
            </p:cNvPr>
            <p:cNvSpPr/>
            <p:nvPr/>
          </p:nvSpPr>
          <p:spPr>
            <a:xfrm>
              <a:off x="5118679" y="1682069"/>
              <a:ext cx="230363" cy="158871"/>
            </a:xfrm>
            <a:custGeom>
              <a:avLst/>
              <a:gdLst>
                <a:gd name="connsiteX0" fmla="*/ 179524 w 230363"/>
                <a:gd name="connsiteY0" fmla="*/ 31774 h 158871"/>
                <a:gd name="connsiteX1" fmla="*/ 165226 w 230363"/>
                <a:gd name="connsiteY1" fmla="*/ 46073 h 158871"/>
                <a:gd name="connsiteX2" fmla="*/ 192234 w 230363"/>
                <a:gd name="connsiteY2" fmla="*/ 73081 h 158871"/>
                <a:gd name="connsiteX3" fmla="*/ 123919 w 230363"/>
                <a:gd name="connsiteY3" fmla="*/ 73081 h 158871"/>
                <a:gd name="connsiteX4" fmla="*/ 98500 w 230363"/>
                <a:gd name="connsiteY4" fmla="*/ 27802 h 158871"/>
                <a:gd name="connsiteX5" fmla="*/ 54016 w 230363"/>
                <a:gd name="connsiteY5" fmla="*/ 0 h 158871"/>
                <a:gd name="connsiteX6" fmla="*/ 0 w 230363"/>
                <a:gd name="connsiteY6" fmla="*/ 0 h 158871"/>
                <a:gd name="connsiteX7" fmla="*/ 0 w 230363"/>
                <a:gd name="connsiteY7" fmla="*/ 20653 h 158871"/>
                <a:gd name="connsiteX8" fmla="*/ 54016 w 230363"/>
                <a:gd name="connsiteY8" fmla="*/ 20653 h 158871"/>
                <a:gd name="connsiteX9" fmla="*/ 81024 w 230363"/>
                <a:gd name="connsiteY9" fmla="*/ 38129 h 158871"/>
                <a:gd name="connsiteX10" fmla="*/ 106444 w 230363"/>
                <a:gd name="connsiteY10" fmla="*/ 83407 h 158871"/>
                <a:gd name="connsiteX11" fmla="*/ 81024 w 230363"/>
                <a:gd name="connsiteY11" fmla="*/ 128686 h 158871"/>
                <a:gd name="connsiteX12" fmla="*/ 54016 w 230363"/>
                <a:gd name="connsiteY12" fmla="*/ 146161 h 158871"/>
                <a:gd name="connsiteX13" fmla="*/ 0 w 230363"/>
                <a:gd name="connsiteY13" fmla="*/ 146161 h 158871"/>
                <a:gd name="connsiteX14" fmla="*/ 0 w 230363"/>
                <a:gd name="connsiteY14" fmla="*/ 166815 h 158871"/>
                <a:gd name="connsiteX15" fmla="*/ 54016 w 230363"/>
                <a:gd name="connsiteY15" fmla="*/ 166815 h 158871"/>
                <a:gd name="connsiteX16" fmla="*/ 98500 w 230363"/>
                <a:gd name="connsiteY16" fmla="*/ 139012 h 158871"/>
                <a:gd name="connsiteX17" fmla="*/ 123919 w 230363"/>
                <a:gd name="connsiteY17" fmla="*/ 93734 h 158871"/>
                <a:gd name="connsiteX18" fmla="*/ 193028 w 230363"/>
                <a:gd name="connsiteY18" fmla="*/ 93734 h 158871"/>
                <a:gd name="connsiteX19" fmla="*/ 166020 w 230363"/>
                <a:gd name="connsiteY19" fmla="*/ 120742 h 158871"/>
                <a:gd name="connsiteX20" fmla="*/ 180319 w 230363"/>
                <a:gd name="connsiteY20" fmla="*/ 135040 h 158871"/>
                <a:gd name="connsiteX21" fmla="*/ 231952 w 230363"/>
                <a:gd name="connsiteY21" fmla="*/ 83407 h 158871"/>
                <a:gd name="connsiteX22" fmla="*/ 179524 w 230363"/>
                <a:gd name="connsiteY22" fmla="*/ 31774 h 15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0363" h="158871">
                  <a:moveTo>
                    <a:pt x="179524" y="31774"/>
                  </a:moveTo>
                  <a:lnTo>
                    <a:pt x="165226" y="46073"/>
                  </a:lnTo>
                  <a:lnTo>
                    <a:pt x="192234" y="73081"/>
                  </a:lnTo>
                  <a:lnTo>
                    <a:pt x="123919" y="73081"/>
                  </a:lnTo>
                  <a:cubicBezTo>
                    <a:pt x="117565" y="61165"/>
                    <a:pt x="104061" y="37335"/>
                    <a:pt x="98500" y="27802"/>
                  </a:cubicBezTo>
                  <a:cubicBezTo>
                    <a:pt x="88173" y="9532"/>
                    <a:pt x="73081" y="0"/>
                    <a:pt x="54016" y="0"/>
                  </a:cubicBezTo>
                  <a:lnTo>
                    <a:pt x="0" y="0"/>
                  </a:lnTo>
                  <a:lnTo>
                    <a:pt x="0" y="20653"/>
                  </a:lnTo>
                  <a:lnTo>
                    <a:pt x="54016" y="20653"/>
                  </a:lnTo>
                  <a:cubicBezTo>
                    <a:pt x="65932" y="20653"/>
                    <a:pt x="73875" y="26214"/>
                    <a:pt x="81024" y="38129"/>
                  </a:cubicBezTo>
                  <a:cubicBezTo>
                    <a:pt x="85790" y="47661"/>
                    <a:pt x="100089" y="73081"/>
                    <a:pt x="106444" y="83407"/>
                  </a:cubicBezTo>
                  <a:cubicBezTo>
                    <a:pt x="100883" y="94528"/>
                    <a:pt x="86585" y="119948"/>
                    <a:pt x="81024" y="128686"/>
                  </a:cubicBezTo>
                  <a:cubicBezTo>
                    <a:pt x="73875" y="140601"/>
                    <a:pt x="65932" y="146161"/>
                    <a:pt x="54016" y="146161"/>
                  </a:cubicBezTo>
                  <a:lnTo>
                    <a:pt x="0" y="146161"/>
                  </a:lnTo>
                  <a:lnTo>
                    <a:pt x="0" y="166815"/>
                  </a:lnTo>
                  <a:lnTo>
                    <a:pt x="54016" y="166815"/>
                  </a:lnTo>
                  <a:cubicBezTo>
                    <a:pt x="73081" y="166815"/>
                    <a:pt x="88173" y="157282"/>
                    <a:pt x="98500" y="139012"/>
                  </a:cubicBezTo>
                  <a:cubicBezTo>
                    <a:pt x="103266" y="130274"/>
                    <a:pt x="117565" y="106444"/>
                    <a:pt x="123919" y="93734"/>
                  </a:cubicBezTo>
                  <a:lnTo>
                    <a:pt x="193028" y="93734"/>
                  </a:lnTo>
                  <a:lnTo>
                    <a:pt x="166020" y="120742"/>
                  </a:lnTo>
                  <a:lnTo>
                    <a:pt x="180319" y="135040"/>
                  </a:lnTo>
                  <a:lnTo>
                    <a:pt x="231952" y="83407"/>
                  </a:lnTo>
                  <a:lnTo>
                    <a:pt x="179524" y="31774"/>
                  </a:lnTo>
                  <a:close/>
                </a:path>
              </a:pathLst>
            </a:custGeom>
            <a:solidFill>
              <a:srgbClr val="FFFFFF"/>
            </a:solidFill>
            <a:ln w="7906" cap="flat">
              <a:noFill/>
              <a:prstDash val="solid"/>
              <a:miter/>
            </a:ln>
          </p:spPr>
          <p:txBody>
            <a:bodyPr rtlCol="0" anchor="ctr"/>
            <a:lstStyle/>
            <a:p>
              <a:endParaRPr lang="en-CA" dirty="0"/>
            </a:p>
          </p:txBody>
        </p:sp>
        <p:sp>
          <p:nvSpPr>
            <p:cNvPr id="127" name="Rectangle 126">
              <a:extLst>
                <a:ext uri="{FF2B5EF4-FFF2-40B4-BE49-F238E27FC236}">
                  <a16:creationId xmlns:a16="http://schemas.microsoft.com/office/drawing/2014/main" id="{9361443D-EFE7-46A2-8D44-7C63795250D7}"/>
                </a:ext>
              </a:extLst>
            </p:cNvPr>
            <p:cNvSpPr/>
            <p:nvPr/>
          </p:nvSpPr>
          <p:spPr>
            <a:xfrm>
              <a:off x="5002175" y="2933820"/>
              <a:ext cx="961469" cy="523776"/>
            </a:xfrm>
            <a:prstGeom prst="rect">
              <a:avLst/>
            </a:prstGeom>
          </p:spPr>
          <p:txBody>
            <a:bodyPr wrap="none">
              <a:spAutoFit/>
            </a:bodyPr>
            <a:lstStyle/>
            <a:p>
              <a:r>
                <a:rPr lang="en-CA" sz="1200" dirty="0">
                  <a:solidFill>
                    <a:schemeClr val="bg1"/>
                  </a:solidFill>
                </a:rPr>
                <a:t>Pure</a:t>
              </a:r>
            </a:p>
          </p:txBody>
        </p:sp>
      </p:grpSp>
      <p:sp>
        <p:nvSpPr>
          <p:cNvPr id="145" name="Footer Placeholder 4">
            <a:extLst>
              <a:ext uri="{FF2B5EF4-FFF2-40B4-BE49-F238E27FC236}">
                <a16:creationId xmlns:a16="http://schemas.microsoft.com/office/drawing/2014/main" id="{37E33795-50B1-4FEF-81AE-E90947C8793A}"/>
              </a:ext>
            </a:extLst>
          </p:cNvPr>
          <p:cNvSpPr>
            <a:spLocks noGrp="1"/>
          </p:cNvSpPr>
          <p:nvPr>
            <p:ph type="ftr" sz="quarter" idx="16"/>
          </p:nvPr>
        </p:nvSpPr>
        <p:spPr>
          <a:xfrm>
            <a:off x="1044000" y="4531200"/>
            <a:ext cx="3235900" cy="256699"/>
          </a:xfrm>
        </p:spPr>
        <p:txBody>
          <a:bodyPr>
            <a:normAutofit/>
          </a:bodyPr>
          <a:lstStyle/>
          <a:p>
            <a:r>
              <a:rPr lang="en-US" dirty="0"/>
              <a:t>Pure - Unlock your full research potential</a:t>
            </a:r>
            <a:endParaRPr lang="de-DE" dirty="0"/>
          </a:p>
        </p:txBody>
      </p:sp>
      <p:pic>
        <p:nvPicPr>
          <p:cNvPr id="146" name="Picture 145">
            <a:extLst>
              <a:ext uri="{FF2B5EF4-FFF2-40B4-BE49-F238E27FC236}">
                <a16:creationId xmlns:a16="http://schemas.microsoft.com/office/drawing/2014/main" id="{FC9B4E64-B4A0-49F1-A5C8-0A41F721F1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sp>
        <p:nvSpPr>
          <p:cNvPr id="25" name="Freeform: Shape 95">
            <a:extLst>
              <a:ext uri="{FF2B5EF4-FFF2-40B4-BE49-F238E27FC236}">
                <a16:creationId xmlns:a16="http://schemas.microsoft.com/office/drawing/2014/main" id="{81C81B53-8DC0-4C36-94D0-A73A6CD847DE}"/>
              </a:ext>
            </a:extLst>
          </p:cNvPr>
          <p:cNvSpPr/>
          <p:nvPr/>
        </p:nvSpPr>
        <p:spPr>
          <a:xfrm rot="16200000">
            <a:off x="4581132" y="3479750"/>
            <a:ext cx="660040" cy="98085"/>
          </a:xfrm>
          <a:custGeom>
            <a:avLst/>
            <a:gdLst>
              <a:gd name="connsiteX0" fmla="*/ 0 w 755007"/>
              <a:gd name="connsiteY0" fmla="*/ 0 h 113963"/>
              <a:gd name="connsiteX1" fmla="*/ 760706 w 755007"/>
              <a:gd name="connsiteY1" fmla="*/ 0 h 113963"/>
              <a:gd name="connsiteX2" fmla="*/ 760706 w 755007"/>
              <a:gd name="connsiteY2" fmla="*/ 120374 h 113963"/>
              <a:gd name="connsiteX3" fmla="*/ 0 w 755007"/>
              <a:gd name="connsiteY3" fmla="*/ 120374 h 113963"/>
            </a:gdLst>
            <a:ahLst/>
            <a:cxnLst>
              <a:cxn ang="0">
                <a:pos x="connsiteX0" y="connsiteY0"/>
              </a:cxn>
              <a:cxn ang="0">
                <a:pos x="connsiteX1" y="connsiteY1"/>
              </a:cxn>
              <a:cxn ang="0">
                <a:pos x="connsiteX2" y="connsiteY2"/>
              </a:cxn>
              <a:cxn ang="0">
                <a:pos x="connsiteX3" y="connsiteY3"/>
              </a:cxn>
            </a:cxnLst>
            <a:rect l="l" t="t" r="r" b="b"/>
            <a:pathLst>
              <a:path w="755007" h="113963">
                <a:moveTo>
                  <a:pt x="0" y="0"/>
                </a:moveTo>
                <a:lnTo>
                  <a:pt x="760706" y="0"/>
                </a:lnTo>
                <a:lnTo>
                  <a:pt x="760706" y="120374"/>
                </a:lnTo>
                <a:lnTo>
                  <a:pt x="0" y="120374"/>
                </a:lnTo>
                <a:close/>
              </a:path>
            </a:pathLst>
          </a:custGeom>
          <a:noFill/>
          <a:ln w="7120" cap="flat">
            <a:noFill/>
            <a:prstDash val="solid"/>
            <a:miter/>
          </a:ln>
        </p:spPr>
        <p:txBody>
          <a:bodyPr rtlCol="0" anchor="ctr"/>
          <a:lstStyle/>
          <a:p>
            <a:endParaRPr lang="en-CA" dirty="0"/>
          </a:p>
        </p:txBody>
      </p:sp>
      <p:sp>
        <p:nvSpPr>
          <p:cNvPr id="26" name="Freeform: Shape 100">
            <a:extLst>
              <a:ext uri="{FF2B5EF4-FFF2-40B4-BE49-F238E27FC236}">
                <a16:creationId xmlns:a16="http://schemas.microsoft.com/office/drawing/2014/main" id="{EC11833B-5755-400B-93D5-B203C0BBB557}"/>
              </a:ext>
            </a:extLst>
          </p:cNvPr>
          <p:cNvSpPr/>
          <p:nvPr/>
        </p:nvSpPr>
        <p:spPr>
          <a:xfrm rot="16200000">
            <a:off x="4727773" y="2516420"/>
            <a:ext cx="1401029" cy="171649"/>
          </a:xfrm>
          <a:custGeom>
            <a:avLst/>
            <a:gdLst>
              <a:gd name="connsiteX0" fmla="*/ 0 w 1602609"/>
              <a:gd name="connsiteY0" fmla="*/ 0 h 199435"/>
              <a:gd name="connsiteX1" fmla="*/ 1608308 w 1602609"/>
              <a:gd name="connsiteY1" fmla="*/ 0 h 199435"/>
              <a:gd name="connsiteX2" fmla="*/ 1608308 w 1602609"/>
              <a:gd name="connsiteY2" fmla="*/ 204422 h 199435"/>
              <a:gd name="connsiteX3" fmla="*/ 0 w 1602609"/>
              <a:gd name="connsiteY3" fmla="*/ 204422 h 199435"/>
            </a:gdLst>
            <a:ahLst/>
            <a:cxnLst>
              <a:cxn ang="0">
                <a:pos x="connsiteX0" y="connsiteY0"/>
              </a:cxn>
              <a:cxn ang="0">
                <a:pos x="connsiteX1" y="connsiteY1"/>
              </a:cxn>
              <a:cxn ang="0">
                <a:pos x="connsiteX2" y="connsiteY2"/>
              </a:cxn>
              <a:cxn ang="0">
                <a:pos x="connsiteX3" y="connsiteY3"/>
              </a:cxn>
            </a:cxnLst>
            <a:rect l="l" t="t" r="r" b="b"/>
            <a:pathLst>
              <a:path w="1602609" h="199435">
                <a:moveTo>
                  <a:pt x="0" y="0"/>
                </a:moveTo>
                <a:lnTo>
                  <a:pt x="1608308" y="0"/>
                </a:lnTo>
                <a:lnTo>
                  <a:pt x="1608308" y="204422"/>
                </a:lnTo>
                <a:lnTo>
                  <a:pt x="0" y="204422"/>
                </a:lnTo>
                <a:close/>
              </a:path>
            </a:pathLst>
          </a:custGeom>
          <a:noFill/>
          <a:ln w="7120" cap="flat">
            <a:noFill/>
            <a:prstDash val="solid"/>
            <a:miter/>
          </a:ln>
        </p:spPr>
        <p:txBody>
          <a:bodyPr rtlCol="0" anchor="ctr"/>
          <a:lstStyle/>
          <a:p>
            <a:endParaRPr lang="en-CA" dirty="0"/>
          </a:p>
        </p:txBody>
      </p:sp>
      <p:sp>
        <p:nvSpPr>
          <p:cNvPr id="27" name="Freeform: Shape 112">
            <a:extLst>
              <a:ext uri="{FF2B5EF4-FFF2-40B4-BE49-F238E27FC236}">
                <a16:creationId xmlns:a16="http://schemas.microsoft.com/office/drawing/2014/main" id="{60484B1D-CC50-4045-9EDD-1377A52738C3}"/>
              </a:ext>
            </a:extLst>
          </p:cNvPr>
          <p:cNvSpPr/>
          <p:nvPr/>
        </p:nvSpPr>
        <p:spPr>
          <a:xfrm rot="16200000">
            <a:off x="5346358" y="1179590"/>
            <a:ext cx="1244016" cy="416859"/>
          </a:xfrm>
          <a:custGeom>
            <a:avLst/>
            <a:gdLst>
              <a:gd name="connsiteX0" fmla="*/ 0 w 1239351"/>
              <a:gd name="connsiteY0" fmla="*/ 0 h 484344"/>
              <a:gd name="connsiteX1" fmla="*/ 1240776 w 1239351"/>
              <a:gd name="connsiteY1" fmla="*/ 0 h 484344"/>
              <a:gd name="connsiteX2" fmla="*/ 1240776 w 1239351"/>
              <a:gd name="connsiteY2" fmla="*/ 490043 h 484344"/>
              <a:gd name="connsiteX3" fmla="*/ 0 w 1239351"/>
              <a:gd name="connsiteY3" fmla="*/ 490043 h 484344"/>
            </a:gdLst>
            <a:ahLst/>
            <a:cxnLst>
              <a:cxn ang="0">
                <a:pos x="connsiteX0" y="connsiteY0"/>
              </a:cxn>
              <a:cxn ang="0">
                <a:pos x="connsiteX1" y="connsiteY1"/>
              </a:cxn>
              <a:cxn ang="0">
                <a:pos x="connsiteX2" y="connsiteY2"/>
              </a:cxn>
              <a:cxn ang="0">
                <a:pos x="connsiteX3" y="connsiteY3"/>
              </a:cxn>
            </a:cxnLst>
            <a:rect l="l" t="t" r="r" b="b"/>
            <a:pathLst>
              <a:path w="1239351" h="484344">
                <a:moveTo>
                  <a:pt x="0" y="0"/>
                </a:moveTo>
                <a:lnTo>
                  <a:pt x="1240776" y="0"/>
                </a:lnTo>
                <a:lnTo>
                  <a:pt x="1240776" y="490043"/>
                </a:lnTo>
                <a:lnTo>
                  <a:pt x="0" y="490043"/>
                </a:lnTo>
                <a:close/>
              </a:path>
            </a:pathLst>
          </a:custGeom>
          <a:noFill/>
          <a:ln w="7120" cap="flat">
            <a:noFill/>
            <a:prstDash val="solid"/>
            <a:miter/>
          </a:ln>
        </p:spPr>
        <p:txBody>
          <a:bodyPr rtlCol="0" anchor="ctr"/>
          <a:lstStyle/>
          <a:p>
            <a:endParaRPr lang="en-CA" dirty="0"/>
          </a:p>
        </p:txBody>
      </p:sp>
      <p:sp>
        <p:nvSpPr>
          <p:cNvPr id="259" name="Freeform: Shape 106">
            <a:extLst>
              <a:ext uri="{FF2B5EF4-FFF2-40B4-BE49-F238E27FC236}">
                <a16:creationId xmlns:a16="http://schemas.microsoft.com/office/drawing/2014/main" id="{E20E74E4-9D74-4B42-ABBE-9C6C1B84D15C}"/>
              </a:ext>
            </a:extLst>
          </p:cNvPr>
          <p:cNvSpPr/>
          <p:nvPr/>
        </p:nvSpPr>
        <p:spPr>
          <a:xfrm>
            <a:off x="5188342" y="357642"/>
            <a:ext cx="897133" cy="1567976"/>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spcAft>
                <a:spcPts val="100"/>
              </a:spcAft>
              <a:buClr>
                <a:schemeClr val="tx2"/>
              </a:buClr>
              <a:buSzPct val="110000"/>
            </a:pPr>
            <a:r>
              <a:rPr lang="en-US" sz="900" dirty="0"/>
              <a:t>Scopus</a:t>
            </a:r>
          </a:p>
          <a:p>
            <a:pPr>
              <a:spcAft>
                <a:spcPts val="100"/>
              </a:spcAft>
              <a:buClr>
                <a:schemeClr val="tx2"/>
              </a:buClr>
              <a:buSzPct val="110000"/>
            </a:pPr>
            <a:r>
              <a:rPr lang="en-US" sz="900" spc="-20" dirty="0"/>
              <a:t>Web of Science</a:t>
            </a:r>
          </a:p>
          <a:p>
            <a:pPr>
              <a:spcAft>
                <a:spcPts val="100"/>
              </a:spcAft>
              <a:buClr>
                <a:schemeClr val="tx2"/>
              </a:buClr>
              <a:buSzPct val="110000"/>
            </a:pPr>
            <a:r>
              <a:rPr lang="en-US" sz="900" spc="-20" dirty="0"/>
              <a:t>Mendeley</a:t>
            </a:r>
          </a:p>
          <a:p>
            <a:pPr>
              <a:spcAft>
                <a:spcPts val="100"/>
              </a:spcAft>
              <a:buClr>
                <a:schemeClr val="tx2"/>
              </a:buClr>
              <a:buSzPct val="110000"/>
            </a:pPr>
            <a:r>
              <a:rPr lang="en-US" sz="900" spc="-20" dirty="0"/>
              <a:t>Embase</a:t>
            </a:r>
          </a:p>
          <a:p>
            <a:pPr>
              <a:spcAft>
                <a:spcPts val="100"/>
              </a:spcAft>
              <a:buClr>
                <a:schemeClr val="tx2"/>
              </a:buClr>
              <a:buSzPct val="110000"/>
            </a:pPr>
            <a:r>
              <a:rPr lang="en-US" sz="900" spc="-20" dirty="0"/>
              <a:t>PubMed</a:t>
            </a:r>
          </a:p>
          <a:p>
            <a:pPr>
              <a:spcAft>
                <a:spcPts val="100"/>
              </a:spcAft>
              <a:buClr>
                <a:schemeClr val="tx2"/>
              </a:buClr>
              <a:buSzPct val="110000"/>
            </a:pPr>
            <a:r>
              <a:rPr lang="en-US" sz="900" spc="-20" dirty="0"/>
              <a:t>CrossRef</a:t>
            </a:r>
          </a:p>
          <a:p>
            <a:pPr>
              <a:spcAft>
                <a:spcPts val="100"/>
              </a:spcAft>
              <a:buClr>
                <a:schemeClr val="tx2"/>
              </a:buClr>
              <a:buSzPct val="110000"/>
            </a:pPr>
            <a:r>
              <a:rPr lang="en-US" sz="900" spc="-20" dirty="0"/>
              <a:t>RefWorks</a:t>
            </a:r>
          </a:p>
          <a:p>
            <a:pPr>
              <a:spcAft>
                <a:spcPts val="100"/>
              </a:spcAft>
              <a:buClr>
                <a:schemeClr val="tx2"/>
              </a:buClr>
              <a:buSzPct val="110000"/>
            </a:pPr>
            <a:r>
              <a:rPr lang="en-US" sz="900" spc="-20" dirty="0"/>
              <a:t>EndNote</a:t>
            </a:r>
          </a:p>
          <a:p>
            <a:pPr>
              <a:spcAft>
                <a:spcPts val="100"/>
              </a:spcAft>
              <a:buClr>
                <a:schemeClr val="tx2"/>
              </a:buClr>
              <a:buSzPct val="110000"/>
            </a:pPr>
            <a:r>
              <a:rPr lang="en-US" sz="900" spc="-20" dirty="0"/>
              <a:t>BibTeX</a:t>
            </a:r>
          </a:p>
          <a:p>
            <a:pPr>
              <a:spcAft>
                <a:spcPts val="100"/>
              </a:spcAft>
              <a:buClr>
                <a:schemeClr val="tx2"/>
              </a:buClr>
              <a:buSzPct val="110000"/>
            </a:pPr>
            <a:r>
              <a:rPr lang="en-US" sz="900" spc="-20" dirty="0"/>
              <a:t>SciVal</a:t>
            </a:r>
            <a:endParaRPr lang="en-CA" sz="900" spc="-20" dirty="0"/>
          </a:p>
        </p:txBody>
      </p:sp>
      <p:cxnSp>
        <p:nvCxnSpPr>
          <p:cNvPr id="143" name="Straight Connector 142">
            <a:extLst>
              <a:ext uri="{FF2B5EF4-FFF2-40B4-BE49-F238E27FC236}">
                <a16:creationId xmlns:a16="http://schemas.microsoft.com/office/drawing/2014/main" id="{CB282046-9C84-4855-B4AC-BB165658900F}"/>
              </a:ext>
            </a:extLst>
          </p:cNvPr>
          <p:cNvCxnSpPr>
            <a:cxnSpLocks/>
          </p:cNvCxnSpPr>
          <p:nvPr/>
        </p:nvCxnSpPr>
        <p:spPr>
          <a:xfrm flipV="1">
            <a:off x="576263" y="4443417"/>
            <a:ext cx="3229978"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sp>
        <p:nvSpPr>
          <p:cNvPr id="147" name="Slide Number Placeholder 4">
            <a:extLst>
              <a:ext uri="{FF2B5EF4-FFF2-40B4-BE49-F238E27FC236}">
                <a16:creationId xmlns:a16="http://schemas.microsoft.com/office/drawing/2014/main" id="{A8794A99-CC26-4EDF-8EF5-C9C77FCCCE36}"/>
              </a:ext>
            </a:extLst>
          </p:cNvPr>
          <p:cNvSpPr txBox="1">
            <a:spLocks/>
          </p:cNvSpPr>
          <p:nvPr/>
        </p:nvSpPr>
        <p:spPr>
          <a:xfrm>
            <a:off x="6510338" y="4722258"/>
            <a:ext cx="2057400" cy="162000"/>
          </a:xfrm>
          <a:prstGeom prst="rect">
            <a:avLst/>
          </a:prstGeom>
        </p:spPr>
        <p:txBody>
          <a:bodyPr vert="horz" lIns="0" tIns="0" rIns="0" bIns="0" rtlCol="0" anchor="t" anchorCtr="0"/>
          <a:lstStyle>
            <a:defPPr>
              <a:defRPr lang="en-US"/>
            </a:defPPr>
            <a:lvl1pPr algn="r">
              <a:defRPr sz="8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9F227A-9354-41BB-AE61-E6AE278D8D7C}" type="slidenum">
              <a:rPr lang="en-GB" smtClean="0"/>
              <a:pPr/>
              <a:t>5</a:t>
            </a:fld>
            <a:endParaRPr lang="en-GB" dirty="0"/>
          </a:p>
        </p:txBody>
      </p:sp>
      <p:sp>
        <p:nvSpPr>
          <p:cNvPr id="148" name="Rectangle 147">
            <a:extLst>
              <a:ext uri="{FF2B5EF4-FFF2-40B4-BE49-F238E27FC236}">
                <a16:creationId xmlns:a16="http://schemas.microsoft.com/office/drawing/2014/main" id="{6E4C53A3-AEF6-4F42-B72D-B1555746D467}"/>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THE POWER OF PURE</a:t>
            </a:r>
          </a:p>
        </p:txBody>
      </p:sp>
      <p:grpSp>
        <p:nvGrpSpPr>
          <p:cNvPr id="10" name="Group 9">
            <a:extLst>
              <a:ext uri="{FF2B5EF4-FFF2-40B4-BE49-F238E27FC236}">
                <a16:creationId xmlns:a16="http://schemas.microsoft.com/office/drawing/2014/main" id="{FB3574EA-32D7-1C43-B67E-DF0878E792F8}"/>
              </a:ext>
            </a:extLst>
          </p:cNvPr>
          <p:cNvGrpSpPr/>
          <p:nvPr/>
        </p:nvGrpSpPr>
        <p:grpSpPr>
          <a:xfrm>
            <a:off x="5139941" y="3931853"/>
            <a:ext cx="1259633" cy="875660"/>
            <a:chOff x="5446615" y="3931853"/>
            <a:chExt cx="1259633" cy="875660"/>
          </a:xfrm>
        </p:grpSpPr>
        <p:sp>
          <p:nvSpPr>
            <p:cNvPr id="251" name="Rectangle 169">
              <a:extLst>
                <a:ext uri="{FF2B5EF4-FFF2-40B4-BE49-F238E27FC236}">
                  <a16:creationId xmlns:a16="http://schemas.microsoft.com/office/drawing/2014/main" id="{29E5F895-DDD4-4ABE-933E-80747CE10E62}"/>
                </a:ext>
              </a:extLst>
            </p:cNvPr>
            <p:cNvSpPr/>
            <p:nvPr/>
          </p:nvSpPr>
          <p:spPr>
            <a:xfrm rot="16200000" flipH="1">
              <a:off x="5638602" y="3739866"/>
              <a:ext cx="875660" cy="1259633"/>
            </a:xfrm>
            <a:custGeom>
              <a:avLst/>
              <a:gdLst>
                <a:gd name="connsiteX0" fmla="*/ 0 w 1039916"/>
                <a:gd name="connsiteY0" fmla="*/ 0 h 1208188"/>
                <a:gd name="connsiteX1" fmla="*/ 1039916 w 1039916"/>
                <a:gd name="connsiteY1" fmla="*/ 0 h 1208188"/>
                <a:gd name="connsiteX2" fmla="*/ 1039916 w 1039916"/>
                <a:gd name="connsiteY2" fmla="*/ 1208188 h 1208188"/>
                <a:gd name="connsiteX3" fmla="*/ 0 w 1039916"/>
                <a:gd name="connsiteY3" fmla="*/ 1208188 h 1208188"/>
                <a:gd name="connsiteX4" fmla="*/ 0 w 1039916"/>
                <a:gd name="connsiteY4" fmla="*/ 0 h 1208188"/>
                <a:gd name="connsiteX0" fmla="*/ 0 w 1039916"/>
                <a:gd name="connsiteY0" fmla="*/ 0 h 1208788"/>
                <a:gd name="connsiteX1" fmla="*/ 1039916 w 1039916"/>
                <a:gd name="connsiteY1" fmla="*/ 0 h 1208788"/>
                <a:gd name="connsiteX2" fmla="*/ 1039916 w 1039916"/>
                <a:gd name="connsiteY2" fmla="*/ 1208188 h 1208788"/>
                <a:gd name="connsiteX3" fmla="*/ 615290 w 1039916"/>
                <a:gd name="connsiteY3" fmla="*/ 1208788 h 1208788"/>
                <a:gd name="connsiteX4" fmla="*/ 0 w 1039916"/>
                <a:gd name="connsiteY4" fmla="*/ 1208188 h 1208788"/>
                <a:gd name="connsiteX5" fmla="*/ 0 w 1039916"/>
                <a:gd name="connsiteY5" fmla="*/ 0 h 1208788"/>
                <a:gd name="connsiteX0" fmla="*/ 0 w 1040749"/>
                <a:gd name="connsiteY0" fmla="*/ 0 h 1208788"/>
                <a:gd name="connsiteX1" fmla="*/ 1039916 w 1040749"/>
                <a:gd name="connsiteY1" fmla="*/ 0 h 1208788"/>
                <a:gd name="connsiteX2" fmla="*/ 1040363 w 1040749"/>
                <a:gd name="connsiteY2" fmla="*/ 773830 h 1208788"/>
                <a:gd name="connsiteX3" fmla="*/ 1039916 w 1040749"/>
                <a:gd name="connsiteY3" fmla="*/ 1208188 h 1208788"/>
                <a:gd name="connsiteX4" fmla="*/ 615290 w 1040749"/>
                <a:gd name="connsiteY4" fmla="*/ 1208788 h 1208788"/>
                <a:gd name="connsiteX5" fmla="*/ 0 w 1040749"/>
                <a:gd name="connsiteY5" fmla="*/ 1208188 h 1208788"/>
                <a:gd name="connsiteX6" fmla="*/ 0 w 1040749"/>
                <a:gd name="connsiteY6" fmla="*/ 0 h 1208788"/>
                <a:gd name="connsiteX0" fmla="*/ 0 w 1040749"/>
                <a:gd name="connsiteY0" fmla="*/ 0 h 1208788"/>
                <a:gd name="connsiteX1" fmla="*/ 1039916 w 1040749"/>
                <a:gd name="connsiteY1" fmla="*/ 0 h 1208788"/>
                <a:gd name="connsiteX2" fmla="*/ 1040363 w 1040749"/>
                <a:gd name="connsiteY2" fmla="*/ 773830 h 1208788"/>
                <a:gd name="connsiteX3" fmla="*/ 615290 w 1040749"/>
                <a:gd name="connsiteY3" fmla="*/ 1208788 h 1208788"/>
                <a:gd name="connsiteX4" fmla="*/ 0 w 1040749"/>
                <a:gd name="connsiteY4" fmla="*/ 1208188 h 1208788"/>
                <a:gd name="connsiteX5" fmla="*/ 0 w 1040749"/>
                <a:gd name="connsiteY5" fmla="*/ 0 h 1208788"/>
                <a:gd name="connsiteX0" fmla="*/ 0 w 1040749"/>
                <a:gd name="connsiteY0" fmla="*/ 0 h 1213731"/>
                <a:gd name="connsiteX1" fmla="*/ 1039916 w 1040749"/>
                <a:gd name="connsiteY1" fmla="*/ 0 h 1213731"/>
                <a:gd name="connsiteX2" fmla="*/ 1040363 w 1040749"/>
                <a:gd name="connsiteY2" fmla="*/ 773830 h 1213731"/>
                <a:gd name="connsiteX3" fmla="*/ 531264 w 1040749"/>
                <a:gd name="connsiteY3" fmla="*/ 1213731 h 1213731"/>
                <a:gd name="connsiteX4" fmla="*/ 0 w 1040749"/>
                <a:gd name="connsiteY4" fmla="*/ 1208188 h 1213731"/>
                <a:gd name="connsiteX5" fmla="*/ 0 w 1040749"/>
                <a:gd name="connsiteY5" fmla="*/ 0 h 1213731"/>
                <a:gd name="connsiteX0" fmla="*/ 0 w 1040749"/>
                <a:gd name="connsiteY0" fmla="*/ 0 h 1208188"/>
                <a:gd name="connsiteX1" fmla="*/ 1039916 w 1040749"/>
                <a:gd name="connsiteY1" fmla="*/ 0 h 1208188"/>
                <a:gd name="connsiteX2" fmla="*/ 1040363 w 1040749"/>
                <a:gd name="connsiteY2" fmla="*/ 773830 h 1208188"/>
                <a:gd name="connsiteX3" fmla="*/ 536207 w 1040749"/>
                <a:gd name="connsiteY3" fmla="*/ 1198902 h 1208188"/>
                <a:gd name="connsiteX4" fmla="*/ 0 w 1040749"/>
                <a:gd name="connsiteY4" fmla="*/ 1208188 h 1208188"/>
                <a:gd name="connsiteX5" fmla="*/ 0 w 1040749"/>
                <a:gd name="connsiteY5" fmla="*/ 0 h 1208188"/>
                <a:gd name="connsiteX0" fmla="*/ 0 w 1040749"/>
                <a:gd name="connsiteY0" fmla="*/ 0 h 1213730"/>
                <a:gd name="connsiteX1" fmla="*/ 1039916 w 1040749"/>
                <a:gd name="connsiteY1" fmla="*/ 0 h 1213730"/>
                <a:gd name="connsiteX2" fmla="*/ 1040363 w 1040749"/>
                <a:gd name="connsiteY2" fmla="*/ 773830 h 1213730"/>
                <a:gd name="connsiteX3" fmla="*/ 531264 w 1040749"/>
                <a:gd name="connsiteY3" fmla="*/ 1213730 h 1213730"/>
                <a:gd name="connsiteX4" fmla="*/ 0 w 1040749"/>
                <a:gd name="connsiteY4" fmla="*/ 1208188 h 1213730"/>
                <a:gd name="connsiteX5" fmla="*/ 0 w 1040749"/>
                <a:gd name="connsiteY5" fmla="*/ 0 h 1213730"/>
                <a:gd name="connsiteX0" fmla="*/ 0 w 1040749"/>
                <a:gd name="connsiteY0" fmla="*/ 0 h 1208188"/>
                <a:gd name="connsiteX1" fmla="*/ 1039916 w 1040749"/>
                <a:gd name="connsiteY1" fmla="*/ 0 h 1208188"/>
                <a:gd name="connsiteX2" fmla="*/ 1040363 w 1040749"/>
                <a:gd name="connsiteY2" fmla="*/ 773830 h 1208188"/>
                <a:gd name="connsiteX3" fmla="*/ 534951 w 1040749"/>
                <a:gd name="connsiteY3" fmla="*/ 1202669 h 1208188"/>
                <a:gd name="connsiteX4" fmla="*/ 0 w 1040749"/>
                <a:gd name="connsiteY4" fmla="*/ 1208188 h 1208188"/>
                <a:gd name="connsiteX5" fmla="*/ 0 w 1040749"/>
                <a:gd name="connsiteY5" fmla="*/ 0 h 1208188"/>
                <a:gd name="connsiteX0" fmla="*/ 0 w 1040749"/>
                <a:gd name="connsiteY0" fmla="*/ 0 h 1212194"/>
                <a:gd name="connsiteX1" fmla="*/ 1039916 w 1040749"/>
                <a:gd name="connsiteY1" fmla="*/ 0 h 1212194"/>
                <a:gd name="connsiteX2" fmla="*/ 1040363 w 1040749"/>
                <a:gd name="connsiteY2" fmla="*/ 773830 h 1212194"/>
                <a:gd name="connsiteX3" fmla="*/ 458751 w 1040749"/>
                <a:gd name="connsiteY3" fmla="*/ 1212194 h 1212194"/>
                <a:gd name="connsiteX4" fmla="*/ 0 w 1040749"/>
                <a:gd name="connsiteY4" fmla="*/ 1208188 h 1212194"/>
                <a:gd name="connsiteX5" fmla="*/ 0 w 1040749"/>
                <a:gd name="connsiteY5" fmla="*/ 0 h 1212194"/>
                <a:gd name="connsiteX0" fmla="*/ 0 w 1040749"/>
                <a:gd name="connsiteY0" fmla="*/ 0 h 1208188"/>
                <a:gd name="connsiteX1" fmla="*/ 1039916 w 1040749"/>
                <a:gd name="connsiteY1" fmla="*/ 0 h 1208188"/>
                <a:gd name="connsiteX2" fmla="*/ 1040363 w 1040749"/>
                <a:gd name="connsiteY2" fmla="*/ 773830 h 1208188"/>
                <a:gd name="connsiteX3" fmla="*/ 458751 w 1040749"/>
                <a:gd name="connsiteY3" fmla="*/ 1202669 h 1208188"/>
                <a:gd name="connsiteX4" fmla="*/ 0 w 1040749"/>
                <a:gd name="connsiteY4" fmla="*/ 1208188 h 1208188"/>
                <a:gd name="connsiteX5" fmla="*/ 0 w 1040749"/>
                <a:gd name="connsiteY5" fmla="*/ 0 h 1208188"/>
                <a:gd name="connsiteX0" fmla="*/ 0 w 1040749"/>
                <a:gd name="connsiteY0" fmla="*/ 0 h 1212194"/>
                <a:gd name="connsiteX1" fmla="*/ 1039916 w 1040749"/>
                <a:gd name="connsiteY1" fmla="*/ 0 h 1212194"/>
                <a:gd name="connsiteX2" fmla="*/ 1040363 w 1040749"/>
                <a:gd name="connsiteY2" fmla="*/ 773830 h 1212194"/>
                <a:gd name="connsiteX3" fmla="*/ 455576 w 1040749"/>
                <a:gd name="connsiteY3" fmla="*/ 1212194 h 1212194"/>
                <a:gd name="connsiteX4" fmla="*/ 0 w 1040749"/>
                <a:gd name="connsiteY4" fmla="*/ 1208188 h 1212194"/>
                <a:gd name="connsiteX5" fmla="*/ 0 w 1040749"/>
                <a:gd name="connsiteY5" fmla="*/ 0 h 1212194"/>
                <a:gd name="connsiteX0" fmla="*/ 0 w 1040749"/>
                <a:gd name="connsiteY0" fmla="*/ 0 h 1215369"/>
                <a:gd name="connsiteX1" fmla="*/ 1039916 w 1040749"/>
                <a:gd name="connsiteY1" fmla="*/ 0 h 1215369"/>
                <a:gd name="connsiteX2" fmla="*/ 1040363 w 1040749"/>
                <a:gd name="connsiteY2" fmla="*/ 773830 h 1215369"/>
                <a:gd name="connsiteX3" fmla="*/ 414301 w 1040749"/>
                <a:gd name="connsiteY3" fmla="*/ 1215369 h 1215369"/>
                <a:gd name="connsiteX4" fmla="*/ 0 w 1040749"/>
                <a:gd name="connsiteY4" fmla="*/ 1208188 h 1215369"/>
                <a:gd name="connsiteX5" fmla="*/ 0 w 1040749"/>
                <a:gd name="connsiteY5" fmla="*/ 0 h 1215369"/>
                <a:gd name="connsiteX0" fmla="*/ 0 w 1039916"/>
                <a:gd name="connsiteY0" fmla="*/ 0 h 1215369"/>
                <a:gd name="connsiteX1" fmla="*/ 1039916 w 1039916"/>
                <a:gd name="connsiteY1" fmla="*/ 0 h 1215369"/>
                <a:gd name="connsiteX2" fmla="*/ 1034013 w 1039916"/>
                <a:gd name="connsiteY2" fmla="*/ 738905 h 1215369"/>
                <a:gd name="connsiteX3" fmla="*/ 414301 w 1039916"/>
                <a:gd name="connsiteY3" fmla="*/ 1215369 h 1215369"/>
                <a:gd name="connsiteX4" fmla="*/ 0 w 1039916"/>
                <a:gd name="connsiteY4" fmla="*/ 1208188 h 1215369"/>
                <a:gd name="connsiteX5" fmla="*/ 0 w 1039916"/>
                <a:gd name="connsiteY5" fmla="*/ 0 h 1215369"/>
                <a:gd name="connsiteX0" fmla="*/ 0 w 1043760"/>
                <a:gd name="connsiteY0" fmla="*/ 0 h 1215369"/>
                <a:gd name="connsiteX1" fmla="*/ 1039916 w 1043760"/>
                <a:gd name="connsiteY1" fmla="*/ 0 h 1215369"/>
                <a:gd name="connsiteX2" fmla="*/ 1043538 w 1043760"/>
                <a:gd name="connsiteY2" fmla="*/ 738905 h 1215369"/>
                <a:gd name="connsiteX3" fmla="*/ 414301 w 1043760"/>
                <a:gd name="connsiteY3" fmla="*/ 1215369 h 1215369"/>
                <a:gd name="connsiteX4" fmla="*/ 0 w 1043760"/>
                <a:gd name="connsiteY4" fmla="*/ 1208188 h 1215369"/>
                <a:gd name="connsiteX5" fmla="*/ 0 w 1043760"/>
                <a:gd name="connsiteY5" fmla="*/ 0 h 1215369"/>
                <a:gd name="connsiteX0" fmla="*/ 0 w 1039916"/>
                <a:gd name="connsiteY0" fmla="*/ 0 h 1215369"/>
                <a:gd name="connsiteX1" fmla="*/ 1039916 w 1039916"/>
                <a:gd name="connsiteY1" fmla="*/ 0 h 1215369"/>
                <a:gd name="connsiteX2" fmla="*/ 1034013 w 1039916"/>
                <a:gd name="connsiteY2" fmla="*/ 742080 h 1215369"/>
                <a:gd name="connsiteX3" fmla="*/ 414301 w 1039916"/>
                <a:gd name="connsiteY3" fmla="*/ 1215369 h 1215369"/>
                <a:gd name="connsiteX4" fmla="*/ 0 w 1039916"/>
                <a:gd name="connsiteY4" fmla="*/ 1208188 h 1215369"/>
                <a:gd name="connsiteX5" fmla="*/ 0 w 1039916"/>
                <a:gd name="connsiteY5" fmla="*/ 0 h 1215369"/>
                <a:gd name="connsiteX0" fmla="*/ 0 w 1043760"/>
                <a:gd name="connsiteY0" fmla="*/ 0 h 1215369"/>
                <a:gd name="connsiteX1" fmla="*/ 1039916 w 1043760"/>
                <a:gd name="connsiteY1" fmla="*/ 0 h 1215369"/>
                <a:gd name="connsiteX2" fmla="*/ 1043538 w 1043760"/>
                <a:gd name="connsiteY2" fmla="*/ 745255 h 1215369"/>
                <a:gd name="connsiteX3" fmla="*/ 414301 w 1043760"/>
                <a:gd name="connsiteY3" fmla="*/ 1215369 h 1215369"/>
                <a:gd name="connsiteX4" fmla="*/ 0 w 1043760"/>
                <a:gd name="connsiteY4" fmla="*/ 1208188 h 1215369"/>
                <a:gd name="connsiteX5" fmla="*/ 0 w 1043760"/>
                <a:gd name="connsiteY5" fmla="*/ 0 h 1215369"/>
                <a:gd name="connsiteX0" fmla="*/ 0 w 1039916"/>
                <a:gd name="connsiteY0" fmla="*/ 0 h 1215369"/>
                <a:gd name="connsiteX1" fmla="*/ 1039916 w 1039916"/>
                <a:gd name="connsiteY1" fmla="*/ 0 h 1215369"/>
                <a:gd name="connsiteX2" fmla="*/ 1037188 w 1039916"/>
                <a:gd name="connsiteY2" fmla="*/ 745255 h 1215369"/>
                <a:gd name="connsiteX3" fmla="*/ 414301 w 1039916"/>
                <a:gd name="connsiteY3" fmla="*/ 1215369 h 1215369"/>
                <a:gd name="connsiteX4" fmla="*/ 0 w 1039916"/>
                <a:gd name="connsiteY4" fmla="*/ 1208188 h 1215369"/>
                <a:gd name="connsiteX5" fmla="*/ 0 w 1039916"/>
                <a:gd name="connsiteY5" fmla="*/ 0 h 1215369"/>
                <a:gd name="connsiteX0" fmla="*/ 0 w 1039916"/>
                <a:gd name="connsiteY0" fmla="*/ 0 h 1208188"/>
                <a:gd name="connsiteX1" fmla="*/ 1039916 w 1039916"/>
                <a:gd name="connsiteY1" fmla="*/ 0 h 1208188"/>
                <a:gd name="connsiteX2" fmla="*/ 1037188 w 1039916"/>
                <a:gd name="connsiteY2" fmla="*/ 745255 h 1208188"/>
                <a:gd name="connsiteX3" fmla="*/ 414301 w 1039916"/>
                <a:gd name="connsiteY3" fmla="*/ 1205844 h 1208188"/>
                <a:gd name="connsiteX4" fmla="*/ 0 w 1039916"/>
                <a:gd name="connsiteY4" fmla="*/ 1208188 h 1208188"/>
                <a:gd name="connsiteX5" fmla="*/ 0 w 1039916"/>
                <a:gd name="connsiteY5" fmla="*/ 0 h 1208188"/>
                <a:gd name="connsiteX0" fmla="*/ 0 w 1043760"/>
                <a:gd name="connsiteY0" fmla="*/ 0 h 1208188"/>
                <a:gd name="connsiteX1" fmla="*/ 1039916 w 1043760"/>
                <a:gd name="connsiteY1" fmla="*/ 0 h 1208188"/>
                <a:gd name="connsiteX2" fmla="*/ 1043538 w 1043760"/>
                <a:gd name="connsiteY2" fmla="*/ 703980 h 1208188"/>
                <a:gd name="connsiteX3" fmla="*/ 414301 w 1043760"/>
                <a:gd name="connsiteY3" fmla="*/ 1205844 h 1208188"/>
                <a:gd name="connsiteX4" fmla="*/ 0 w 1043760"/>
                <a:gd name="connsiteY4" fmla="*/ 1208188 h 1208188"/>
                <a:gd name="connsiteX5" fmla="*/ 0 w 1043760"/>
                <a:gd name="connsiteY5" fmla="*/ 0 h 1208188"/>
                <a:gd name="connsiteX0" fmla="*/ 0 w 1043760"/>
                <a:gd name="connsiteY0" fmla="*/ 0 h 1209019"/>
                <a:gd name="connsiteX1" fmla="*/ 1039916 w 1043760"/>
                <a:gd name="connsiteY1" fmla="*/ 0 h 1209019"/>
                <a:gd name="connsiteX2" fmla="*/ 1043538 w 1043760"/>
                <a:gd name="connsiteY2" fmla="*/ 703980 h 1209019"/>
                <a:gd name="connsiteX3" fmla="*/ 430176 w 1043760"/>
                <a:gd name="connsiteY3" fmla="*/ 1209019 h 1209019"/>
                <a:gd name="connsiteX4" fmla="*/ 0 w 1043760"/>
                <a:gd name="connsiteY4" fmla="*/ 1208188 h 1209019"/>
                <a:gd name="connsiteX5" fmla="*/ 0 w 1043760"/>
                <a:gd name="connsiteY5" fmla="*/ 0 h 1209019"/>
                <a:gd name="connsiteX0" fmla="*/ 0 w 1043760"/>
                <a:gd name="connsiteY0" fmla="*/ 0 h 1208188"/>
                <a:gd name="connsiteX1" fmla="*/ 1039916 w 1043760"/>
                <a:gd name="connsiteY1" fmla="*/ 0 h 1208188"/>
                <a:gd name="connsiteX2" fmla="*/ 1043538 w 1043760"/>
                <a:gd name="connsiteY2" fmla="*/ 703980 h 1208188"/>
                <a:gd name="connsiteX3" fmla="*/ 367075 w 1043760"/>
                <a:gd name="connsiteY3" fmla="*/ 1204331 h 1208188"/>
                <a:gd name="connsiteX4" fmla="*/ 0 w 1043760"/>
                <a:gd name="connsiteY4" fmla="*/ 1208188 h 1208188"/>
                <a:gd name="connsiteX5" fmla="*/ 0 w 1043760"/>
                <a:gd name="connsiteY5" fmla="*/ 0 h 1208188"/>
                <a:gd name="connsiteX0" fmla="*/ 0 w 1043760"/>
                <a:gd name="connsiteY0" fmla="*/ 0 h 1208188"/>
                <a:gd name="connsiteX1" fmla="*/ 1039916 w 1043760"/>
                <a:gd name="connsiteY1" fmla="*/ 0 h 1208188"/>
                <a:gd name="connsiteX2" fmla="*/ 1043538 w 1043760"/>
                <a:gd name="connsiteY2" fmla="*/ 703980 h 1208188"/>
                <a:gd name="connsiteX3" fmla="*/ 408468 w 1043760"/>
                <a:gd name="connsiteY3" fmla="*/ 1204334 h 1208188"/>
                <a:gd name="connsiteX4" fmla="*/ 0 w 1043760"/>
                <a:gd name="connsiteY4" fmla="*/ 1208188 h 1208188"/>
                <a:gd name="connsiteX5" fmla="*/ 0 w 1043760"/>
                <a:gd name="connsiteY5" fmla="*/ 0 h 120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760" h="1208188">
                  <a:moveTo>
                    <a:pt x="0" y="0"/>
                  </a:moveTo>
                  <a:lnTo>
                    <a:pt x="1039916" y="0"/>
                  </a:lnTo>
                  <a:cubicBezTo>
                    <a:pt x="1038417" y="254648"/>
                    <a:pt x="1045037" y="449332"/>
                    <a:pt x="1043538" y="703980"/>
                  </a:cubicBezTo>
                  <a:lnTo>
                    <a:pt x="408468" y="1204334"/>
                  </a:lnTo>
                  <a:lnTo>
                    <a:pt x="0" y="1208188"/>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dirty="0"/>
            </a:p>
          </p:txBody>
        </p:sp>
        <p:sp>
          <p:nvSpPr>
            <p:cNvPr id="252" name="Freeform: Shape 106">
              <a:extLst>
                <a:ext uri="{FF2B5EF4-FFF2-40B4-BE49-F238E27FC236}">
                  <a16:creationId xmlns:a16="http://schemas.microsoft.com/office/drawing/2014/main" id="{F5D02CF5-B458-4682-8E12-249E160337A2}"/>
                </a:ext>
              </a:extLst>
            </p:cNvPr>
            <p:cNvSpPr/>
            <p:nvPr/>
          </p:nvSpPr>
          <p:spPr>
            <a:xfrm>
              <a:off x="5496097" y="4035524"/>
              <a:ext cx="840219" cy="496288"/>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spcAft>
                  <a:spcPts val="600"/>
                </a:spcAft>
                <a:buClr>
                  <a:schemeClr val="tx2"/>
                </a:buClr>
                <a:buSzPct val="110000"/>
              </a:pPr>
              <a:endParaRPr lang="en-US" sz="900" dirty="0"/>
            </a:p>
            <a:p>
              <a:pPr>
                <a:spcAft>
                  <a:spcPts val="600"/>
                </a:spcAft>
                <a:buClr>
                  <a:schemeClr val="tx2"/>
                </a:buClr>
                <a:buSzPct val="110000"/>
              </a:pPr>
              <a:endParaRPr lang="en-US" sz="900" dirty="0"/>
            </a:p>
            <a:p>
              <a:pPr>
                <a:spcAft>
                  <a:spcPts val="600"/>
                </a:spcAft>
                <a:buClr>
                  <a:schemeClr val="tx2"/>
                </a:buClr>
                <a:buSzPct val="110000"/>
              </a:pPr>
              <a:r>
                <a:rPr lang="en-US" sz="900" dirty="0"/>
                <a:t>Awarded grants</a:t>
              </a:r>
            </a:p>
            <a:p>
              <a:pPr>
                <a:spcAft>
                  <a:spcPts val="600"/>
                </a:spcAft>
                <a:buClr>
                  <a:schemeClr val="tx2"/>
                </a:buClr>
                <a:buSzPct val="110000"/>
              </a:pPr>
              <a:r>
                <a:rPr lang="en-US" sz="900" dirty="0"/>
                <a:t>Institution information</a:t>
              </a:r>
            </a:p>
            <a:p>
              <a:pPr>
                <a:spcAft>
                  <a:spcPts val="600"/>
                </a:spcAft>
                <a:buClr>
                  <a:schemeClr val="tx2"/>
                </a:buClr>
                <a:buSzPct val="110000"/>
              </a:pPr>
              <a:endParaRPr lang="en-US" sz="900" dirty="0"/>
            </a:p>
            <a:p>
              <a:pPr>
                <a:spcAft>
                  <a:spcPts val="600"/>
                </a:spcAft>
                <a:buClr>
                  <a:schemeClr val="tx2"/>
                </a:buClr>
                <a:buSzPct val="110000"/>
              </a:pPr>
              <a:endParaRPr lang="en-CA" sz="900" dirty="0"/>
            </a:p>
          </p:txBody>
        </p:sp>
      </p:grpSp>
      <p:grpSp>
        <p:nvGrpSpPr>
          <p:cNvPr id="253" name="Group 252">
            <a:extLst>
              <a:ext uri="{FF2B5EF4-FFF2-40B4-BE49-F238E27FC236}">
                <a16:creationId xmlns:a16="http://schemas.microsoft.com/office/drawing/2014/main" id="{3C894241-27DB-44DE-9AC4-742DFF9E5FE1}"/>
              </a:ext>
            </a:extLst>
          </p:cNvPr>
          <p:cNvGrpSpPr/>
          <p:nvPr/>
        </p:nvGrpSpPr>
        <p:grpSpPr>
          <a:xfrm>
            <a:off x="6484757" y="935695"/>
            <a:ext cx="865168" cy="1661459"/>
            <a:chOff x="6312574" y="756457"/>
            <a:chExt cx="782292" cy="1502304"/>
          </a:xfrm>
        </p:grpSpPr>
        <p:sp>
          <p:nvSpPr>
            <p:cNvPr id="254" name="Rectangle 169">
              <a:extLst>
                <a:ext uri="{FF2B5EF4-FFF2-40B4-BE49-F238E27FC236}">
                  <a16:creationId xmlns:a16="http://schemas.microsoft.com/office/drawing/2014/main" id="{4E16E15A-FF70-40D1-A09D-5145E783DEB0}"/>
                </a:ext>
              </a:extLst>
            </p:cNvPr>
            <p:cNvSpPr/>
            <p:nvPr/>
          </p:nvSpPr>
          <p:spPr>
            <a:xfrm rot="16200000">
              <a:off x="5952568" y="1116463"/>
              <a:ext cx="1502304" cy="782292"/>
            </a:xfrm>
            <a:custGeom>
              <a:avLst/>
              <a:gdLst>
                <a:gd name="connsiteX0" fmla="*/ 0 w 1039916"/>
                <a:gd name="connsiteY0" fmla="*/ 0 h 1208188"/>
                <a:gd name="connsiteX1" fmla="*/ 1039916 w 1039916"/>
                <a:gd name="connsiteY1" fmla="*/ 0 h 1208188"/>
                <a:gd name="connsiteX2" fmla="*/ 1039916 w 1039916"/>
                <a:gd name="connsiteY2" fmla="*/ 1208188 h 1208188"/>
                <a:gd name="connsiteX3" fmla="*/ 0 w 1039916"/>
                <a:gd name="connsiteY3" fmla="*/ 1208188 h 1208188"/>
                <a:gd name="connsiteX4" fmla="*/ 0 w 1039916"/>
                <a:gd name="connsiteY4" fmla="*/ 0 h 1208188"/>
                <a:gd name="connsiteX0" fmla="*/ 0 w 1039916"/>
                <a:gd name="connsiteY0" fmla="*/ 0 h 1208788"/>
                <a:gd name="connsiteX1" fmla="*/ 1039916 w 1039916"/>
                <a:gd name="connsiteY1" fmla="*/ 0 h 1208788"/>
                <a:gd name="connsiteX2" fmla="*/ 1039916 w 1039916"/>
                <a:gd name="connsiteY2" fmla="*/ 1208188 h 1208788"/>
                <a:gd name="connsiteX3" fmla="*/ 615290 w 1039916"/>
                <a:gd name="connsiteY3" fmla="*/ 1208788 h 1208788"/>
                <a:gd name="connsiteX4" fmla="*/ 0 w 1039916"/>
                <a:gd name="connsiteY4" fmla="*/ 1208188 h 1208788"/>
                <a:gd name="connsiteX5" fmla="*/ 0 w 1039916"/>
                <a:gd name="connsiteY5" fmla="*/ 0 h 1208788"/>
                <a:gd name="connsiteX0" fmla="*/ 0 w 1040749"/>
                <a:gd name="connsiteY0" fmla="*/ 0 h 1208788"/>
                <a:gd name="connsiteX1" fmla="*/ 1039916 w 1040749"/>
                <a:gd name="connsiteY1" fmla="*/ 0 h 1208788"/>
                <a:gd name="connsiteX2" fmla="*/ 1040363 w 1040749"/>
                <a:gd name="connsiteY2" fmla="*/ 773830 h 1208788"/>
                <a:gd name="connsiteX3" fmla="*/ 1039916 w 1040749"/>
                <a:gd name="connsiteY3" fmla="*/ 1208188 h 1208788"/>
                <a:gd name="connsiteX4" fmla="*/ 615290 w 1040749"/>
                <a:gd name="connsiteY4" fmla="*/ 1208788 h 1208788"/>
                <a:gd name="connsiteX5" fmla="*/ 0 w 1040749"/>
                <a:gd name="connsiteY5" fmla="*/ 1208188 h 1208788"/>
                <a:gd name="connsiteX6" fmla="*/ 0 w 1040749"/>
                <a:gd name="connsiteY6" fmla="*/ 0 h 1208788"/>
                <a:gd name="connsiteX0" fmla="*/ 0 w 1040749"/>
                <a:gd name="connsiteY0" fmla="*/ 0 h 1208788"/>
                <a:gd name="connsiteX1" fmla="*/ 1039916 w 1040749"/>
                <a:gd name="connsiteY1" fmla="*/ 0 h 1208788"/>
                <a:gd name="connsiteX2" fmla="*/ 1040363 w 1040749"/>
                <a:gd name="connsiteY2" fmla="*/ 773830 h 1208788"/>
                <a:gd name="connsiteX3" fmla="*/ 615290 w 1040749"/>
                <a:gd name="connsiteY3" fmla="*/ 1208788 h 1208788"/>
                <a:gd name="connsiteX4" fmla="*/ 0 w 1040749"/>
                <a:gd name="connsiteY4" fmla="*/ 1208188 h 1208788"/>
                <a:gd name="connsiteX5" fmla="*/ 0 w 1040749"/>
                <a:gd name="connsiteY5" fmla="*/ 0 h 1208788"/>
                <a:gd name="connsiteX0" fmla="*/ 0 w 1040749"/>
                <a:gd name="connsiteY0" fmla="*/ 0 h 1213731"/>
                <a:gd name="connsiteX1" fmla="*/ 1039916 w 1040749"/>
                <a:gd name="connsiteY1" fmla="*/ 0 h 1213731"/>
                <a:gd name="connsiteX2" fmla="*/ 1040363 w 1040749"/>
                <a:gd name="connsiteY2" fmla="*/ 773830 h 1213731"/>
                <a:gd name="connsiteX3" fmla="*/ 531264 w 1040749"/>
                <a:gd name="connsiteY3" fmla="*/ 1213731 h 1213731"/>
                <a:gd name="connsiteX4" fmla="*/ 0 w 1040749"/>
                <a:gd name="connsiteY4" fmla="*/ 1208188 h 1213731"/>
                <a:gd name="connsiteX5" fmla="*/ 0 w 1040749"/>
                <a:gd name="connsiteY5" fmla="*/ 0 h 1213731"/>
                <a:gd name="connsiteX0" fmla="*/ 0 w 1040749"/>
                <a:gd name="connsiteY0" fmla="*/ 0 h 1208188"/>
                <a:gd name="connsiteX1" fmla="*/ 1039916 w 1040749"/>
                <a:gd name="connsiteY1" fmla="*/ 0 h 1208188"/>
                <a:gd name="connsiteX2" fmla="*/ 1040363 w 1040749"/>
                <a:gd name="connsiteY2" fmla="*/ 773830 h 1208188"/>
                <a:gd name="connsiteX3" fmla="*/ 536207 w 1040749"/>
                <a:gd name="connsiteY3" fmla="*/ 1198902 h 1208188"/>
                <a:gd name="connsiteX4" fmla="*/ 0 w 1040749"/>
                <a:gd name="connsiteY4" fmla="*/ 1208188 h 1208188"/>
                <a:gd name="connsiteX5" fmla="*/ 0 w 1040749"/>
                <a:gd name="connsiteY5" fmla="*/ 0 h 1208188"/>
                <a:gd name="connsiteX0" fmla="*/ 0 w 1040749"/>
                <a:gd name="connsiteY0" fmla="*/ 0 h 1213730"/>
                <a:gd name="connsiteX1" fmla="*/ 1039916 w 1040749"/>
                <a:gd name="connsiteY1" fmla="*/ 0 h 1213730"/>
                <a:gd name="connsiteX2" fmla="*/ 1040363 w 1040749"/>
                <a:gd name="connsiteY2" fmla="*/ 773830 h 1213730"/>
                <a:gd name="connsiteX3" fmla="*/ 531264 w 1040749"/>
                <a:gd name="connsiteY3" fmla="*/ 1213730 h 1213730"/>
                <a:gd name="connsiteX4" fmla="*/ 0 w 1040749"/>
                <a:gd name="connsiteY4" fmla="*/ 1208188 h 1213730"/>
                <a:gd name="connsiteX5" fmla="*/ 0 w 1040749"/>
                <a:gd name="connsiteY5" fmla="*/ 0 h 1213730"/>
                <a:gd name="connsiteX0" fmla="*/ 0 w 1040749"/>
                <a:gd name="connsiteY0" fmla="*/ 0 h 1208188"/>
                <a:gd name="connsiteX1" fmla="*/ 1039916 w 1040749"/>
                <a:gd name="connsiteY1" fmla="*/ 0 h 1208188"/>
                <a:gd name="connsiteX2" fmla="*/ 1040363 w 1040749"/>
                <a:gd name="connsiteY2" fmla="*/ 773830 h 1208188"/>
                <a:gd name="connsiteX3" fmla="*/ 534951 w 1040749"/>
                <a:gd name="connsiteY3" fmla="*/ 1202669 h 1208188"/>
                <a:gd name="connsiteX4" fmla="*/ 0 w 1040749"/>
                <a:gd name="connsiteY4" fmla="*/ 1208188 h 1208188"/>
                <a:gd name="connsiteX5" fmla="*/ 0 w 1040749"/>
                <a:gd name="connsiteY5" fmla="*/ 0 h 1208188"/>
                <a:gd name="connsiteX0" fmla="*/ 0 w 1040749"/>
                <a:gd name="connsiteY0" fmla="*/ 0 h 1212194"/>
                <a:gd name="connsiteX1" fmla="*/ 1039916 w 1040749"/>
                <a:gd name="connsiteY1" fmla="*/ 0 h 1212194"/>
                <a:gd name="connsiteX2" fmla="*/ 1040363 w 1040749"/>
                <a:gd name="connsiteY2" fmla="*/ 773830 h 1212194"/>
                <a:gd name="connsiteX3" fmla="*/ 458751 w 1040749"/>
                <a:gd name="connsiteY3" fmla="*/ 1212194 h 1212194"/>
                <a:gd name="connsiteX4" fmla="*/ 0 w 1040749"/>
                <a:gd name="connsiteY4" fmla="*/ 1208188 h 1212194"/>
                <a:gd name="connsiteX5" fmla="*/ 0 w 1040749"/>
                <a:gd name="connsiteY5" fmla="*/ 0 h 1212194"/>
                <a:gd name="connsiteX0" fmla="*/ 0 w 1040749"/>
                <a:gd name="connsiteY0" fmla="*/ 0 h 1208188"/>
                <a:gd name="connsiteX1" fmla="*/ 1039916 w 1040749"/>
                <a:gd name="connsiteY1" fmla="*/ 0 h 1208188"/>
                <a:gd name="connsiteX2" fmla="*/ 1040363 w 1040749"/>
                <a:gd name="connsiteY2" fmla="*/ 773830 h 1208188"/>
                <a:gd name="connsiteX3" fmla="*/ 458751 w 1040749"/>
                <a:gd name="connsiteY3" fmla="*/ 1202669 h 1208188"/>
                <a:gd name="connsiteX4" fmla="*/ 0 w 1040749"/>
                <a:gd name="connsiteY4" fmla="*/ 1208188 h 1208188"/>
                <a:gd name="connsiteX5" fmla="*/ 0 w 1040749"/>
                <a:gd name="connsiteY5" fmla="*/ 0 h 1208188"/>
                <a:gd name="connsiteX0" fmla="*/ 0 w 1040749"/>
                <a:gd name="connsiteY0" fmla="*/ 0 h 1212194"/>
                <a:gd name="connsiteX1" fmla="*/ 1039916 w 1040749"/>
                <a:gd name="connsiteY1" fmla="*/ 0 h 1212194"/>
                <a:gd name="connsiteX2" fmla="*/ 1040363 w 1040749"/>
                <a:gd name="connsiteY2" fmla="*/ 773830 h 1212194"/>
                <a:gd name="connsiteX3" fmla="*/ 455576 w 1040749"/>
                <a:gd name="connsiteY3" fmla="*/ 1212194 h 1212194"/>
                <a:gd name="connsiteX4" fmla="*/ 0 w 1040749"/>
                <a:gd name="connsiteY4" fmla="*/ 1208188 h 1212194"/>
                <a:gd name="connsiteX5" fmla="*/ 0 w 1040749"/>
                <a:gd name="connsiteY5" fmla="*/ 0 h 1212194"/>
                <a:gd name="connsiteX0" fmla="*/ 0 w 1040749"/>
                <a:gd name="connsiteY0" fmla="*/ 0 h 1215369"/>
                <a:gd name="connsiteX1" fmla="*/ 1039916 w 1040749"/>
                <a:gd name="connsiteY1" fmla="*/ 0 h 1215369"/>
                <a:gd name="connsiteX2" fmla="*/ 1040363 w 1040749"/>
                <a:gd name="connsiteY2" fmla="*/ 773830 h 1215369"/>
                <a:gd name="connsiteX3" fmla="*/ 414301 w 1040749"/>
                <a:gd name="connsiteY3" fmla="*/ 1215369 h 1215369"/>
                <a:gd name="connsiteX4" fmla="*/ 0 w 1040749"/>
                <a:gd name="connsiteY4" fmla="*/ 1208188 h 1215369"/>
                <a:gd name="connsiteX5" fmla="*/ 0 w 1040749"/>
                <a:gd name="connsiteY5" fmla="*/ 0 h 1215369"/>
                <a:gd name="connsiteX0" fmla="*/ 0 w 1039916"/>
                <a:gd name="connsiteY0" fmla="*/ 0 h 1215369"/>
                <a:gd name="connsiteX1" fmla="*/ 1039916 w 1039916"/>
                <a:gd name="connsiteY1" fmla="*/ 0 h 1215369"/>
                <a:gd name="connsiteX2" fmla="*/ 1034013 w 1039916"/>
                <a:gd name="connsiteY2" fmla="*/ 738905 h 1215369"/>
                <a:gd name="connsiteX3" fmla="*/ 414301 w 1039916"/>
                <a:gd name="connsiteY3" fmla="*/ 1215369 h 1215369"/>
                <a:gd name="connsiteX4" fmla="*/ 0 w 1039916"/>
                <a:gd name="connsiteY4" fmla="*/ 1208188 h 1215369"/>
                <a:gd name="connsiteX5" fmla="*/ 0 w 1039916"/>
                <a:gd name="connsiteY5" fmla="*/ 0 h 1215369"/>
                <a:gd name="connsiteX0" fmla="*/ 0 w 1043760"/>
                <a:gd name="connsiteY0" fmla="*/ 0 h 1215369"/>
                <a:gd name="connsiteX1" fmla="*/ 1039916 w 1043760"/>
                <a:gd name="connsiteY1" fmla="*/ 0 h 1215369"/>
                <a:gd name="connsiteX2" fmla="*/ 1043538 w 1043760"/>
                <a:gd name="connsiteY2" fmla="*/ 738905 h 1215369"/>
                <a:gd name="connsiteX3" fmla="*/ 414301 w 1043760"/>
                <a:gd name="connsiteY3" fmla="*/ 1215369 h 1215369"/>
                <a:gd name="connsiteX4" fmla="*/ 0 w 1043760"/>
                <a:gd name="connsiteY4" fmla="*/ 1208188 h 1215369"/>
                <a:gd name="connsiteX5" fmla="*/ 0 w 1043760"/>
                <a:gd name="connsiteY5" fmla="*/ 0 h 1215369"/>
                <a:gd name="connsiteX0" fmla="*/ 0 w 1039916"/>
                <a:gd name="connsiteY0" fmla="*/ 0 h 1215369"/>
                <a:gd name="connsiteX1" fmla="*/ 1039916 w 1039916"/>
                <a:gd name="connsiteY1" fmla="*/ 0 h 1215369"/>
                <a:gd name="connsiteX2" fmla="*/ 1034013 w 1039916"/>
                <a:gd name="connsiteY2" fmla="*/ 742080 h 1215369"/>
                <a:gd name="connsiteX3" fmla="*/ 414301 w 1039916"/>
                <a:gd name="connsiteY3" fmla="*/ 1215369 h 1215369"/>
                <a:gd name="connsiteX4" fmla="*/ 0 w 1039916"/>
                <a:gd name="connsiteY4" fmla="*/ 1208188 h 1215369"/>
                <a:gd name="connsiteX5" fmla="*/ 0 w 1039916"/>
                <a:gd name="connsiteY5" fmla="*/ 0 h 1215369"/>
                <a:gd name="connsiteX0" fmla="*/ 0 w 1043760"/>
                <a:gd name="connsiteY0" fmla="*/ 0 h 1215369"/>
                <a:gd name="connsiteX1" fmla="*/ 1039916 w 1043760"/>
                <a:gd name="connsiteY1" fmla="*/ 0 h 1215369"/>
                <a:gd name="connsiteX2" fmla="*/ 1043538 w 1043760"/>
                <a:gd name="connsiteY2" fmla="*/ 745255 h 1215369"/>
                <a:gd name="connsiteX3" fmla="*/ 414301 w 1043760"/>
                <a:gd name="connsiteY3" fmla="*/ 1215369 h 1215369"/>
                <a:gd name="connsiteX4" fmla="*/ 0 w 1043760"/>
                <a:gd name="connsiteY4" fmla="*/ 1208188 h 1215369"/>
                <a:gd name="connsiteX5" fmla="*/ 0 w 1043760"/>
                <a:gd name="connsiteY5" fmla="*/ 0 h 1215369"/>
                <a:gd name="connsiteX0" fmla="*/ 0 w 1039916"/>
                <a:gd name="connsiteY0" fmla="*/ 0 h 1215369"/>
                <a:gd name="connsiteX1" fmla="*/ 1039916 w 1039916"/>
                <a:gd name="connsiteY1" fmla="*/ 0 h 1215369"/>
                <a:gd name="connsiteX2" fmla="*/ 1037188 w 1039916"/>
                <a:gd name="connsiteY2" fmla="*/ 745255 h 1215369"/>
                <a:gd name="connsiteX3" fmla="*/ 414301 w 1039916"/>
                <a:gd name="connsiteY3" fmla="*/ 1215369 h 1215369"/>
                <a:gd name="connsiteX4" fmla="*/ 0 w 1039916"/>
                <a:gd name="connsiteY4" fmla="*/ 1208188 h 1215369"/>
                <a:gd name="connsiteX5" fmla="*/ 0 w 1039916"/>
                <a:gd name="connsiteY5" fmla="*/ 0 h 1215369"/>
                <a:gd name="connsiteX0" fmla="*/ 0 w 1039916"/>
                <a:gd name="connsiteY0" fmla="*/ 0 h 1208188"/>
                <a:gd name="connsiteX1" fmla="*/ 1039916 w 1039916"/>
                <a:gd name="connsiteY1" fmla="*/ 0 h 1208188"/>
                <a:gd name="connsiteX2" fmla="*/ 1037188 w 1039916"/>
                <a:gd name="connsiteY2" fmla="*/ 745255 h 1208188"/>
                <a:gd name="connsiteX3" fmla="*/ 414301 w 1039916"/>
                <a:gd name="connsiteY3" fmla="*/ 1205844 h 1208188"/>
                <a:gd name="connsiteX4" fmla="*/ 0 w 1039916"/>
                <a:gd name="connsiteY4" fmla="*/ 1208188 h 1208188"/>
                <a:gd name="connsiteX5" fmla="*/ 0 w 1039916"/>
                <a:gd name="connsiteY5" fmla="*/ 0 h 1208188"/>
                <a:gd name="connsiteX0" fmla="*/ 0 w 1043760"/>
                <a:gd name="connsiteY0" fmla="*/ 0 h 1208188"/>
                <a:gd name="connsiteX1" fmla="*/ 1039916 w 1043760"/>
                <a:gd name="connsiteY1" fmla="*/ 0 h 1208188"/>
                <a:gd name="connsiteX2" fmla="*/ 1043538 w 1043760"/>
                <a:gd name="connsiteY2" fmla="*/ 703980 h 1208188"/>
                <a:gd name="connsiteX3" fmla="*/ 414301 w 1043760"/>
                <a:gd name="connsiteY3" fmla="*/ 1205844 h 1208188"/>
                <a:gd name="connsiteX4" fmla="*/ 0 w 1043760"/>
                <a:gd name="connsiteY4" fmla="*/ 1208188 h 1208188"/>
                <a:gd name="connsiteX5" fmla="*/ 0 w 1043760"/>
                <a:gd name="connsiteY5" fmla="*/ 0 h 1208188"/>
                <a:gd name="connsiteX0" fmla="*/ 0 w 1043760"/>
                <a:gd name="connsiteY0" fmla="*/ 0 h 1209019"/>
                <a:gd name="connsiteX1" fmla="*/ 1039916 w 1043760"/>
                <a:gd name="connsiteY1" fmla="*/ 0 h 1209019"/>
                <a:gd name="connsiteX2" fmla="*/ 1043538 w 1043760"/>
                <a:gd name="connsiteY2" fmla="*/ 703980 h 1209019"/>
                <a:gd name="connsiteX3" fmla="*/ 430176 w 1043760"/>
                <a:gd name="connsiteY3" fmla="*/ 1209019 h 1209019"/>
                <a:gd name="connsiteX4" fmla="*/ 0 w 1043760"/>
                <a:gd name="connsiteY4" fmla="*/ 1208188 h 1209019"/>
                <a:gd name="connsiteX5" fmla="*/ 0 w 1043760"/>
                <a:gd name="connsiteY5" fmla="*/ 0 h 1209019"/>
                <a:gd name="connsiteX0" fmla="*/ 0 w 1043760"/>
                <a:gd name="connsiteY0" fmla="*/ 0 h 1208188"/>
                <a:gd name="connsiteX1" fmla="*/ 1039916 w 1043760"/>
                <a:gd name="connsiteY1" fmla="*/ 0 h 1208188"/>
                <a:gd name="connsiteX2" fmla="*/ 1043538 w 1043760"/>
                <a:gd name="connsiteY2" fmla="*/ 703980 h 1208188"/>
                <a:gd name="connsiteX3" fmla="*/ 367075 w 1043760"/>
                <a:gd name="connsiteY3" fmla="*/ 1204331 h 1208188"/>
                <a:gd name="connsiteX4" fmla="*/ 0 w 1043760"/>
                <a:gd name="connsiteY4" fmla="*/ 1208188 h 1208188"/>
                <a:gd name="connsiteX5" fmla="*/ 0 w 1043760"/>
                <a:gd name="connsiteY5" fmla="*/ 0 h 1208188"/>
                <a:gd name="connsiteX0" fmla="*/ 0 w 1039916"/>
                <a:gd name="connsiteY0" fmla="*/ 0 h 1208188"/>
                <a:gd name="connsiteX1" fmla="*/ 1039916 w 1039916"/>
                <a:gd name="connsiteY1" fmla="*/ 0 h 1208188"/>
                <a:gd name="connsiteX2" fmla="*/ 1026635 w 1039916"/>
                <a:gd name="connsiteY2" fmla="*/ 284755 h 1208188"/>
                <a:gd name="connsiteX3" fmla="*/ 367075 w 1039916"/>
                <a:gd name="connsiteY3" fmla="*/ 1204331 h 1208188"/>
                <a:gd name="connsiteX4" fmla="*/ 0 w 1039916"/>
                <a:gd name="connsiteY4" fmla="*/ 1208188 h 1208188"/>
                <a:gd name="connsiteX5" fmla="*/ 0 w 1039916"/>
                <a:gd name="connsiteY5" fmla="*/ 0 h 1208188"/>
                <a:gd name="connsiteX0" fmla="*/ 0 w 1039916"/>
                <a:gd name="connsiteY0" fmla="*/ 0 h 1213159"/>
                <a:gd name="connsiteX1" fmla="*/ 1039916 w 1039916"/>
                <a:gd name="connsiteY1" fmla="*/ 0 h 1213159"/>
                <a:gd name="connsiteX2" fmla="*/ 1026635 w 1039916"/>
                <a:gd name="connsiteY2" fmla="*/ 284755 h 1213159"/>
                <a:gd name="connsiteX3" fmla="*/ 554583 w 1039916"/>
                <a:gd name="connsiteY3" fmla="*/ 1213159 h 1213159"/>
                <a:gd name="connsiteX4" fmla="*/ 0 w 1039916"/>
                <a:gd name="connsiteY4" fmla="*/ 1208188 h 1213159"/>
                <a:gd name="connsiteX5" fmla="*/ 0 w 1039916"/>
                <a:gd name="connsiteY5" fmla="*/ 0 h 1213159"/>
                <a:gd name="connsiteX0" fmla="*/ 0 w 1039916"/>
                <a:gd name="connsiteY0" fmla="*/ 0 h 1213159"/>
                <a:gd name="connsiteX1" fmla="*/ 1039916 w 1039916"/>
                <a:gd name="connsiteY1" fmla="*/ 0 h 1213159"/>
                <a:gd name="connsiteX2" fmla="*/ 1026635 w 1039916"/>
                <a:gd name="connsiteY2" fmla="*/ 284755 h 1213159"/>
                <a:gd name="connsiteX3" fmla="*/ 554583 w 1039916"/>
                <a:gd name="connsiteY3" fmla="*/ 1213159 h 1213159"/>
                <a:gd name="connsiteX4" fmla="*/ 0 w 1039916"/>
                <a:gd name="connsiteY4" fmla="*/ 1208188 h 1213159"/>
                <a:gd name="connsiteX5" fmla="*/ 0 w 1039916"/>
                <a:gd name="connsiteY5" fmla="*/ 0 h 1213159"/>
                <a:gd name="connsiteX0" fmla="*/ 0 w 1039916"/>
                <a:gd name="connsiteY0" fmla="*/ 0 h 1213159"/>
                <a:gd name="connsiteX1" fmla="*/ 1039916 w 1039916"/>
                <a:gd name="connsiteY1" fmla="*/ 0 h 1213159"/>
                <a:gd name="connsiteX2" fmla="*/ 1026635 w 1039916"/>
                <a:gd name="connsiteY2" fmla="*/ 284755 h 1213159"/>
                <a:gd name="connsiteX3" fmla="*/ 554583 w 1039916"/>
                <a:gd name="connsiteY3" fmla="*/ 1213159 h 1213159"/>
                <a:gd name="connsiteX4" fmla="*/ 0 w 1039916"/>
                <a:gd name="connsiteY4" fmla="*/ 1208188 h 1213159"/>
                <a:gd name="connsiteX5" fmla="*/ 0 w 1039916"/>
                <a:gd name="connsiteY5" fmla="*/ 0 h 1213159"/>
                <a:gd name="connsiteX0" fmla="*/ 0 w 1039916"/>
                <a:gd name="connsiteY0" fmla="*/ 0 h 1213159"/>
                <a:gd name="connsiteX1" fmla="*/ 1039916 w 1039916"/>
                <a:gd name="connsiteY1" fmla="*/ 0 h 1213159"/>
                <a:gd name="connsiteX2" fmla="*/ 1034075 w 1039916"/>
                <a:gd name="connsiteY2" fmla="*/ 213301 h 1213159"/>
                <a:gd name="connsiteX3" fmla="*/ 554583 w 1039916"/>
                <a:gd name="connsiteY3" fmla="*/ 1213159 h 1213159"/>
                <a:gd name="connsiteX4" fmla="*/ 0 w 1039916"/>
                <a:gd name="connsiteY4" fmla="*/ 1208188 h 1213159"/>
                <a:gd name="connsiteX5" fmla="*/ 0 w 1039916"/>
                <a:gd name="connsiteY5" fmla="*/ 0 h 1213159"/>
                <a:gd name="connsiteX0" fmla="*/ 0 w 1037436"/>
                <a:gd name="connsiteY0" fmla="*/ 0 h 1213159"/>
                <a:gd name="connsiteX1" fmla="*/ 1037436 w 1037436"/>
                <a:gd name="connsiteY1" fmla="*/ 0 h 1213159"/>
                <a:gd name="connsiteX2" fmla="*/ 1034075 w 1037436"/>
                <a:gd name="connsiteY2" fmla="*/ 213301 h 1213159"/>
                <a:gd name="connsiteX3" fmla="*/ 554583 w 1037436"/>
                <a:gd name="connsiteY3" fmla="*/ 1213159 h 1213159"/>
                <a:gd name="connsiteX4" fmla="*/ 0 w 1037436"/>
                <a:gd name="connsiteY4" fmla="*/ 1208188 h 1213159"/>
                <a:gd name="connsiteX5" fmla="*/ 0 w 1037436"/>
                <a:gd name="connsiteY5" fmla="*/ 0 h 1213159"/>
                <a:gd name="connsiteX0" fmla="*/ 0 w 1037436"/>
                <a:gd name="connsiteY0" fmla="*/ 0 h 1208187"/>
                <a:gd name="connsiteX1" fmla="*/ 1037436 w 1037436"/>
                <a:gd name="connsiteY1" fmla="*/ 0 h 1208187"/>
                <a:gd name="connsiteX2" fmla="*/ 1034075 w 1037436"/>
                <a:gd name="connsiteY2" fmla="*/ 213301 h 1208187"/>
                <a:gd name="connsiteX3" fmla="*/ 606659 w 1037436"/>
                <a:gd name="connsiteY3" fmla="*/ 1204086 h 1208187"/>
                <a:gd name="connsiteX4" fmla="*/ 0 w 1037436"/>
                <a:gd name="connsiteY4" fmla="*/ 1208188 h 1208187"/>
                <a:gd name="connsiteX5" fmla="*/ 0 w 1037436"/>
                <a:gd name="connsiteY5" fmla="*/ 0 h 1208187"/>
                <a:gd name="connsiteX0" fmla="*/ 0 w 1099431"/>
                <a:gd name="connsiteY0" fmla="*/ 8812 h 1216999"/>
                <a:gd name="connsiteX1" fmla="*/ 1099431 w 1099431"/>
                <a:gd name="connsiteY1" fmla="*/ 0 h 1216999"/>
                <a:gd name="connsiteX2" fmla="*/ 1034075 w 1099431"/>
                <a:gd name="connsiteY2" fmla="*/ 222113 h 1216999"/>
                <a:gd name="connsiteX3" fmla="*/ 606659 w 1099431"/>
                <a:gd name="connsiteY3" fmla="*/ 1212898 h 1216999"/>
                <a:gd name="connsiteX4" fmla="*/ 0 w 1099431"/>
                <a:gd name="connsiteY4" fmla="*/ 1217000 h 1216999"/>
                <a:gd name="connsiteX5" fmla="*/ 0 w 1099431"/>
                <a:gd name="connsiteY5" fmla="*/ 8812 h 1216999"/>
                <a:gd name="connsiteX0" fmla="*/ 0 w 1145884"/>
                <a:gd name="connsiteY0" fmla="*/ 51063 h 1259250"/>
                <a:gd name="connsiteX1" fmla="*/ 1099431 w 1145884"/>
                <a:gd name="connsiteY1" fmla="*/ 42251 h 1259250"/>
                <a:gd name="connsiteX2" fmla="*/ 1145666 w 1145884"/>
                <a:gd name="connsiteY2" fmla="*/ 0 h 1259250"/>
                <a:gd name="connsiteX3" fmla="*/ 606659 w 1145884"/>
                <a:gd name="connsiteY3" fmla="*/ 1255149 h 1259250"/>
                <a:gd name="connsiteX4" fmla="*/ 0 w 1145884"/>
                <a:gd name="connsiteY4" fmla="*/ 1259251 h 1259250"/>
                <a:gd name="connsiteX5" fmla="*/ 0 w 1145884"/>
                <a:gd name="connsiteY5" fmla="*/ 51063 h 1259250"/>
                <a:gd name="connsiteX0" fmla="*/ 0 w 1128628"/>
                <a:gd name="connsiteY0" fmla="*/ 8812 h 1216999"/>
                <a:gd name="connsiteX1" fmla="*/ 1099431 w 1128628"/>
                <a:gd name="connsiteY1" fmla="*/ 0 h 1216999"/>
                <a:gd name="connsiteX2" fmla="*/ 1128307 w 1128628"/>
                <a:gd name="connsiteY2" fmla="*/ 1810 h 1216999"/>
                <a:gd name="connsiteX3" fmla="*/ 606659 w 1128628"/>
                <a:gd name="connsiteY3" fmla="*/ 1212898 h 1216999"/>
                <a:gd name="connsiteX4" fmla="*/ 0 w 1128628"/>
                <a:gd name="connsiteY4" fmla="*/ 1217000 h 1216999"/>
                <a:gd name="connsiteX5" fmla="*/ 0 w 1128628"/>
                <a:gd name="connsiteY5" fmla="*/ 8812 h 1216999"/>
                <a:gd name="connsiteX0" fmla="*/ 0 w 1128461"/>
                <a:gd name="connsiteY0" fmla="*/ 17624 h 1225811"/>
                <a:gd name="connsiteX1" fmla="*/ 1059754 w 1128461"/>
                <a:gd name="connsiteY1" fmla="*/ 0 h 1225811"/>
                <a:gd name="connsiteX2" fmla="*/ 1128307 w 1128461"/>
                <a:gd name="connsiteY2" fmla="*/ 10622 h 1225811"/>
                <a:gd name="connsiteX3" fmla="*/ 606659 w 1128461"/>
                <a:gd name="connsiteY3" fmla="*/ 1221710 h 1225811"/>
                <a:gd name="connsiteX4" fmla="*/ 0 w 1128461"/>
                <a:gd name="connsiteY4" fmla="*/ 1225812 h 1225811"/>
                <a:gd name="connsiteX5" fmla="*/ 0 w 1128461"/>
                <a:gd name="connsiteY5" fmla="*/ 17624 h 1225811"/>
                <a:gd name="connsiteX0" fmla="*/ 0 w 1128307"/>
                <a:gd name="connsiteY0" fmla="*/ 7002 h 1215189"/>
                <a:gd name="connsiteX1" fmla="*/ 1128307 w 1128307"/>
                <a:gd name="connsiteY1" fmla="*/ 0 h 1215189"/>
                <a:gd name="connsiteX2" fmla="*/ 606659 w 1128307"/>
                <a:gd name="connsiteY2" fmla="*/ 1211088 h 1215189"/>
                <a:gd name="connsiteX3" fmla="*/ 0 w 1128307"/>
                <a:gd name="connsiteY3" fmla="*/ 1215190 h 1215189"/>
                <a:gd name="connsiteX4" fmla="*/ 0 w 1128307"/>
                <a:gd name="connsiteY4" fmla="*/ 7002 h 1215189"/>
                <a:gd name="connsiteX0" fmla="*/ 0 w 1128307"/>
                <a:gd name="connsiteY0" fmla="*/ 0 h 1234623"/>
                <a:gd name="connsiteX1" fmla="*/ 1128307 w 1128307"/>
                <a:gd name="connsiteY1" fmla="*/ 19434 h 1234623"/>
                <a:gd name="connsiteX2" fmla="*/ 606659 w 1128307"/>
                <a:gd name="connsiteY2" fmla="*/ 1230522 h 1234623"/>
                <a:gd name="connsiteX3" fmla="*/ 0 w 1128307"/>
                <a:gd name="connsiteY3" fmla="*/ 1234624 h 1234623"/>
                <a:gd name="connsiteX4" fmla="*/ 0 w 1128307"/>
                <a:gd name="connsiteY4" fmla="*/ 0 h 1234623"/>
                <a:gd name="connsiteX0" fmla="*/ 0 w 1128307"/>
                <a:gd name="connsiteY0" fmla="*/ 0 h 1367730"/>
                <a:gd name="connsiteX1" fmla="*/ 1128307 w 1128307"/>
                <a:gd name="connsiteY1" fmla="*/ 19434 h 1367730"/>
                <a:gd name="connsiteX2" fmla="*/ 606659 w 1128307"/>
                <a:gd name="connsiteY2" fmla="*/ 1230522 h 1367730"/>
                <a:gd name="connsiteX3" fmla="*/ 0 w 1128307"/>
                <a:gd name="connsiteY3" fmla="*/ 1367729 h 1367730"/>
                <a:gd name="connsiteX4" fmla="*/ 0 w 1128307"/>
                <a:gd name="connsiteY4" fmla="*/ 0 h 1367730"/>
                <a:gd name="connsiteX0" fmla="*/ 0 w 1128307"/>
                <a:gd name="connsiteY0" fmla="*/ 0 h 1367730"/>
                <a:gd name="connsiteX1" fmla="*/ 1128307 w 1128307"/>
                <a:gd name="connsiteY1" fmla="*/ 19434 h 1367730"/>
                <a:gd name="connsiteX2" fmla="*/ 510356 w 1128307"/>
                <a:gd name="connsiteY2" fmla="*/ 1344607 h 1367730"/>
                <a:gd name="connsiteX3" fmla="*/ 0 w 1128307"/>
                <a:gd name="connsiteY3" fmla="*/ 1367729 h 1367730"/>
                <a:gd name="connsiteX4" fmla="*/ 0 w 1128307"/>
                <a:gd name="connsiteY4" fmla="*/ 0 h 1367730"/>
                <a:gd name="connsiteX0" fmla="*/ 0 w 1162701"/>
                <a:gd name="connsiteY0" fmla="*/ 0 h 1367730"/>
                <a:gd name="connsiteX1" fmla="*/ 1162701 w 1162701"/>
                <a:gd name="connsiteY1" fmla="*/ 19434 h 1367730"/>
                <a:gd name="connsiteX2" fmla="*/ 544750 w 1162701"/>
                <a:gd name="connsiteY2" fmla="*/ 1344607 h 1367730"/>
                <a:gd name="connsiteX3" fmla="*/ 34394 w 1162701"/>
                <a:gd name="connsiteY3" fmla="*/ 1367729 h 1367730"/>
                <a:gd name="connsiteX4" fmla="*/ 0 w 1162701"/>
                <a:gd name="connsiteY4" fmla="*/ 0 h 1367730"/>
                <a:gd name="connsiteX0" fmla="*/ 0 w 1162701"/>
                <a:gd name="connsiteY0" fmla="*/ 0 h 1358222"/>
                <a:gd name="connsiteX1" fmla="*/ 1162701 w 1162701"/>
                <a:gd name="connsiteY1" fmla="*/ 19434 h 1358222"/>
                <a:gd name="connsiteX2" fmla="*/ 544750 w 1162701"/>
                <a:gd name="connsiteY2" fmla="*/ 1344607 h 1358222"/>
                <a:gd name="connsiteX3" fmla="*/ 3438 w 1162701"/>
                <a:gd name="connsiteY3" fmla="*/ 1358222 h 1358222"/>
                <a:gd name="connsiteX4" fmla="*/ 0 w 1162701"/>
                <a:gd name="connsiteY4" fmla="*/ 0 h 1358222"/>
                <a:gd name="connsiteX0" fmla="*/ 3440 w 1159263"/>
                <a:gd name="connsiteY0" fmla="*/ -1 h 1348709"/>
                <a:gd name="connsiteX1" fmla="*/ 1159263 w 1159263"/>
                <a:gd name="connsiteY1" fmla="*/ 9921 h 1348709"/>
                <a:gd name="connsiteX2" fmla="*/ 541312 w 1159263"/>
                <a:gd name="connsiteY2" fmla="*/ 1335094 h 1348709"/>
                <a:gd name="connsiteX3" fmla="*/ 0 w 1159263"/>
                <a:gd name="connsiteY3" fmla="*/ 1348709 h 1348709"/>
                <a:gd name="connsiteX4" fmla="*/ 3440 w 1159263"/>
                <a:gd name="connsiteY4" fmla="*/ -1 h 1348709"/>
                <a:gd name="connsiteX0" fmla="*/ 153 w 1155976"/>
                <a:gd name="connsiteY0" fmla="*/ -1 h 1335094"/>
                <a:gd name="connsiteX1" fmla="*/ 1155976 w 1155976"/>
                <a:gd name="connsiteY1" fmla="*/ 9921 h 1335094"/>
                <a:gd name="connsiteX2" fmla="*/ 538025 w 1155976"/>
                <a:gd name="connsiteY2" fmla="*/ 1335094 h 1335094"/>
                <a:gd name="connsiteX3" fmla="*/ 3591 w 1155976"/>
                <a:gd name="connsiteY3" fmla="*/ 1329703 h 1335094"/>
                <a:gd name="connsiteX4" fmla="*/ 153 w 1155976"/>
                <a:gd name="connsiteY4" fmla="*/ -1 h 1335094"/>
                <a:gd name="connsiteX0" fmla="*/ 153 w 1370854"/>
                <a:gd name="connsiteY0" fmla="*/ 1 h 1335096"/>
                <a:gd name="connsiteX1" fmla="*/ 1370854 w 1370854"/>
                <a:gd name="connsiteY1" fmla="*/ 9927 h 1335096"/>
                <a:gd name="connsiteX2" fmla="*/ 538025 w 1370854"/>
                <a:gd name="connsiteY2" fmla="*/ 1335096 h 1335096"/>
                <a:gd name="connsiteX3" fmla="*/ 3591 w 1370854"/>
                <a:gd name="connsiteY3" fmla="*/ 1329705 h 1335096"/>
                <a:gd name="connsiteX4" fmla="*/ 153 w 1370854"/>
                <a:gd name="connsiteY4" fmla="*/ 1 h 1335096"/>
                <a:gd name="connsiteX0" fmla="*/ 153 w 1370854"/>
                <a:gd name="connsiteY0" fmla="*/ -1 h 1335094"/>
                <a:gd name="connsiteX1" fmla="*/ 1370854 w 1370854"/>
                <a:gd name="connsiteY1" fmla="*/ 9925 h 1335094"/>
                <a:gd name="connsiteX2" fmla="*/ 695602 w 1370854"/>
                <a:gd name="connsiteY2" fmla="*/ 1335094 h 1335094"/>
                <a:gd name="connsiteX3" fmla="*/ 3591 w 1370854"/>
                <a:gd name="connsiteY3" fmla="*/ 1329703 h 1335094"/>
                <a:gd name="connsiteX4" fmla="*/ 153 w 1370854"/>
                <a:gd name="connsiteY4" fmla="*/ -1 h 1335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854" h="1335094">
                  <a:moveTo>
                    <a:pt x="153" y="-1"/>
                  </a:moveTo>
                  <a:lnTo>
                    <a:pt x="1370854" y="9925"/>
                  </a:lnTo>
                  <a:lnTo>
                    <a:pt x="695602" y="1335094"/>
                  </a:lnTo>
                  <a:lnTo>
                    <a:pt x="3591" y="1329703"/>
                  </a:lnTo>
                  <a:cubicBezTo>
                    <a:pt x="4738" y="880133"/>
                    <a:pt x="-994" y="449569"/>
                    <a:pt x="153" y="-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 name="Freeform: Shape 106">
              <a:extLst>
                <a:ext uri="{FF2B5EF4-FFF2-40B4-BE49-F238E27FC236}">
                  <a16:creationId xmlns:a16="http://schemas.microsoft.com/office/drawing/2014/main" id="{D61A3760-C8E6-415B-A60A-754DE717684B}"/>
                </a:ext>
              </a:extLst>
            </p:cNvPr>
            <p:cNvSpPr/>
            <p:nvPr/>
          </p:nvSpPr>
          <p:spPr>
            <a:xfrm>
              <a:off x="6368234" y="1681655"/>
              <a:ext cx="658969" cy="493640"/>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r>
                <a:rPr lang="en-US" sz="900" spc="-20" dirty="0">
                  <a:solidFill>
                    <a:srgbClr val="505151"/>
                  </a:solidFill>
                </a:rPr>
                <a:t>Data </a:t>
              </a:r>
              <a:br>
                <a:rPr lang="en-US" sz="900" spc="-20" dirty="0">
                  <a:solidFill>
                    <a:srgbClr val="505151"/>
                  </a:solidFill>
                </a:rPr>
              </a:br>
              <a:r>
                <a:rPr lang="en-US" sz="900" spc="-20" dirty="0">
                  <a:solidFill>
                    <a:srgbClr val="505151"/>
                  </a:solidFill>
                </a:rPr>
                <a:t>validation and </a:t>
              </a:r>
            </a:p>
            <a:p>
              <a:r>
                <a:rPr lang="en-US" sz="900" spc="-20" dirty="0">
                  <a:solidFill>
                    <a:srgbClr val="505151"/>
                  </a:solidFill>
                </a:rPr>
                <a:t>deduplication workflows</a:t>
              </a:r>
              <a:endParaRPr lang="en-CA" sz="900" spc="-20" dirty="0">
                <a:solidFill>
                  <a:srgbClr val="505151"/>
                </a:solidFill>
              </a:endParaRPr>
            </a:p>
          </p:txBody>
        </p:sp>
        <p:pic>
          <p:nvPicPr>
            <p:cNvPr id="256" name="Graphic 255">
              <a:extLst>
                <a:ext uri="{FF2B5EF4-FFF2-40B4-BE49-F238E27FC236}">
                  <a16:creationId xmlns:a16="http://schemas.microsoft.com/office/drawing/2014/main" id="{72AB17CD-410B-4A02-B6D7-8900D6F18FD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14774" y="1227301"/>
              <a:ext cx="486916" cy="417503"/>
            </a:xfrm>
            <a:prstGeom prst="rect">
              <a:avLst/>
            </a:prstGeom>
          </p:spPr>
        </p:pic>
      </p:grpSp>
      <p:grpSp>
        <p:nvGrpSpPr>
          <p:cNvPr id="8" name="Group 7">
            <a:extLst>
              <a:ext uri="{FF2B5EF4-FFF2-40B4-BE49-F238E27FC236}">
                <a16:creationId xmlns:a16="http://schemas.microsoft.com/office/drawing/2014/main" id="{3EA2147A-8833-5745-8ABE-514AE2497253}"/>
              </a:ext>
            </a:extLst>
          </p:cNvPr>
          <p:cNvGrpSpPr/>
          <p:nvPr/>
        </p:nvGrpSpPr>
        <p:grpSpPr>
          <a:xfrm>
            <a:off x="5139942" y="3154420"/>
            <a:ext cx="1259633" cy="700559"/>
            <a:chOff x="5446616" y="3154420"/>
            <a:chExt cx="1259633" cy="700559"/>
          </a:xfrm>
        </p:grpSpPr>
        <p:sp>
          <p:nvSpPr>
            <p:cNvPr id="245" name="Rectangle 244">
              <a:extLst>
                <a:ext uri="{FF2B5EF4-FFF2-40B4-BE49-F238E27FC236}">
                  <a16:creationId xmlns:a16="http://schemas.microsoft.com/office/drawing/2014/main" id="{0974B4F2-49EC-4C08-B81E-A03D27BA647D}"/>
                </a:ext>
              </a:extLst>
            </p:cNvPr>
            <p:cNvSpPr/>
            <p:nvPr/>
          </p:nvSpPr>
          <p:spPr>
            <a:xfrm rot="16200000">
              <a:off x="5726153" y="2874883"/>
              <a:ext cx="700559" cy="1259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6" name="Freeform: Shape 106">
              <a:extLst>
                <a:ext uri="{FF2B5EF4-FFF2-40B4-BE49-F238E27FC236}">
                  <a16:creationId xmlns:a16="http://schemas.microsoft.com/office/drawing/2014/main" id="{8FB00C58-B808-4B77-80BF-47E43C612248}"/>
                </a:ext>
              </a:extLst>
            </p:cNvPr>
            <p:cNvSpPr/>
            <p:nvPr/>
          </p:nvSpPr>
          <p:spPr>
            <a:xfrm>
              <a:off x="5496097" y="3287736"/>
              <a:ext cx="939896" cy="431331"/>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ctr" anchorCtr="0" forceAA="0" compatLnSpc="1">
              <a:prstTxWarp prst="textNoShape">
                <a:avLst/>
              </a:prstTxWarp>
              <a:noAutofit/>
            </a:bodyPr>
            <a:lstStyle/>
            <a:p>
              <a:pPr>
                <a:spcAft>
                  <a:spcPts val="600"/>
                </a:spcAft>
                <a:buClr>
                  <a:schemeClr val="tx2"/>
                </a:buClr>
                <a:buSzPct val="110000"/>
              </a:pPr>
              <a:endParaRPr lang="en-US" sz="900" spc="-20" dirty="0"/>
            </a:p>
            <a:p>
              <a:pPr>
                <a:spcAft>
                  <a:spcPts val="600"/>
                </a:spcAft>
                <a:buClr>
                  <a:schemeClr val="tx2"/>
                </a:buClr>
                <a:buSzPct val="110000"/>
              </a:pPr>
              <a:endParaRPr lang="en-US" sz="900" spc="-20" dirty="0"/>
            </a:p>
            <a:p>
              <a:pPr>
                <a:spcAft>
                  <a:spcPts val="600"/>
                </a:spcAft>
                <a:buClr>
                  <a:schemeClr val="tx2"/>
                </a:buClr>
                <a:buSzPct val="110000"/>
              </a:pPr>
              <a:r>
                <a:rPr lang="en-US" sz="900" spc="-20" dirty="0"/>
                <a:t>PRS processes</a:t>
              </a:r>
            </a:p>
            <a:p>
              <a:pPr>
                <a:spcAft>
                  <a:spcPts val="600"/>
                </a:spcAft>
                <a:buClr>
                  <a:schemeClr val="tx2"/>
                </a:buClr>
                <a:buSzPct val="110000"/>
              </a:pPr>
              <a:r>
                <a:rPr lang="en-US" sz="900" spc="-20" dirty="0"/>
                <a:t>Scopus data </a:t>
              </a:r>
              <a:br>
                <a:rPr lang="en-US" sz="900" spc="-20" dirty="0"/>
              </a:br>
              <a:r>
                <a:rPr lang="en-US" sz="900" spc="-20" dirty="0"/>
                <a:t>and metrics </a:t>
              </a:r>
            </a:p>
            <a:p>
              <a:pPr>
                <a:spcAft>
                  <a:spcPts val="600"/>
                </a:spcAft>
                <a:buClr>
                  <a:schemeClr val="tx2"/>
                </a:buClr>
                <a:buSzPct val="110000"/>
              </a:pPr>
              <a:endParaRPr lang="en-US" sz="900" spc="-20" dirty="0"/>
            </a:p>
            <a:p>
              <a:pPr>
                <a:spcAft>
                  <a:spcPts val="600"/>
                </a:spcAft>
                <a:buClr>
                  <a:schemeClr val="tx2"/>
                </a:buClr>
                <a:buSzPct val="110000"/>
              </a:pPr>
              <a:endParaRPr lang="en-CA" sz="900" spc="-20" dirty="0"/>
            </a:p>
          </p:txBody>
        </p:sp>
      </p:grpSp>
    </p:spTree>
    <p:extLst>
      <p:ext uri="{BB962C8B-B14F-4D97-AF65-F5344CB8AC3E}">
        <p14:creationId xmlns:p14="http://schemas.microsoft.com/office/powerpoint/2010/main" val="214603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5">
                                            <p:txEl>
                                              <p:pRg st="0" end="0"/>
                                            </p:txEl>
                                          </p:spTgt>
                                        </p:tgtEl>
                                        <p:attrNameLst>
                                          <p:attrName>style.visibility</p:attrName>
                                        </p:attrNameLst>
                                      </p:cBhvr>
                                      <p:to>
                                        <p:strVal val="visible"/>
                                      </p:to>
                                    </p:set>
                                    <p:animEffect transition="in" filter="fade">
                                      <p:cBhvr>
                                        <p:cTn id="11" dur="500"/>
                                        <p:tgtEl>
                                          <p:spTgt spid="225">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5">
                                            <p:txEl>
                                              <p:pRg st="1" end="1"/>
                                            </p:txEl>
                                          </p:spTgt>
                                        </p:tgtEl>
                                        <p:attrNameLst>
                                          <p:attrName>style.visibility</p:attrName>
                                        </p:attrNameLst>
                                      </p:cBhvr>
                                      <p:to>
                                        <p:strVal val="visible"/>
                                      </p:to>
                                    </p:set>
                                    <p:animEffect transition="in" filter="fade">
                                      <p:cBhvr>
                                        <p:cTn id="15" dur="500"/>
                                        <p:tgtEl>
                                          <p:spTgt spid="225">
                                            <p:txEl>
                                              <p:pRg st="1" end="1"/>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1"/>
                                        </p:tgtEl>
                                        <p:attrNameLst>
                                          <p:attrName>style.visibility</p:attrName>
                                        </p:attrNameLst>
                                      </p:cBhvr>
                                      <p:to>
                                        <p:strVal val="visible"/>
                                      </p:to>
                                    </p:set>
                                    <p:animEffect transition="in" filter="fade">
                                      <p:cBhvr>
                                        <p:cTn id="23" dur="500"/>
                                        <p:tgtEl>
                                          <p:spTgt spid="26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F8B91D-2984-41C2-AAA1-9B3D31DD1C9F}"/>
              </a:ext>
            </a:extLst>
          </p:cNvPr>
          <p:cNvSpPr>
            <a:spLocks noGrp="1"/>
          </p:cNvSpPr>
          <p:nvPr>
            <p:ph type="ftr" sz="quarter" idx="11"/>
          </p:nvPr>
        </p:nvSpPr>
        <p:spPr/>
        <p:txBody>
          <a:bodyPr>
            <a:normAutofit/>
          </a:bodyPr>
          <a:lstStyle/>
          <a:p>
            <a:r>
              <a:rPr lang="en-US" dirty="0"/>
              <a:t>Pure - Unlock your full research potential</a:t>
            </a:r>
            <a:endParaRPr lang="de-DE" dirty="0"/>
          </a:p>
        </p:txBody>
      </p:sp>
      <p:sp>
        <p:nvSpPr>
          <p:cNvPr id="9" name="Title 3">
            <a:extLst>
              <a:ext uri="{FF2B5EF4-FFF2-40B4-BE49-F238E27FC236}">
                <a16:creationId xmlns:a16="http://schemas.microsoft.com/office/drawing/2014/main" id="{6130D753-C6E0-427F-9165-1FB41F779EAA}"/>
              </a:ext>
            </a:extLst>
          </p:cNvPr>
          <p:cNvSpPr txBox="1">
            <a:spLocks/>
          </p:cNvSpPr>
          <p:nvPr/>
        </p:nvSpPr>
        <p:spPr>
          <a:xfrm>
            <a:off x="568541" y="485163"/>
            <a:ext cx="7991475" cy="462759"/>
          </a:xfrm>
          <a:prstGeom prst="rect">
            <a:avLst/>
          </a:prstGeom>
        </p:spPr>
        <p:txBody>
          <a:bodyPr vert="horz" lIns="0" tIns="0" rIns="0" bIns="0" rtlCol="0" anchor="ctr" anchorCtr="0">
            <a:normAutofit/>
          </a:bodyPr>
          <a:lstStyle>
            <a:lvl1pPr marL="177800" indent="-177800" algn="l" defTabSz="685800" rtl="0" eaLnBrk="1" latinLnBrk="0" hangingPunct="1">
              <a:lnSpc>
                <a:spcPct val="100000"/>
              </a:lnSpc>
              <a:spcBef>
                <a:spcPct val="0"/>
              </a:spcBef>
              <a:buNone/>
              <a:defRPr sz="3600" kern="1200" baseline="0">
                <a:solidFill>
                  <a:srgbClr val="FF6C00"/>
                </a:solidFill>
                <a:latin typeface="+mj-lt"/>
                <a:ea typeface="+mj-ea"/>
                <a:cs typeface="+mj-cs"/>
              </a:defRPr>
            </a:lvl1pPr>
          </a:lstStyle>
          <a:p>
            <a:r>
              <a:rPr lang="en-US" sz="2800" dirty="0">
                <a:solidFill>
                  <a:schemeClr val="tx1"/>
                </a:solidFill>
              </a:rPr>
              <a:t>Pure use case:</a:t>
            </a:r>
          </a:p>
        </p:txBody>
      </p:sp>
      <p:cxnSp>
        <p:nvCxnSpPr>
          <p:cNvPr id="12" name="Straight Connector 11">
            <a:extLst>
              <a:ext uri="{FF2B5EF4-FFF2-40B4-BE49-F238E27FC236}">
                <a16:creationId xmlns:a16="http://schemas.microsoft.com/office/drawing/2014/main" id="{464DCC17-7297-4D43-8BEF-4388E7C33488}"/>
              </a:ext>
            </a:extLst>
          </p:cNvPr>
          <p:cNvCxnSpPr>
            <a:cxnSpLocks/>
          </p:cNvCxnSpPr>
          <p:nvPr/>
        </p:nvCxnSpPr>
        <p:spPr>
          <a:xfrm flipV="1">
            <a:off x="576263" y="4443414"/>
            <a:ext cx="4919662"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58D0B3E-3F79-4441-A70E-2D67FBF3E5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pic>
        <p:nvPicPr>
          <p:cNvPr id="10" name="Picture 9">
            <a:extLst>
              <a:ext uri="{FF2B5EF4-FFF2-40B4-BE49-F238E27FC236}">
                <a16:creationId xmlns:a16="http://schemas.microsoft.com/office/drawing/2014/main" id="{6031C612-249B-074A-974F-1D1707448990}"/>
              </a:ext>
            </a:extLst>
          </p:cNvPr>
          <p:cNvPicPr>
            <a:picLocks noChangeAspect="1"/>
          </p:cNvPicPr>
          <p:nvPr/>
        </p:nvPicPr>
        <p:blipFill>
          <a:blip r:embed="rId4"/>
          <a:srcRect/>
          <a:stretch/>
        </p:blipFill>
        <p:spPr>
          <a:xfrm>
            <a:off x="5470317" y="1607528"/>
            <a:ext cx="3700020" cy="3564540"/>
          </a:xfrm>
          <a:prstGeom prst="rect">
            <a:avLst/>
          </a:prstGeom>
        </p:spPr>
      </p:pic>
      <p:sp>
        <p:nvSpPr>
          <p:cNvPr id="8" name="Rectangle 7">
            <a:extLst>
              <a:ext uri="{FF2B5EF4-FFF2-40B4-BE49-F238E27FC236}">
                <a16:creationId xmlns:a16="http://schemas.microsoft.com/office/drawing/2014/main" id="{98F60E93-4454-4789-AAE1-142187D6186C}"/>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PURE USE CASES</a:t>
            </a:r>
          </a:p>
        </p:txBody>
      </p:sp>
      <p:sp>
        <p:nvSpPr>
          <p:cNvPr id="5" name="Title 1">
            <a:extLst>
              <a:ext uri="{FF2B5EF4-FFF2-40B4-BE49-F238E27FC236}">
                <a16:creationId xmlns:a16="http://schemas.microsoft.com/office/drawing/2014/main" id="{341427A9-6BF3-466E-AB83-71793742F6D4}"/>
              </a:ext>
            </a:extLst>
          </p:cNvPr>
          <p:cNvSpPr txBox="1">
            <a:spLocks/>
          </p:cNvSpPr>
          <p:nvPr/>
        </p:nvSpPr>
        <p:spPr>
          <a:xfrm>
            <a:off x="544731" y="1175138"/>
            <a:ext cx="6739989" cy="2915850"/>
          </a:xfrm>
          <a:prstGeom prst="rect">
            <a:avLst/>
          </a:prstGeom>
        </p:spPr>
        <p:txBody>
          <a:bodyPr vert="horz" lIns="0" tIns="0" rIns="91440" bIns="0" rtlCol="0" anchor="t" anchorCtr="0">
            <a:noAutofit/>
          </a:bodyPr>
          <a:lstStyle>
            <a:lvl1pPr algn="l" defTabSz="685800" rtl="0" eaLnBrk="1" latinLnBrk="0" hangingPunct="1">
              <a:lnSpc>
                <a:spcPct val="100000"/>
              </a:lnSpc>
              <a:spcBef>
                <a:spcPct val="0"/>
              </a:spcBef>
              <a:buNone/>
              <a:defRPr lang="de-DE" sz="2800" kern="1200" dirty="0">
                <a:solidFill>
                  <a:schemeClr val="tx1"/>
                </a:solidFill>
                <a:latin typeface="+mj-lt"/>
                <a:ea typeface="+mj-ea"/>
                <a:cs typeface="+mj-cs"/>
              </a:defRPr>
            </a:lvl1pPr>
          </a:lstStyle>
          <a:p>
            <a:pPr>
              <a:lnSpc>
                <a:spcPct val="90000"/>
              </a:lnSpc>
            </a:pPr>
            <a:r>
              <a:rPr lang="en-US" sz="4800" b="1" dirty="0">
                <a:solidFill>
                  <a:schemeClr val="accent1"/>
                </a:solidFill>
              </a:rPr>
              <a:t>Encourage Openness,  networking and collaboration </a:t>
            </a:r>
          </a:p>
        </p:txBody>
      </p:sp>
    </p:spTree>
    <p:extLst>
      <p:ext uri="{BB962C8B-B14F-4D97-AF65-F5344CB8AC3E}">
        <p14:creationId xmlns:p14="http://schemas.microsoft.com/office/powerpoint/2010/main" val="58502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A694EA9-8921-4876-B362-86ABA4B94CD1}"/>
              </a:ext>
            </a:extLst>
          </p:cNvPr>
          <p:cNvGrpSpPr/>
          <p:nvPr/>
        </p:nvGrpSpPr>
        <p:grpSpPr>
          <a:xfrm>
            <a:off x="5589727" y="1816701"/>
            <a:ext cx="1488313" cy="1569691"/>
            <a:chOff x="5589727" y="1872894"/>
            <a:chExt cx="1488313" cy="1569691"/>
          </a:xfrm>
        </p:grpSpPr>
        <p:grpSp>
          <p:nvGrpSpPr>
            <p:cNvPr id="448" name="Group 447">
              <a:extLst>
                <a:ext uri="{FF2B5EF4-FFF2-40B4-BE49-F238E27FC236}">
                  <a16:creationId xmlns:a16="http://schemas.microsoft.com/office/drawing/2014/main" id="{14027025-48DC-4027-BD33-89B2186DEADF}"/>
                </a:ext>
              </a:extLst>
            </p:cNvPr>
            <p:cNvGrpSpPr/>
            <p:nvPr/>
          </p:nvGrpSpPr>
          <p:grpSpPr>
            <a:xfrm rot="5400000">
              <a:off x="5934283" y="1528339"/>
              <a:ext cx="799197" cy="1488308"/>
              <a:chOff x="3121462" y="1633233"/>
              <a:chExt cx="889011" cy="1655565"/>
            </a:xfrm>
          </p:grpSpPr>
          <p:sp>
            <p:nvSpPr>
              <p:cNvPr id="458" name="Freeform: Shape 180">
                <a:extLst>
                  <a:ext uri="{FF2B5EF4-FFF2-40B4-BE49-F238E27FC236}">
                    <a16:creationId xmlns:a16="http://schemas.microsoft.com/office/drawing/2014/main" id="{09DFA364-518F-4382-B538-9EA50CC8FAE3}"/>
                  </a:ext>
                </a:extLst>
              </p:cNvPr>
              <p:cNvSpPr/>
              <p:nvPr/>
            </p:nvSpPr>
            <p:spPr>
              <a:xfrm>
                <a:off x="3175365" y="1633233"/>
                <a:ext cx="835108" cy="1655565"/>
              </a:xfrm>
              <a:custGeom>
                <a:avLst/>
                <a:gdLst>
                  <a:gd name="connsiteX0" fmla="*/ 0 w 835107"/>
                  <a:gd name="connsiteY0" fmla="*/ 0 h 1655564"/>
                  <a:gd name="connsiteX1" fmla="*/ 0 w 835107"/>
                  <a:gd name="connsiteY1" fmla="*/ 377996 h 1655564"/>
                  <a:gd name="connsiteX2" fmla="*/ 840968 w 835107"/>
                  <a:gd name="connsiteY2" fmla="*/ 915689 h 1655564"/>
                  <a:gd name="connsiteX3" fmla="*/ 840968 w 835107"/>
                  <a:gd name="connsiteY3" fmla="*/ 1658495 h 1655564"/>
                </a:gdLst>
                <a:ahLst/>
                <a:cxnLst>
                  <a:cxn ang="0">
                    <a:pos x="connsiteX0" y="connsiteY0"/>
                  </a:cxn>
                  <a:cxn ang="0">
                    <a:pos x="connsiteX1" y="connsiteY1"/>
                  </a:cxn>
                  <a:cxn ang="0">
                    <a:pos x="connsiteX2" y="connsiteY2"/>
                  </a:cxn>
                  <a:cxn ang="0">
                    <a:pos x="connsiteX3" y="connsiteY3"/>
                  </a:cxn>
                </a:cxnLst>
                <a:rect l="l" t="t" r="r" b="b"/>
                <a:pathLst>
                  <a:path w="835107" h="1655564">
                    <a:moveTo>
                      <a:pt x="0" y="0"/>
                    </a:moveTo>
                    <a:lnTo>
                      <a:pt x="0" y="377996"/>
                    </a:lnTo>
                    <a:lnTo>
                      <a:pt x="840968" y="915689"/>
                    </a:lnTo>
                    <a:lnTo>
                      <a:pt x="840968" y="1658495"/>
                    </a:lnTo>
                  </a:path>
                </a:pathLst>
              </a:custGeom>
              <a:noFill/>
              <a:ln w="5487" cap="flat">
                <a:solidFill>
                  <a:srgbClr val="4875BA"/>
                </a:solidFill>
                <a:prstDash val="solid"/>
                <a:miter/>
              </a:ln>
            </p:spPr>
            <p:txBody>
              <a:bodyPr rtlCol="0" anchor="ctr"/>
              <a:lstStyle/>
              <a:p>
                <a:endParaRPr lang="en-CA" sz="2400" dirty="0"/>
              </a:p>
            </p:txBody>
          </p:sp>
          <p:sp>
            <p:nvSpPr>
              <p:cNvPr id="459" name="Freeform: Shape 181">
                <a:extLst>
                  <a:ext uri="{FF2B5EF4-FFF2-40B4-BE49-F238E27FC236}">
                    <a16:creationId xmlns:a16="http://schemas.microsoft.com/office/drawing/2014/main" id="{3DEBB0B1-B50D-4F5A-BD9D-48B703B09984}"/>
                  </a:ext>
                </a:extLst>
              </p:cNvPr>
              <p:cNvSpPr/>
              <p:nvPr/>
            </p:nvSpPr>
            <p:spPr>
              <a:xfrm rot="10800000" flipH="1">
                <a:off x="3121462" y="1634162"/>
                <a:ext cx="102557" cy="58604"/>
              </a:xfrm>
              <a:custGeom>
                <a:avLst/>
                <a:gdLst>
                  <a:gd name="connsiteX0" fmla="*/ 109150 w 102557"/>
                  <a:gd name="connsiteY0" fmla="*/ 6593 h 58604"/>
                  <a:gd name="connsiteX1" fmla="*/ 54209 w 102557"/>
                  <a:gd name="connsiteY1" fmla="*/ 61534 h 58604"/>
                  <a:gd name="connsiteX2" fmla="*/ 0 w 102557"/>
                  <a:gd name="connsiteY2" fmla="*/ 0 h 58604"/>
                </a:gdLst>
                <a:ahLst/>
                <a:cxnLst>
                  <a:cxn ang="0">
                    <a:pos x="connsiteX0" y="connsiteY0"/>
                  </a:cxn>
                  <a:cxn ang="0">
                    <a:pos x="connsiteX1" y="connsiteY1"/>
                  </a:cxn>
                  <a:cxn ang="0">
                    <a:pos x="connsiteX2" y="connsiteY2"/>
                  </a:cxn>
                </a:cxnLst>
                <a:rect l="l" t="t" r="r" b="b"/>
                <a:pathLst>
                  <a:path w="102557" h="58604">
                    <a:moveTo>
                      <a:pt x="109150" y="6593"/>
                    </a:moveTo>
                    <a:lnTo>
                      <a:pt x="54209" y="61534"/>
                    </a:lnTo>
                    <a:lnTo>
                      <a:pt x="0" y="0"/>
                    </a:lnTo>
                  </a:path>
                </a:pathLst>
              </a:custGeom>
              <a:noFill/>
              <a:ln w="5487" cap="flat">
                <a:solidFill>
                  <a:srgbClr val="4875BA"/>
                </a:solidFill>
                <a:prstDash val="solid"/>
                <a:miter/>
              </a:ln>
            </p:spPr>
            <p:txBody>
              <a:bodyPr rtlCol="0" anchor="ctr"/>
              <a:lstStyle/>
              <a:p>
                <a:endParaRPr lang="en-CA" sz="2400" dirty="0"/>
              </a:p>
            </p:txBody>
          </p:sp>
        </p:grpSp>
        <p:grpSp>
          <p:nvGrpSpPr>
            <p:cNvPr id="449" name="Group 448">
              <a:extLst>
                <a:ext uri="{FF2B5EF4-FFF2-40B4-BE49-F238E27FC236}">
                  <a16:creationId xmlns:a16="http://schemas.microsoft.com/office/drawing/2014/main" id="{E816BB51-E214-4145-8963-8912B3A5A518}"/>
                </a:ext>
              </a:extLst>
            </p:cNvPr>
            <p:cNvGrpSpPr/>
            <p:nvPr/>
          </p:nvGrpSpPr>
          <p:grpSpPr>
            <a:xfrm rot="5400000">
              <a:off x="6182547" y="2312859"/>
              <a:ext cx="92196" cy="720818"/>
              <a:chOff x="3961115" y="2177152"/>
              <a:chExt cx="102557" cy="801817"/>
            </a:xfrm>
          </p:grpSpPr>
          <p:sp>
            <p:nvSpPr>
              <p:cNvPr id="456" name="Freeform: Shape 183">
                <a:extLst>
                  <a:ext uri="{FF2B5EF4-FFF2-40B4-BE49-F238E27FC236}">
                    <a16:creationId xmlns:a16="http://schemas.microsoft.com/office/drawing/2014/main" id="{79EABFF0-7553-4674-8A14-F5886713B4EB}"/>
                  </a:ext>
                </a:extLst>
              </p:cNvPr>
              <p:cNvSpPr/>
              <p:nvPr/>
            </p:nvSpPr>
            <p:spPr>
              <a:xfrm>
                <a:off x="4016333" y="2178059"/>
                <a:ext cx="7326" cy="800910"/>
              </a:xfrm>
              <a:custGeom>
                <a:avLst/>
                <a:gdLst>
                  <a:gd name="connsiteX0" fmla="*/ 0 w 0"/>
                  <a:gd name="connsiteY0" fmla="*/ 0 h 1626262"/>
                  <a:gd name="connsiteX1" fmla="*/ 0 w 0"/>
                  <a:gd name="connsiteY1" fmla="*/ 1632856 h 1626262"/>
                </a:gdLst>
                <a:ahLst/>
                <a:cxnLst>
                  <a:cxn ang="0">
                    <a:pos x="connsiteX0" y="connsiteY0"/>
                  </a:cxn>
                  <a:cxn ang="0">
                    <a:pos x="connsiteX1" y="connsiteY1"/>
                  </a:cxn>
                </a:cxnLst>
                <a:rect l="l" t="t" r="r" b="b"/>
                <a:pathLst>
                  <a:path h="1626262">
                    <a:moveTo>
                      <a:pt x="0" y="0"/>
                    </a:moveTo>
                    <a:lnTo>
                      <a:pt x="0" y="1632856"/>
                    </a:lnTo>
                  </a:path>
                </a:pathLst>
              </a:custGeom>
              <a:ln w="5487" cap="flat">
                <a:solidFill>
                  <a:srgbClr val="4875BA"/>
                </a:solidFill>
                <a:prstDash val="solid"/>
                <a:miter/>
              </a:ln>
            </p:spPr>
            <p:txBody>
              <a:bodyPr rtlCol="0" anchor="ctr"/>
              <a:lstStyle/>
              <a:p>
                <a:endParaRPr lang="en-CA" sz="2400" dirty="0"/>
              </a:p>
            </p:txBody>
          </p:sp>
          <p:sp>
            <p:nvSpPr>
              <p:cNvPr id="457" name="Freeform: Shape 184">
                <a:extLst>
                  <a:ext uri="{FF2B5EF4-FFF2-40B4-BE49-F238E27FC236}">
                    <a16:creationId xmlns:a16="http://schemas.microsoft.com/office/drawing/2014/main" id="{BA6D37C9-AE98-4306-9329-C99D6A29778F}"/>
                  </a:ext>
                </a:extLst>
              </p:cNvPr>
              <p:cNvSpPr/>
              <p:nvPr/>
            </p:nvSpPr>
            <p:spPr>
              <a:xfrm rot="10800000" flipH="1">
                <a:off x="3961115" y="2177152"/>
                <a:ext cx="102557" cy="58604"/>
              </a:xfrm>
              <a:custGeom>
                <a:avLst/>
                <a:gdLst>
                  <a:gd name="connsiteX0" fmla="*/ 109150 w 102557"/>
                  <a:gd name="connsiteY0" fmla="*/ 6593 h 58604"/>
                  <a:gd name="connsiteX1" fmla="*/ 54209 w 102557"/>
                  <a:gd name="connsiteY1" fmla="*/ 61534 h 58604"/>
                  <a:gd name="connsiteX2" fmla="*/ 0 w 102557"/>
                  <a:gd name="connsiteY2" fmla="*/ 0 h 58604"/>
                </a:gdLst>
                <a:ahLst/>
                <a:cxnLst>
                  <a:cxn ang="0">
                    <a:pos x="connsiteX0" y="connsiteY0"/>
                  </a:cxn>
                  <a:cxn ang="0">
                    <a:pos x="connsiteX1" y="connsiteY1"/>
                  </a:cxn>
                  <a:cxn ang="0">
                    <a:pos x="connsiteX2" y="connsiteY2"/>
                  </a:cxn>
                </a:cxnLst>
                <a:rect l="l" t="t" r="r" b="b"/>
                <a:pathLst>
                  <a:path w="102557" h="58604">
                    <a:moveTo>
                      <a:pt x="109150" y="6593"/>
                    </a:moveTo>
                    <a:lnTo>
                      <a:pt x="54209" y="61534"/>
                    </a:lnTo>
                    <a:lnTo>
                      <a:pt x="0" y="0"/>
                    </a:lnTo>
                  </a:path>
                </a:pathLst>
              </a:custGeom>
              <a:noFill/>
              <a:ln w="5487" cap="flat">
                <a:solidFill>
                  <a:srgbClr val="4875BA"/>
                </a:solidFill>
                <a:prstDash val="solid"/>
                <a:miter/>
              </a:ln>
            </p:spPr>
            <p:txBody>
              <a:bodyPr rtlCol="0" anchor="ctr"/>
              <a:lstStyle/>
              <a:p>
                <a:endParaRPr lang="en-CA" sz="2400" dirty="0"/>
              </a:p>
            </p:txBody>
          </p:sp>
        </p:grpSp>
        <p:grpSp>
          <p:nvGrpSpPr>
            <p:cNvPr id="450" name="Group 449">
              <a:extLst>
                <a:ext uri="{FF2B5EF4-FFF2-40B4-BE49-F238E27FC236}">
                  <a16:creationId xmlns:a16="http://schemas.microsoft.com/office/drawing/2014/main" id="{BCED4392-A0CA-4D53-BAAC-4DB786F4A507}"/>
                </a:ext>
              </a:extLst>
            </p:cNvPr>
            <p:cNvGrpSpPr/>
            <p:nvPr/>
          </p:nvGrpSpPr>
          <p:grpSpPr>
            <a:xfrm rot="5400000">
              <a:off x="5950282" y="2314827"/>
              <a:ext cx="767203" cy="1488313"/>
              <a:chOff x="4014136" y="1633227"/>
              <a:chExt cx="853422" cy="1655571"/>
            </a:xfrm>
          </p:grpSpPr>
          <p:sp>
            <p:nvSpPr>
              <p:cNvPr id="454" name="Freeform: Shape 186">
                <a:extLst>
                  <a:ext uri="{FF2B5EF4-FFF2-40B4-BE49-F238E27FC236}">
                    <a16:creationId xmlns:a16="http://schemas.microsoft.com/office/drawing/2014/main" id="{13C99DC1-95B4-44B6-9938-FE717482F8B7}"/>
                  </a:ext>
                </a:extLst>
              </p:cNvPr>
              <p:cNvSpPr/>
              <p:nvPr/>
            </p:nvSpPr>
            <p:spPr>
              <a:xfrm>
                <a:off x="4014136" y="1633233"/>
                <a:ext cx="805806" cy="1655565"/>
              </a:xfrm>
              <a:custGeom>
                <a:avLst/>
                <a:gdLst>
                  <a:gd name="connsiteX0" fmla="*/ 805806 w 805805"/>
                  <a:gd name="connsiteY0" fmla="*/ 0 h 1655564"/>
                  <a:gd name="connsiteX1" fmla="*/ 805806 w 805805"/>
                  <a:gd name="connsiteY1" fmla="*/ 377996 h 1655564"/>
                  <a:gd name="connsiteX2" fmla="*/ 0 w 805805"/>
                  <a:gd name="connsiteY2" fmla="*/ 915689 h 1655564"/>
                  <a:gd name="connsiteX3" fmla="*/ 0 w 805805"/>
                  <a:gd name="connsiteY3" fmla="*/ 1658495 h 1655564"/>
                </a:gdLst>
                <a:ahLst/>
                <a:cxnLst>
                  <a:cxn ang="0">
                    <a:pos x="connsiteX0" y="connsiteY0"/>
                  </a:cxn>
                  <a:cxn ang="0">
                    <a:pos x="connsiteX1" y="connsiteY1"/>
                  </a:cxn>
                  <a:cxn ang="0">
                    <a:pos x="connsiteX2" y="connsiteY2"/>
                  </a:cxn>
                  <a:cxn ang="0">
                    <a:pos x="connsiteX3" y="connsiteY3"/>
                  </a:cxn>
                </a:cxnLst>
                <a:rect l="l" t="t" r="r" b="b"/>
                <a:pathLst>
                  <a:path w="805805" h="1655564">
                    <a:moveTo>
                      <a:pt x="805806" y="0"/>
                    </a:moveTo>
                    <a:lnTo>
                      <a:pt x="805806" y="377996"/>
                    </a:lnTo>
                    <a:lnTo>
                      <a:pt x="0" y="915689"/>
                    </a:lnTo>
                    <a:lnTo>
                      <a:pt x="0" y="1658495"/>
                    </a:lnTo>
                  </a:path>
                </a:pathLst>
              </a:custGeom>
              <a:noFill/>
              <a:ln w="5487" cap="flat">
                <a:solidFill>
                  <a:srgbClr val="4875BA"/>
                </a:solidFill>
                <a:prstDash val="solid"/>
                <a:miter/>
              </a:ln>
            </p:spPr>
            <p:txBody>
              <a:bodyPr rtlCol="0" anchor="ctr"/>
              <a:lstStyle/>
              <a:p>
                <a:endParaRPr lang="en-CA" sz="2400" dirty="0"/>
              </a:p>
            </p:txBody>
          </p:sp>
          <p:sp>
            <p:nvSpPr>
              <p:cNvPr id="455" name="Freeform: Shape 187">
                <a:extLst>
                  <a:ext uri="{FF2B5EF4-FFF2-40B4-BE49-F238E27FC236}">
                    <a16:creationId xmlns:a16="http://schemas.microsoft.com/office/drawing/2014/main" id="{157D3AB0-836C-4CC4-A5B3-9070FA8B9790}"/>
                  </a:ext>
                </a:extLst>
              </p:cNvPr>
              <p:cNvSpPr/>
              <p:nvPr/>
            </p:nvSpPr>
            <p:spPr>
              <a:xfrm rot="10800000" flipH="1">
                <a:off x="4765001" y="1633227"/>
                <a:ext cx="102557" cy="58604"/>
              </a:xfrm>
              <a:custGeom>
                <a:avLst/>
                <a:gdLst>
                  <a:gd name="connsiteX0" fmla="*/ 109150 w 102557"/>
                  <a:gd name="connsiteY0" fmla="*/ 6593 h 58604"/>
                  <a:gd name="connsiteX1" fmla="*/ 54209 w 102557"/>
                  <a:gd name="connsiteY1" fmla="*/ 61534 h 58604"/>
                  <a:gd name="connsiteX2" fmla="*/ 0 w 102557"/>
                  <a:gd name="connsiteY2" fmla="*/ 0 h 58604"/>
                </a:gdLst>
                <a:ahLst/>
                <a:cxnLst>
                  <a:cxn ang="0">
                    <a:pos x="connsiteX0" y="connsiteY0"/>
                  </a:cxn>
                  <a:cxn ang="0">
                    <a:pos x="connsiteX1" y="connsiteY1"/>
                  </a:cxn>
                  <a:cxn ang="0">
                    <a:pos x="connsiteX2" y="connsiteY2"/>
                  </a:cxn>
                </a:cxnLst>
                <a:rect l="l" t="t" r="r" b="b"/>
                <a:pathLst>
                  <a:path w="102557" h="58604">
                    <a:moveTo>
                      <a:pt x="109150" y="6593"/>
                    </a:moveTo>
                    <a:lnTo>
                      <a:pt x="54209" y="61534"/>
                    </a:lnTo>
                    <a:lnTo>
                      <a:pt x="0" y="0"/>
                    </a:lnTo>
                  </a:path>
                </a:pathLst>
              </a:custGeom>
              <a:noFill/>
              <a:ln w="5487" cap="flat">
                <a:solidFill>
                  <a:srgbClr val="4875BA"/>
                </a:solidFill>
                <a:prstDash val="solid"/>
                <a:miter/>
              </a:ln>
            </p:spPr>
            <p:txBody>
              <a:bodyPr rtlCol="0" anchor="ctr"/>
              <a:lstStyle/>
              <a:p>
                <a:endParaRPr lang="en-CA" sz="2400" dirty="0"/>
              </a:p>
            </p:txBody>
          </p:sp>
        </p:grpSp>
      </p:grpSp>
      <p:sp>
        <p:nvSpPr>
          <p:cNvPr id="298" name="Title 1">
            <a:extLst>
              <a:ext uri="{FF2B5EF4-FFF2-40B4-BE49-F238E27FC236}">
                <a16:creationId xmlns:a16="http://schemas.microsoft.com/office/drawing/2014/main" id="{8CEA45E0-1EBC-9642-925D-0D804111F844}"/>
              </a:ext>
            </a:extLst>
          </p:cNvPr>
          <p:cNvSpPr txBox="1">
            <a:spLocks/>
          </p:cNvSpPr>
          <p:nvPr/>
        </p:nvSpPr>
        <p:spPr>
          <a:xfrm>
            <a:off x="576263" y="1240886"/>
            <a:ext cx="2184029" cy="2934723"/>
          </a:xfrm>
          <a:prstGeom prst="rect">
            <a:avLst/>
          </a:prstGeom>
        </p:spPr>
        <p:txBody>
          <a:bodyPr vert="horz" lIns="0" tIns="0" rIns="91440" bIns="0" rtlCol="0" anchor="t" anchorCtr="0">
            <a:noAutofit/>
          </a:bodyPr>
          <a:lstStyle>
            <a:lvl1pPr algn="l" defTabSz="685800" rtl="0" eaLnBrk="1" latinLnBrk="0" hangingPunct="1">
              <a:lnSpc>
                <a:spcPct val="100000"/>
              </a:lnSpc>
              <a:spcBef>
                <a:spcPct val="0"/>
              </a:spcBef>
              <a:buNone/>
              <a:defRPr lang="de-DE" sz="2800" kern="1200" dirty="0">
                <a:solidFill>
                  <a:schemeClr val="tx1"/>
                </a:solidFill>
                <a:latin typeface="+mj-lt"/>
                <a:ea typeface="+mj-ea"/>
                <a:cs typeface="+mj-cs"/>
              </a:defRPr>
            </a:lvl1pPr>
          </a:lstStyle>
          <a:p>
            <a:r>
              <a:rPr lang="en-US" sz="1600" dirty="0">
                <a:solidFill>
                  <a:schemeClr val="accent1"/>
                </a:solidFill>
              </a:rPr>
              <a:t>The Pure Portal enables you to create websites that engage key audiences with curated content  </a:t>
            </a:r>
            <a:br>
              <a:rPr lang="en-US" sz="2000" dirty="0">
                <a:solidFill>
                  <a:schemeClr val="accent1"/>
                </a:solidFill>
              </a:rPr>
            </a:br>
            <a:br>
              <a:rPr lang="en-US" sz="2000" dirty="0">
                <a:solidFill>
                  <a:schemeClr val="accent1"/>
                </a:solidFill>
              </a:rPr>
            </a:br>
            <a:endParaRPr lang="en-US" sz="2000" dirty="0">
              <a:solidFill>
                <a:schemeClr val="accent1"/>
              </a:solidFill>
            </a:endParaRPr>
          </a:p>
        </p:txBody>
      </p:sp>
      <p:grpSp>
        <p:nvGrpSpPr>
          <p:cNvPr id="333" name="Group 332">
            <a:extLst>
              <a:ext uri="{FF2B5EF4-FFF2-40B4-BE49-F238E27FC236}">
                <a16:creationId xmlns:a16="http://schemas.microsoft.com/office/drawing/2014/main" id="{D9F62D12-C6C5-4428-94A0-3F07A93D94D1}"/>
              </a:ext>
            </a:extLst>
          </p:cNvPr>
          <p:cNvGrpSpPr/>
          <p:nvPr/>
        </p:nvGrpSpPr>
        <p:grpSpPr>
          <a:xfrm>
            <a:off x="4571997" y="1288708"/>
            <a:ext cx="1507374" cy="2495549"/>
            <a:chOff x="7789785" y="1911397"/>
            <a:chExt cx="897014" cy="1485061"/>
          </a:xfrm>
        </p:grpSpPr>
        <p:sp>
          <p:nvSpPr>
            <p:cNvPr id="334" name="Freeform: Shape 527">
              <a:extLst>
                <a:ext uri="{FF2B5EF4-FFF2-40B4-BE49-F238E27FC236}">
                  <a16:creationId xmlns:a16="http://schemas.microsoft.com/office/drawing/2014/main" id="{24985EE3-44C7-4E99-A1C5-77E3C8C5C73D}"/>
                </a:ext>
              </a:extLst>
            </p:cNvPr>
            <p:cNvSpPr/>
            <p:nvPr/>
          </p:nvSpPr>
          <p:spPr>
            <a:xfrm>
              <a:off x="7789785" y="1911397"/>
              <a:ext cx="897014" cy="1485061"/>
            </a:xfrm>
            <a:prstGeom prst="rect">
              <a:avLst/>
            </a:prstGeom>
            <a:solidFill>
              <a:schemeClr val="accent3">
                <a:lumMod val="60000"/>
                <a:lumOff val="40000"/>
              </a:schemeClr>
            </a:solidFill>
            <a:ln w="7906" cap="flat">
              <a:noFill/>
              <a:prstDash val="solid"/>
              <a:miter/>
            </a:ln>
          </p:spPr>
          <p:txBody>
            <a:bodyPr rtlCol="0" anchor="ctr"/>
            <a:lstStyle/>
            <a:p>
              <a:endParaRPr lang="en-CA" dirty="0"/>
            </a:p>
          </p:txBody>
        </p:sp>
        <p:sp>
          <p:nvSpPr>
            <p:cNvPr id="335" name="Freeform: Shape 106">
              <a:extLst>
                <a:ext uri="{FF2B5EF4-FFF2-40B4-BE49-F238E27FC236}">
                  <a16:creationId xmlns:a16="http://schemas.microsoft.com/office/drawing/2014/main" id="{2B9C0F2A-ADF7-4F0C-A667-B3D483EAC828}"/>
                </a:ext>
              </a:extLst>
            </p:cNvPr>
            <p:cNvSpPr/>
            <p:nvPr/>
          </p:nvSpPr>
          <p:spPr>
            <a:xfrm>
              <a:off x="7887614" y="1942738"/>
              <a:ext cx="683959" cy="191607"/>
            </a:xfrm>
            <a:custGeom>
              <a:avLst/>
              <a:gdLst>
                <a:gd name="connsiteX0" fmla="*/ 0 w 558018"/>
                <a:gd name="connsiteY0" fmla="*/ 0 h 367784"/>
                <a:gd name="connsiteX1" fmla="*/ 558653 w 558018"/>
                <a:gd name="connsiteY1" fmla="*/ 0 h 367784"/>
                <a:gd name="connsiteX2" fmla="*/ 558653 w 558018"/>
                <a:gd name="connsiteY2" fmla="*/ 368419 h 367784"/>
                <a:gd name="connsiteX3" fmla="*/ 0 w 558018"/>
                <a:gd name="connsiteY3" fmla="*/ 368419 h 367784"/>
              </a:gdLst>
              <a:ahLst/>
              <a:cxnLst>
                <a:cxn ang="0">
                  <a:pos x="connsiteX0" y="connsiteY0"/>
                </a:cxn>
                <a:cxn ang="0">
                  <a:pos x="connsiteX1" y="connsiteY1"/>
                </a:cxn>
                <a:cxn ang="0">
                  <a:pos x="connsiteX2" y="connsiteY2"/>
                </a:cxn>
                <a:cxn ang="0">
                  <a:pos x="connsiteX3" y="connsiteY3"/>
                </a:cxn>
              </a:cxnLst>
              <a:rect l="l" t="t" r="r" b="b"/>
              <a:pathLst>
                <a:path w="558018" h="367784">
                  <a:moveTo>
                    <a:pt x="0" y="0"/>
                  </a:moveTo>
                  <a:lnTo>
                    <a:pt x="558653" y="0"/>
                  </a:lnTo>
                  <a:lnTo>
                    <a:pt x="558653" y="368419"/>
                  </a:lnTo>
                  <a:lnTo>
                    <a:pt x="0" y="368419"/>
                  </a:lnTo>
                  <a:close/>
                </a:path>
              </a:pathLst>
            </a:custGeom>
            <a:noFill/>
            <a:ln w="6338" cap="flat">
              <a:noFill/>
              <a:prstDash val="solid"/>
              <a:miter/>
            </a:ln>
          </p:spPr>
          <p:txBody>
            <a:bodyPr rot="0" spcFirstLastPara="0" vertOverflow="overflow" horzOverflow="overflow" vert="horz" wrap="square" lIns="18000" tIns="18000" rIns="18000" bIns="18000" numCol="1" spcCol="0" rtlCol="0" fromWordArt="0" anchor="t" anchorCtr="0" forceAA="0" compatLnSpc="1">
              <a:prstTxWarp prst="textNoShape">
                <a:avLst/>
              </a:prstTxWarp>
              <a:noAutofit/>
            </a:bodyPr>
            <a:lstStyle/>
            <a:p>
              <a:r>
                <a:rPr lang="en-US" sz="900" dirty="0"/>
                <a:t>Elsevier </a:t>
              </a:r>
              <a:br>
                <a:rPr lang="en-US" sz="900" dirty="0"/>
              </a:br>
              <a:r>
                <a:rPr lang="en-US" sz="900" dirty="0"/>
                <a:t>Fingerprint Engine</a:t>
              </a:r>
              <a:endParaRPr lang="en-CA" sz="900" dirty="0"/>
            </a:p>
          </p:txBody>
        </p:sp>
      </p:grpSp>
      <p:grpSp>
        <p:nvGrpSpPr>
          <p:cNvPr id="81" name="Group 80">
            <a:extLst>
              <a:ext uri="{FF2B5EF4-FFF2-40B4-BE49-F238E27FC236}">
                <a16:creationId xmlns:a16="http://schemas.microsoft.com/office/drawing/2014/main" id="{D2929E16-C13B-4D43-A63E-DDEFEC7DA72B}"/>
              </a:ext>
            </a:extLst>
          </p:cNvPr>
          <p:cNvGrpSpPr/>
          <p:nvPr/>
        </p:nvGrpSpPr>
        <p:grpSpPr>
          <a:xfrm>
            <a:off x="4740420" y="1673625"/>
            <a:ext cx="1229396" cy="2046261"/>
            <a:chOff x="5002175" y="1581980"/>
            <a:chExt cx="1229396" cy="2046261"/>
          </a:xfrm>
        </p:grpSpPr>
        <p:sp>
          <p:nvSpPr>
            <p:cNvPr id="88" name="Freeform: Shape 527">
              <a:extLst>
                <a:ext uri="{FF2B5EF4-FFF2-40B4-BE49-F238E27FC236}">
                  <a16:creationId xmlns:a16="http://schemas.microsoft.com/office/drawing/2014/main" id="{9E64F21A-EFFA-47FD-BF06-6C2D3E727F97}"/>
                </a:ext>
              </a:extLst>
            </p:cNvPr>
            <p:cNvSpPr/>
            <p:nvPr/>
          </p:nvSpPr>
          <p:spPr>
            <a:xfrm>
              <a:off x="5017796" y="1581980"/>
              <a:ext cx="1151816" cy="1977946"/>
            </a:xfrm>
            <a:custGeom>
              <a:avLst/>
              <a:gdLst>
                <a:gd name="connsiteX0" fmla="*/ 500444 w 1151815"/>
                <a:gd name="connsiteY0" fmla="*/ 0 h 1977945"/>
                <a:gd name="connsiteX1" fmla="*/ 489323 w 1151815"/>
                <a:gd name="connsiteY1" fmla="*/ 0 h 1977945"/>
                <a:gd name="connsiteX2" fmla="*/ 488529 w 1151815"/>
                <a:gd name="connsiteY2" fmla="*/ 0 h 1977945"/>
                <a:gd name="connsiteX3" fmla="*/ 22242 w 1151815"/>
                <a:gd name="connsiteY3" fmla="*/ 0 h 1977945"/>
                <a:gd name="connsiteX4" fmla="*/ 0 w 1151815"/>
                <a:gd name="connsiteY4" fmla="*/ 22242 h 1977945"/>
                <a:gd name="connsiteX5" fmla="*/ 0 w 1151815"/>
                <a:gd name="connsiteY5" fmla="*/ 129480 h 1977945"/>
                <a:gd name="connsiteX6" fmla="*/ 0 w 1151815"/>
                <a:gd name="connsiteY6" fmla="*/ 135835 h 1977945"/>
                <a:gd name="connsiteX7" fmla="*/ 0 w 1151815"/>
                <a:gd name="connsiteY7" fmla="*/ 135835 h 1977945"/>
                <a:gd name="connsiteX8" fmla="*/ 0 w 1151815"/>
                <a:gd name="connsiteY8" fmla="*/ 1845289 h 1977945"/>
                <a:gd name="connsiteX9" fmla="*/ 0 w 1151815"/>
                <a:gd name="connsiteY9" fmla="*/ 1851644 h 1977945"/>
                <a:gd name="connsiteX10" fmla="*/ 500444 w 1151815"/>
                <a:gd name="connsiteY10" fmla="*/ 1981123 h 1977945"/>
                <a:gd name="connsiteX11" fmla="*/ 1155787 w 1151815"/>
                <a:gd name="connsiteY11" fmla="*/ 1844494 h 1977945"/>
                <a:gd name="connsiteX12" fmla="*/ 1155787 w 1151815"/>
                <a:gd name="connsiteY12" fmla="*/ 1844494 h 1977945"/>
                <a:gd name="connsiteX13" fmla="*/ 1155787 w 1151815"/>
                <a:gd name="connsiteY13" fmla="*/ 136629 h 1977945"/>
                <a:gd name="connsiteX14" fmla="*/ 1155787 w 1151815"/>
                <a:gd name="connsiteY14" fmla="*/ 130274 h 1977945"/>
                <a:gd name="connsiteX15" fmla="*/ 500444 w 1151815"/>
                <a:gd name="connsiteY15" fmla="*/ 0 h 19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1815" h="1977945">
                  <a:moveTo>
                    <a:pt x="500444" y="0"/>
                  </a:moveTo>
                  <a:cubicBezTo>
                    <a:pt x="496472" y="0"/>
                    <a:pt x="493295" y="0"/>
                    <a:pt x="489323" y="0"/>
                  </a:cubicBezTo>
                  <a:cubicBezTo>
                    <a:pt x="489323" y="0"/>
                    <a:pt x="489323" y="0"/>
                    <a:pt x="488529" y="0"/>
                  </a:cubicBezTo>
                  <a:lnTo>
                    <a:pt x="22242" y="0"/>
                  </a:lnTo>
                  <a:cubicBezTo>
                    <a:pt x="9532" y="0"/>
                    <a:pt x="0" y="9532"/>
                    <a:pt x="0" y="22242"/>
                  </a:cubicBezTo>
                  <a:lnTo>
                    <a:pt x="0" y="129480"/>
                  </a:lnTo>
                  <a:lnTo>
                    <a:pt x="0" y="135835"/>
                  </a:lnTo>
                  <a:lnTo>
                    <a:pt x="0" y="135835"/>
                  </a:lnTo>
                  <a:lnTo>
                    <a:pt x="0" y="1845289"/>
                  </a:lnTo>
                  <a:lnTo>
                    <a:pt x="0" y="1851644"/>
                  </a:lnTo>
                  <a:cubicBezTo>
                    <a:pt x="0" y="1851644"/>
                    <a:pt x="221625" y="1981123"/>
                    <a:pt x="500444" y="1981123"/>
                  </a:cubicBezTo>
                  <a:cubicBezTo>
                    <a:pt x="964348" y="1981123"/>
                    <a:pt x="1155787" y="1844494"/>
                    <a:pt x="1155787" y="1844494"/>
                  </a:cubicBezTo>
                  <a:lnTo>
                    <a:pt x="1155787" y="1844494"/>
                  </a:lnTo>
                  <a:lnTo>
                    <a:pt x="1155787" y="136629"/>
                  </a:lnTo>
                  <a:lnTo>
                    <a:pt x="1155787" y="130274"/>
                  </a:lnTo>
                  <a:cubicBezTo>
                    <a:pt x="1155787" y="129480"/>
                    <a:pt x="969114" y="0"/>
                    <a:pt x="500444" y="0"/>
                  </a:cubicBezTo>
                  <a:close/>
                </a:path>
              </a:pathLst>
            </a:custGeom>
            <a:solidFill>
              <a:srgbClr val="4072AF"/>
            </a:solidFill>
            <a:ln w="7906" cap="flat">
              <a:noFill/>
              <a:prstDash val="solid"/>
              <a:miter/>
            </a:ln>
          </p:spPr>
          <p:txBody>
            <a:bodyPr rtlCol="0" anchor="ctr"/>
            <a:lstStyle/>
            <a:p>
              <a:endParaRPr lang="en-CA" dirty="0"/>
            </a:p>
          </p:txBody>
        </p:sp>
        <p:sp>
          <p:nvSpPr>
            <p:cNvPr id="89" name="Freeform: Shape 528">
              <a:extLst>
                <a:ext uri="{FF2B5EF4-FFF2-40B4-BE49-F238E27FC236}">
                  <a16:creationId xmlns:a16="http://schemas.microsoft.com/office/drawing/2014/main" id="{0561A9E9-9939-4BBD-9DEC-6044BB59A12A}"/>
                </a:ext>
              </a:extLst>
            </p:cNvPr>
            <p:cNvSpPr/>
            <p:nvPr/>
          </p:nvSpPr>
          <p:spPr>
            <a:xfrm>
              <a:off x="5113913" y="1698750"/>
              <a:ext cx="953227" cy="1000888"/>
            </a:xfrm>
            <a:custGeom>
              <a:avLst/>
              <a:gdLst>
                <a:gd name="connsiteX0" fmla="*/ 911126 w 953226"/>
                <a:gd name="connsiteY0" fmla="*/ 0 h 1000888"/>
                <a:gd name="connsiteX1" fmla="*/ 0 w 953226"/>
                <a:gd name="connsiteY1" fmla="*/ 941312 h 1000888"/>
                <a:gd name="connsiteX2" fmla="*/ 0 w 953226"/>
                <a:gd name="connsiteY2" fmla="*/ 1003271 h 1000888"/>
                <a:gd name="connsiteX3" fmla="*/ 958787 w 953226"/>
                <a:gd name="connsiteY3" fmla="*/ 12710 h 1000888"/>
                <a:gd name="connsiteX4" fmla="*/ 911126 w 953226"/>
                <a:gd name="connsiteY4" fmla="*/ 0 h 100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226" h="1000888">
                  <a:moveTo>
                    <a:pt x="911126" y="0"/>
                  </a:moveTo>
                  <a:lnTo>
                    <a:pt x="0" y="941312"/>
                  </a:lnTo>
                  <a:lnTo>
                    <a:pt x="0" y="1003271"/>
                  </a:lnTo>
                  <a:lnTo>
                    <a:pt x="958787" y="12710"/>
                  </a:lnTo>
                  <a:cubicBezTo>
                    <a:pt x="943694" y="8738"/>
                    <a:pt x="928602" y="3972"/>
                    <a:pt x="911126" y="0"/>
                  </a:cubicBezTo>
                  <a:close/>
                </a:path>
              </a:pathLst>
            </a:custGeom>
            <a:noFill/>
            <a:ln w="7906" cap="flat">
              <a:noFill/>
              <a:prstDash val="solid"/>
              <a:miter/>
            </a:ln>
          </p:spPr>
          <p:txBody>
            <a:bodyPr rtlCol="0" anchor="ctr"/>
            <a:lstStyle/>
            <a:p>
              <a:endParaRPr lang="en-CA" dirty="0"/>
            </a:p>
          </p:txBody>
        </p:sp>
        <p:sp>
          <p:nvSpPr>
            <p:cNvPr id="90" name="Freeform: Shape 529">
              <a:extLst>
                <a:ext uri="{FF2B5EF4-FFF2-40B4-BE49-F238E27FC236}">
                  <a16:creationId xmlns:a16="http://schemas.microsoft.com/office/drawing/2014/main" id="{C74352C1-652C-4F35-BBCB-39FAF060F317}"/>
                </a:ext>
              </a:extLst>
            </p:cNvPr>
            <p:cNvSpPr/>
            <p:nvPr/>
          </p:nvSpPr>
          <p:spPr>
            <a:xfrm>
              <a:off x="5113913" y="2297695"/>
              <a:ext cx="1112098" cy="1207421"/>
            </a:xfrm>
            <a:custGeom>
              <a:avLst/>
              <a:gdLst>
                <a:gd name="connsiteX0" fmla="*/ 1116070 w 1112097"/>
                <a:gd name="connsiteY0" fmla="*/ 0 h 1207420"/>
                <a:gd name="connsiteX1" fmla="*/ 0 w 1112097"/>
                <a:gd name="connsiteY1" fmla="*/ 1152610 h 1207420"/>
                <a:gd name="connsiteX2" fmla="*/ 0 w 1112097"/>
                <a:gd name="connsiteY2" fmla="*/ 1204243 h 1207420"/>
                <a:gd name="connsiteX3" fmla="*/ 6355 w 1112097"/>
                <a:gd name="connsiteY3" fmla="*/ 1208215 h 1207420"/>
                <a:gd name="connsiteX4" fmla="*/ 1116070 w 1112097"/>
                <a:gd name="connsiteY4" fmla="*/ 61960 h 1207420"/>
                <a:gd name="connsiteX5" fmla="*/ 1116070 w 1112097"/>
                <a:gd name="connsiteY5" fmla="*/ 0 h 120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097" h="1207420">
                  <a:moveTo>
                    <a:pt x="1116070" y="0"/>
                  </a:moveTo>
                  <a:lnTo>
                    <a:pt x="0" y="1152610"/>
                  </a:lnTo>
                  <a:lnTo>
                    <a:pt x="0" y="1204243"/>
                  </a:lnTo>
                  <a:cubicBezTo>
                    <a:pt x="0" y="1204243"/>
                    <a:pt x="2383" y="1205832"/>
                    <a:pt x="6355" y="1208215"/>
                  </a:cubicBezTo>
                  <a:lnTo>
                    <a:pt x="1116070" y="61960"/>
                  </a:lnTo>
                  <a:lnTo>
                    <a:pt x="1116070" y="0"/>
                  </a:lnTo>
                  <a:close/>
                </a:path>
              </a:pathLst>
            </a:custGeom>
            <a:noFill/>
            <a:ln w="7906" cap="flat">
              <a:noFill/>
              <a:prstDash val="solid"/>
              <a:miter/>
            </a:ln>
          </p:spPr>
          <p:txBody>
            <a:bodyPr rtlCol="0" anchor="ctr"/>
            <a:lstStyle/>
            <a:p>
              <a:endParaRPr lang="en-CA" dirty="0"/>
            </a:p>
          </p:txBody>
        </p:sp>
        <p:sp>
          <p:nvSpPr>
            <p:cNvPr id="91" name="Freeform: Shape 530">
              <a:extLst>
                <a:ext uri="{FF2B5EF4-FFF2-40B4-BE49-F238E27FC236}">
                  <a16:creationId xmlns:a16="http://schemas.microsoft.com/office/drawing/2014/main" id="{A0F2A557-5464-4349-9791-33F05814E462}"/>
                </a:ext>
              </a:extLst>
            </p:cNvPr>
            <p:cNvSpPr/>
            <p:nvPr/>
          </p:nvSpPr>
          <p:spPr>
            <a:xfrm>
              <a:off x="5113913" y="1686041"/>
              <a:ext cx="905565" cy="945283"/>
            </a:xfrm>
            <a:custGeom>
              <a:avLst/>
              <a:gdLst>
                <a:gd name="connsiteX0" fmla="*/ 857904 w 905565"/>
                <a:gd name="connsiteY0" fmla="*/ 0 h 945283"/>
                <a:gd name="connsiteX1" fmla="*/ 0 w 905565"/>
                <a:gd name="connsiteY1" fmla="*/ 886501 h 945283"/>
                <a:gd name="connsiteX2" fmla="*/ 0 w 905565"/>
                <a:gd name="connsiteY2" fmla="*/ 948461 h 945283"/>
                <a:gd name="connsiteX3" fmla="*/ 907154 w 905565"/>
                <a:gd name="connsiteY3" fmla="*/ 11121 h 945283"/>
                <a:gd name="connsiteX4" fmla="*/ 857904 w 905565"/>
                <a:gd name="connsiteY4" fmla="*/ 0 h 945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5" h="945283">
                  <a:moveTo>
                    <a:pt x="857904" y="0"/>
                  </a:moveTo>
                  <a:lnTo>
                    <a:pt x="0" y="886501"/>
                  </a:lnTo>
                  <a:lnTo>
                    <a:pt x="0" y="948461"/>
                  </a:lnTo>
                  <a:lnTo>
                    <a:pt x="907154" y="11121"/>
                  </a:lnTo>
                  <a:cubicBezTo>
                    <a:pt x="892061" y="7149"/>
                    <a:pt x="875380" y="3177"/>
                    <a:pt x="857904" y="0"/>
                  </a:cubicBezTo>
                  <a:close/>
                </a:path>
              </a:pathLst>
            </a:custGeom>
            <a:noFill/>
            <a:ln w="7906" cap="flat">
              <a:noFill/>
              <a:prstDash val="solid"/>
              <a:miter/>
            </a:ln>
          </p:spPr>
          <p:txBody>
            <a:bodyPr rtlCol="0" anchor="ctr"/>
            <a:lstStyle/>
            <a:p>
              <a:endParaRPr lang="en-CA" dirty="0"/>
            </a:p>
          </p:txBody>
        </p:sp>
        <p:sp>
          <p:nvSpPr>
            <p:cNvPr id="92" name="Freeform: Shape 531">
              <a:extLst>
                <a:ext uri="{FF2B5EF4-FFF2-40B4-BE49-F238E27FC236}">
                  <a16:creationId xmlns:a16="http://schemas.microsoft.com/office/drawing/2014/main" id="{EAA97BBD-5A0E-4386-AF5E-9FEDDE3728EF}"/>
                </a:ext>
              </a:extLst>
            </p:cNvPr>
            <p:cNvSpPr/>
            <p:nvPr/>
          </p:nvSpPr>
          <p:spPr>
            <a:xfrm>
              <a:off x="5113913" y="2230174"/>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93" name="Freeform: Shape 532">
              <a:extLst>
                <a:ext uri="{FF2B5EF4-FFF2-40B4-BE49-F238E27FC236}">
                  <a16:creationId xmlns:a16="http://schemas.microsoft.com/office/drawing/2014/main" id="{20E10CBC-65DB-4815-B474-F3868312C97D}"/>
                </a:ext>
              </a:extLst>
            </p:cNvPr>
            <p:cNvSpPr/>
            <p:nvPr/>
          </p:nvSpPr>
          <p:spPr>
            <a:xfrm>
              <a:off x="5113913" y="1674920"/>
              <a:ext cx="849960" cy="889679"/>
            </a:xfrm>
            <a:custGeom>
              <a:avLst/>
              <a:gdLst>
                <a:gd name="connsiteX0" fmla="*/ 803093 w 849960"/>
                <a:gd name="connsiteY0" fmla="*/ 0 h 889678"/>
                <a:gd name="connsiteX1" fmla="*/ 0 w 849960"/>
                <a:gd name="connsiteY1" fmla="*/ 830102 h 889678"/>
                <a:gd name="connsiteX2" fmla="*/ 0 w 849960"/>
                <a:gd name="connsiteY2" fmla="*/ 892062 h 889678"/>
                <a:gd name="connsiteX3" fmla="*/ 853932 w 849960"/>
                <a:gd name="connsiteY3" fmla="*/ 10327 h 889678"/>
                <a:gd name="connsiteX4" fmla="*/ 803093 w 849960"/>
                <a:gd name="connsiteY4" fmla="*/ 0 h 88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960" h="889678">
                  <a:moveTo>
                    <a:pt x="803093" y="0"/>
                  </a:moveTo>
                  <a:lnTo>
                    <a:pt x="0" y="830102"/>
                  </a:lnTo>
                  <a:lnTo>
                    <a:pt x="0" y="892062"/>
                  </a:lnTo>
                  <a:lnTo>
                    <a:pt x="853932" y="10327"/>
                  </a:lnTo>
                  <a:cubicBezTo>
                    <a:pt x="838045" y="6355"/>
                    <a:pt x="820569" y="3177"/>
                    <a:pt x="803093" y="0"/>
                  </a:cubicBezTo>
                  <a:close/>
                </a:path>
              </a:pathLst>
            </a:custGeom>
            <a:noFill/>
            <a:ln w="7906" cap="flat">
              <a:noFill/>
              <a:prstDash val="solid"/>
              <a:miter/>
            </a:ln>
          </p:spPr>
          <p:txBody>
            <a:bodyPr rtlCol="0" anchor="ctr"/>
            <a:lstStyle/>
            <a:p>
              <a:endParaRPr lang="en-CA" dirty="0"/>
            </a:p>
          </p:txBody>
        </p:sp>
        <p:sp>
          <p:nvSpPr>
            <p:cNvPr id="94" name="Freeform: Shape 533">
              <a:extLst>
                <a:ext uri="{FF2B5EF4-FFF2-40B4-BE49-F238E27FC236}">
                  <a16:creationId xmlns:a16="http://schemas.microsoft.com/office/drawing/2014/main" id="{54AC6096-AEEC-4223-B0D8-22E41AAC7970}"/>
                </a:ext>
              </a:extLst>
            </p:cNvPr>
            <p:cNvSpPr/>
            <p:nvPr/>
          </p:nvSpPr>
          <p:spPr>
            <a:xfrm>
              <a:off x="5167929" y="2432735"/>
              <a:ext cx="1056493" cy="1112098"/>
            </a:xfrm>
            <a:custGeom>
              <a:avLst/>
              <a:gdLst>
                <a:gd name="connsiteX0" fmla="*/ 1062053 w 1056492"/>
                <a:gd name="connsiteY0" fmla="*/ 0 h 1112098"/>
                <a:gd name="connsiteX1" fmla="*/ 0 w 1056492"/>
                <a:gd name="connsiteY1" fmla="*/ 1097005 h 1112098"/>
                <a:gd name="connsiteX2" fmla="*/ 42101 w 1056492"/>
                <a:gd name="connsiteY2" fmla="*/ 1116070 h 1112098"/>
                <a:gd name="connsiteX3" fmla="*/ 1062053 w 1056492"/>
                <a:gd name="connsiteY3" fmla="*/ 61960 h 1112098"/>
                <a:gd name="connsiteX4" fmla="*/ 1062053 w 1056492"/>
                <a:gd name="connsiteY4" fmla="*/ 0 h 1112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492" h="1112098">
                  <a:moveTo>
                    <a:pt x="1062053" y="0"/>
                  </a:moveTo>
                  <a:lnTo>
                    <a:pt x="0" y="1097005"/>
                  </a:lnTo>
                  <a:cubicBezTo>
                    <a:pt x="11915" y="1102566"/>
                    <a:pt x="26214" y="1108921"/>
                    <a:pt x="42101" y="1116070"/>
                  </a:cubicBezTo>
                  <a:lnTo>
                    <a:pt x="1062053" y="61960"/>
                  </a:lnTo>
                  <a:lnTo>
                    <a:pt x="1062053" y="0"/>
                  </a:lnTo>
                  <a:close/>
                </a:path>
              </a:pathLst>
            </a:custGeom>
            <a:noFill/>
            <a:ln w="7906" cap="flat">
              <a:noFill/>
              <a:prstDash val="solid"/>
              <a:miter/>
            </a:ln>
          </p:spPr>
          <p:txBody>
            <a:bodyPr rtlCol="0" anchor="ctr"/>
            <a:lstStyle/>
            <a:p>
              <a:endParaRPr lang="en-CA" dirty="0"/>
            </a:p>
          </p:txBody>
        </p:sp>
        <p:sp>
          <p:nvSpPr>
            <p:cNvPr id="95" name="Freeform: Shape 534">
              <a:extLst>
                <a:ext uri="{FF2B5EF4-FFF2-40B4-BE49-F238E27FC236}">
                  <a16:creationId xmlns:a16="http://schemas.microsoft.com/office/drawing/2014/main" id="{701CB550-0479-4B14-BE26-CEC55D000DBE}"/>
                </a:ext>
              </a:extLst>
            </p:cNvPr>
            <p:cNvSpPr/>
            <p:nvPr/>
          </p:nvSpPr>
          <p:spPr>
            <a:xfrm>
              <a:off x="5113913" y="1659827"/>
              <a:ext cx="738751" cy="770525"/>
            </a:xfrm>
            <a:custGeom>
              <a:avLst/>
              <a:gdLst>
                <a:gd name="connsiteX0" fmla="*/ 687118 w 738750"/>
                <a:gd name="connsiteY0" fmla="*/ 0 h 770525"/>
                <a:gd name="connsiteX1" fmla="*/ 0 w 738750"/>
                <a:gd name="connsiteY1" fmla="*/ 710154 h 770525"/>
                <a:gd name="connsiteX2" fmla="*/ 0 w 738750"/>
                <a:gd name="connsiteY2" fmla="*/ 772114 h 770525"/>
                <a:gd name="connsiteX3" fmla="*/ 741134 w 738750"/>
                <a:gd name="connsiteY3" fmla="*/ 5560 h 770525"/>
                <a:gd name="connsiteX4" fmla="*/ 687118 w 738750"/>
                <a:gd name="connsiteY4" fmla="*/ 0 h 77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50" h="770525">
                  <a:moveTo>
                    <a:pt x="687118" y="0"/>
                  </a:moveTo>
                  <a:lnTo>
                    <a:pt x="0" y="710154"/>
                  </a:lnTo>
                  <a:lnTo>
                    <a:pt x="0" y="772114"/>
                  </a:lnTo>
                  <a:lnTo>
                    <a:pt x="741134" y="5560"/>
                  </a:lnTo>
                  <a:cubicBezTo>
                    <a:pt x="724452" y="3972"/>
                    <a:pt x="706182" y="1589"/>
                    <a:pt x="687118" y="0"/>
                  </a:cubicBezTo>
                  <a:close/>
                </a:path>
              </a:pathLst>
            </a:custGeom>
            <a:noFill/>
            <a:ln w="7906" cap="flat">
              <a:noFill/>
              <a:prstDash val="solid"/>
              <a:miter/>
            </a:ln>
          </p:spPr>
          <p:txBody>
            <a:bodyPr rtlCol="0" anchor="ctr"/>
            <a:lstStyle/>
            <a:p>
              <a:endParaRPr lang="en-CA" dirty="0"/>
            </a:p>
          </p:txBody>
        </p:sp>
        <p:sp>
          <p:nvSpPr>
            <p:cNvPr id="96" name="Freeform: Shape 535">
              <a:extLst>
                <a:ext uri="{FF2B5EF4-FFF2-40B4-BE49-F238E27FC236}">
                  <a16:creationId xmlns:a16="http://schemas.microsoft.com/office/drawing/2014/main" id="{3829BF1D-6A51-4DDB-A93C-5647525CAB7E}"/>
                </a:ext>
              </a:extLst>
            </p:cNvPr>
            <p:cNvSpPr/>
            <p:nvPr/>
          </p:nvSpPr>
          <p:spPr>
            <a:xfrm>
              <a:off x="5124240" y="2365215"/>
              <a:ext cx="1104154" cy="1159759"/>
            </a:xfrm>
            <a:custGeom>
              <a:avLst/>
              <a:gdLst>
                <a:gd name="connsiteX0" fmla="*/ 1105743 w 1104154"/>
                <a:gd name="connsiteY0" fmla="*/ 0 h 1159759"/>
                <a:gd name="connsiteX1" fmla="*/ 0 w 1104154"/>
                <a:gd name="connsiteY1" fmla="*/ 1142284 h 1159759"/>
                <a:gd name="connsiteX2" fmla="*/ 40512 w 1104154"/>
                <a:gd name="connsiteY2" fmla="*/ 1162937 h 1159759"/>
                <a:gd name="connsiteX3" fmla="*/ 1105743 w 1104154"/>
                <a:gd name="connsiteY3" fmla="*/ 61960 h 1159759"/>
                <a:gd name="connsiteX4" fmla="*/ 1105743 w 1104154"/>
                <a:gd name="connsiteY4" fmla="*/ 0 h 115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154" h="1159759">
                  <a:moveTo>
                    <a:pt x="1105743" y="0"/>
                  </a:moveTo>
                  <a:lnTo>
                    <a:pt x="0" y="1142284"/>
                  </a:lnTo>
                  <a:cubicBezTo>
                    <a:pt x="8738" y="1147050"/>
                    <a:pt x="22242" y="1154199"/>
                    <a:pt x="40512" y="1162937"/>
                  </a:cubicBezTo>
                  <a:lnTo>
                    <a:pt x="1105743" y="61960"/>
                  </a:lnTo>
                  <a:lnTo>
                    <a:pt x="1105743" y="0"/>
                  </a:lnTo>
                  <a:close/>
                </a:path>
              </a:pathLst>
            </a:custGeom>
            <a:noFill/>
            <a:ln w="7906" cap="flat">
              <a:noFill/>
              <a:prstDash val="solid"/>
              <a:miter/>
            </a:ln>
          </p:spPr>
          <p:txBody>
            <a:bodyPr rtlCol="0" anchor="ctr"/>
            <a:lstStyle/>
            <a:p>
              <a:endParaRPr lang="en-CA" dirty="0"/>
            </a:p>
          </p:txBody>
        </p:sp>
        <p:sp>
          <p:nvSpPr>
            <p:cNvPr id="97" name="Freeform: Shape 536">
              <a:extLst>
                <a:ext uri="{FF2B5EF4-FFF2-40B4-BE49-F238E27FC236}">
                  <a16:creationId xmlns:a16="http://schemas.microsoft.com/office/drawing/2014/main" id="{DD01DF63-26BF-4E96-8A01-C59451056A2F}"/>
                </a:ext>
              </a:extLst>
            </p:cNvPr>
            <p:cNvSpPr/>
            <p:nvPr/>
          </p:nvSpPr>
          <p:spPr>
            <a:xfrm>
              <a:off x="5113913" y="1666976"/>
              <a:ext cx="794356" cy="826130"/>
            </a:xfrm>
            <a:custGeom>
              <a:avLst/>
              <a:gdLst>
                <a:gd name="connsiteX0" fmla="*/ 745900 w 794355"/>
                <a:gd name="connsiteY0" fmla="*/ 0 h 826130"/>
                <a:gd name="connsiteX1" fmla="*/ 0 w 794355"/>
                <a:gd name="connsiteY1" fmla="*/ 771320 h 826130"/>
                <a:gd name="connsiteX2" fmla="*/ 0 w 794355"/>
                <a:gd name="connsiteY2" fmla="*/ 833279 h 826130"/>
                <a:gd name="connsiteX3" fmla="*/ 798327 w 794355"/>
                <a:gd name="connsiteY3" fmla="*/ 7944 h 826130"/>
                <a:gd name="connsiteX4" fmla="*/ 745900 w 794355"/>
                <a:gd name="connsiteY4" fmla="*/ 0 h 826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355" h="826130">
                  <a:moveTo>
                    <a:pt x="745900" y="0"/>
                  </a:moveTo>
                  <a:lnTo>
                    <a:pt x="0" y="771320"/>
                  </a:lnTo>
                  <a:lnTo>
                    <a:pt x="0" y="833279"/>
                  </a:lnTo>
                  <a:lnTo>
                    <a:pt x="798327" y="7944"/>
                  </a:lnTo>
                  <a:cubicBezTo>
                    <a:pt x="781646" y="4766"/>
                    <a:pt x="764170" y="2383"/>
                    <a:pt x="745900" y="0"/>
                  </a:cubicBezTo>
                  <a:close/>
                </a:path>
              </a:pathLst>
            </a:custGeom>
            <a:noFill/>
            <a:ln w="7906" cap="flat">
              <a:noFill/>
              <a:prstDash val="solid"/>
              <a:miter/>
            </a:ln>
          </p:spPr>
          <p:txBody>
            <a:bodyPr rtlCol="0" anchor="ctr"/>
            <a:lstStyle/>
            <a:p>
              <a:endParaRPr lang="en-CA" dirty="0"/>
            </a:p>
          </p:txBody>
        </p:sp>
        <p:sp>
          <p:nvSpPr>
            <p:cNvPr id="98" name="Freeform: Shape 537">
              <a:extLst>
                <a:ext uri="{FF2B5EF4-FFF2-40B4-BE49-F238E27FC236}">
                  <a16:creationId xmlns:a16="http://schemas.microsoft.com/office/drawing/2014/main" id="{135B4C67-01B5-42F0-AC05-DFEA37389330}"/>
                </a:ext>
              </a:extLst>
            </p:cNvPr>
            <p:cNvSpPr/>
            <p:nvPr/>
          </p:nvSpPr>
          <p:spPr>
            <a:xfrm>
              <a:off x="5213207" y="2500255"/>
              <a:ext cx="1016775" cy="1064437"/>
            </a:xfrm>
            <a:custGeom>
              <a:avLst/>
              <a:gdLst>
                <a:gd name="connsiteX0" fmla="*/ 1016775 w 1016775"/>
                <a:gd name="connsiteY0" fmla="*/ 0 h 1064436"/>
                <a:gd name="connsiteX1" fmla="*/ 0 w 1016775"/>
                <a:gd name="connsiteY1" fmla="*/ 1050138 h 1064436"/>
                <a:gd name="connsiteX2" fmla="*/ 43690 w 1016775"/>
                <a:gd name="connsiteY2" fmla="*/ 1067614 h 1064436"/>
                <a:gd name="connsiteX3" fmla="*/ 1015981 w 1016775"/>
                <a:gd name="connsiteY3" fmla="*/ 61960 h 1064436"/>
                <a:gd name="connsiteX4" fmla="*/ 1015981 w 1016775"/>
                <a:gd name="connsiteY4" fmla="*/ 0 h 106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775" h="1064436">
                  <a:moveTo>
                    <a:pt x="1016775" y="0"/>
                  </a:moveTo>
                  <a:lnTo>
                    <a:pt x="0" y="1050138"/>
                  </a:lnTo>
                  <a:cubicBezTo>
                    <a:pt x="13504" y="1055699"/>
                    <a:pt x="27802" y="1061259"/>
                    <a:pt x="43690" y="1067614"/>
                  </a:cubicBezTo>
                  <a:lnTo>
                    <a:pt x="1015981" y="61960"/>
                  </a:lnTo>
                  <a:lnTo>
                    <a:pt x="1015981" y="0"/>
                  </a:lnTo>
                  <a:close/>
                </a:path>
              </a:pathLst>
            </a:custGeom>
            <a:noFill/>
            <a:ln w="7906" cap="flat">
              <a:noFill/>
              <a:prstDash val="solid"/>
              <a:miter/>
            </a:ln>
          </p:spPr>
          <p:txBody>
            <a:bodyPr rtlCol="0" anchor="ctr"/>
            <a:lstStyle/>
            <a:p>
              <a:endParaRPr lang="en-CA" dirty="0"/>
            </a:p>
          </p:txBody>
        </p:sp>
        <p:sp>
          <p:nvSpPr>
            <p:cNvPr id="99" name="Freeform: Shape 538">
              <a:extLst>
                <a:ext uri="{FF2B5EF4-FFF2-40B4-BE49-F238E27FC236}">
                  <a16:creationId xmlns:a16="http://schemas.microsoft.com/office/drawing/2014/main" id="{6D184915-8491-4113-A875-B59D63CF7667}"/>
                </a:ext>
              </a:extLst>
            </p:cNvPr>
            <p:cNvSpPr/>
            <p:nvPr/>
          </p:nvSpPr>
          <p:spPr>
            <a:xfrm>
              <a:off x="5113913" y="1960093"/>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100" name="Freeform: Shape 539">
              <a:extLst>
                <a:ext uri="{FF2B5EF4-FFF2-40B4-BE49-F238E27FC236}">
                  <a16:creationId xmlns:a16="http://schemas.microsoft.com/office/drawing/2014/main" id="{EE46381B-41A6-4C93-BDEC-16AB15F3385F}"/>
                </a:ext>
              </a:extLst>
            </p:cNvPr>
            <p:cNvSpPr/>
            <p:nvPr/>
          </p:nvSpPr>
          <p:spPr>
            <a:xfrm>
              <a:off x="5113913" y="1771037"/>
              <a:ext cx="1112098" cy="1199477"/>
            </a:xfrm>
            <a:custGeom>
              <a:avLst/>
              <a:gdLst>
                <a:gd name="connsiteX0" fmla="*/ 1116070 w 1112097"/>
                <a:gd name="connsiteY0" fmla="*/ 8738 h 1199477"/>
                <a:gd name="connsiteX1" fmla="*/ 1102566 w 1112097"/>
                <a:gd name="connsiteY1" fmla="*/ 0 h 1199477"/>
                <a:gd name="connsiteX2" fmla="*/ 0 w 1112097"/>
                <a:gd name="connsiteY2" fmla="*/ 1139106 h 1199477"/>
                <a:gd name="connsiteX3" fmla="*/ 0 w 1112097"/>
                <a:gd name="connsiteY3" fmla="*/ 1201066 h 1199477"/>
                <a:gd name="connsiteX4" fmla="*/ 1116070 w 1112097"/>
                <a:gd name="connsiteY4" fmla="*/ 48456 h 1199477"/>
                <a:gd name="connsiteX5" fmla="*/ 1116070 w 1112097"/>
                <a:gd name="connsiteY5" fmla="*/ 8738 h 119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2097" h="1199477">
                  <a:moveTo>
                    <a:pt x="1116070" y="8738"/>
                  </a:moveTo>
                  <a:cubicBezTo>
                    <a:pt x="1116070" y="8738"/>
                    <a:pt x="1111303" y="5560"/>
                    <a:pt x="1102566" y="0"/>
                  </a:cubicBezTo>
                  <a:lnTo>
                    <a:pt x="0" y="1139106"/>
                  </a:lnTo>
                  <a:lnTo>
                    <a:pt x="0" y="1201066"/>
                  </a:lnTo>
                  <a:lnTo>
                    <a:pt x="1116070" y="48456"/>
                  </a:lnTo>
                  <a:lnTo>
                    <a:pt x="1116070" y="8738"/>
                  </a:lnTo>
                  <a:close/>
                </a:path>
              </a:pathLst>
            </a:custGeom>
            <a:noFill/>
            <a:ln w="7906" cap="flat">
              <a:noFill/>
              <a:prstDash val="solid"/>
              <a:miter/>
            </a:ln>
          </p:spPr>
          <p:txBody>
            <a:bodyPr rtlCol="0" anchor="ctr"/>
            <a:lstStyle/>
            <a:p>
              <a:endParaRPr lang="en-CA" dirty="0"/>
            </a:p>
          </p:txBody>
        </p:sp>
        <p:sp>
          <p:nvSpPr>
            <p:cNvPr id="101" name="Freeform: Shape 540">
              <a:extLst>
                <a:ext uri="{FF2B5EF4-FFF2-40B4-BE49-F238E27FC236}">
                  <a16:creationId xmlns:a16="http://schemas.microsoft.com/office/drawing/2014/main" id="{0EAECBA5-12C4-42B5-B605-6EE1E1B9E2CD}"/>
                </a:ext>
              </a:extLst>
            </p:cNvPr>
            <p:cNvSpPr/>
            <p:nvPr/>
          </p:nvSpPr>
          <p:spPr>
            <a:xfrm>
              <a:off x="5113913" y="1892573"/>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102" name="Freeform: Shape 541">
              <a:extLst>
                <a:ext uri="{FF2B5EF4-FFF2-40B4-BE49-F238E27FC236}">
                  <a16:creationId xmlns:a16="http://schemas.microsoft.com/office/drawing/2014/main" id="{09C3A2F9-61C3-4237-816F-AE9D1DBF1201}"/>
                </a:ext>
              </a:extLst>
            </p:cNvPr>
            <p:cNvSpPr/>
            <p:nvPr/>
          </p:nvSpPr>
          <p:spPr>
            <a:xfrm>
              <a:off x="5113913" y="1748795"/>
              <a:ext cx="1096211" cy="1151816"/>
            </a:xfrm>
            <a:custGeom>
              <a:avLst/>
              <a:gdLst>
                <a:gd name="connsiteX0" fmla="*/ 1058082 w 1096210"/>
                <a:gd name="connsiteY0" fmla="*/ 0 h 1151815"/>
                <a:gd name="connsiteX1" fmla="*/ 0 w 1096210"/>
                <a:gd name="connsiteY1" fmla="*/ 1093828 h 1151815"/>
                <a:gd name="connsiteX2" fmla="*/ 0 w 1096210"/>
                <a:gd name="connsiteY2" fmla="*/ 1155788 h 1151815"/>
                <a:gd name="connsiteX3" fmla="*/ 1098594 w 1096210"/>
                <a:gd name="connsiteY3" fmla="*/ 19859 h 1151815"/>
                <a:gd name="connsiteX4" fmla="*/ 1058082 w 1096210"/>
                <a:gd name="connsiteY4" fmla="*/ 0 h 1151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210" h="1151815">
                  <a:moveTo>
                    <a:pt x="1058082" y="0"/>
                  </a:moveTo>
                  <a:lnTo>
                    <a:pt x="0" y="1093828"/>
                  </a:lnTo>
                  <a:lnTo>
                    <a:pt x="0" y="1155788"/>
                  </a:lnTo>
                  <a:lnTo>
                    <a:pt x="1098594" y="19859"/>
                  </a:lnTo>
                  <a:cubicBezTo>
                    <a:pt x="1089856" y="15093"/>
                    <a:pt x="1076352" y="7944"/>
                    <a:pt x="1058082" y="0"/>
                  </a:cubicBezTo>
                  <a:close/>
                </a:path>
              </a:pathLst>
            </a:custGeom>
            <a:noFill/>
            <a:ln w="7906" cap="flat">
              <a:noFill/>
              <a:prstDash val="solid"/>
              <a:miter/>
            </a:ln>
          </p:spPr>
          <p:txBody>
            <a:bodyPr rtlCol="0" anchor="ctr"/>
            <a:lstStyle/>
            <a:p>
              <a:endParaRPr lang="en-CA" dirty="0"/>
            </a:p>
          </p:txBody>
        </p:sp>
        <p:sp>
          <p:nvSpPr>
            <p:cNvPr id="103" name="Freeform: Shape 542">
              <a:extLst>
                <a:ext uri="{FF2B5EF4-FFF2-40B4-BE49-F238E27FC236}">
                  <a16:creationId xmlns:a16="http://schemas.microsoft.com/office/drawing/2014/main" id="{D436F2AC-75BA-4DAC-A365-CE074162EAFE}"/>
                </a:ext>
              </a:extLst>
            </p:cNvPr>
            <p:cNvSpPr/>
            <p:nvPr/>
          </p:nvSpPr>
          <p:spPr>
            <a:xfrm>
              <a:off x="5113913" y="2027614"/>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104" name="Freeform: Shape 543">
              <a:extLst>
                <a:ext uri="{FF2B5EF4-FFF2-40B4-BE49-F238E27FC236}">
                  <a16:creationId xmlns:a16="http://schemas.microsoft.com/office/drawing/2014/main" id="{0782B808-E027-4EE7-B18C-8699217FA4A4}"/>
                </a:ext>
              </a:extLst>
            </p:cNvPr>
            <p:cNvSpPr/>
            <p:nvPr/>
          </p:nvSpPr>
          <p:spPr>
            <a:xfrm>
              <a:off x="5113913" y="2162654"/>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105" name="Freeform: Shape 544">
              <a:extLst>
                <a:ext uri="{FF2B5EF4-FFF2-40B4-BE49-F238E27FC236}">
                  <a16:creationId xmlns:a16="http://schemas.microsoft.com/office/drawing/2014/main" id="{9996348C-DBB5-44B0-9E95-B62E5E97E1CF}"/>
                </a:ext>
              </a:extLst>
            </p:cNvPr>
            <p:cNvSpPr/>
            <p:nvPr/>
          </p:nvSpPr>
          <p:spPr>
            <a:xfrm>
              <a:off x="5113913" y="1713049"/>
              <a:ext cx="1000888" cy="1056493"/>
            </a:xfrm>
            <a:custGeom>
              <a:avLst/>
              <a:gdLst>
                <a:gd name="connsiteX0" fmla="*/ 962759 w 1000888"/>
                <a:gd name="connsiteY0" fmla="*/ 0 h 1056493"/>
                <a:gd name="connsiteX1" fmla="*/ 0 w 1000888"/>
                <a:gd name="connsiteY1" fmla="*/ 994533 h 1056493"/>
                <a:gd name="connsiteX2" fmla="*/ 0 w 1000888"/>
                <a:gd name="connsiteY2" fmla="*/ 1056493 h 1056493"/>
                <a:gd name="connsiteX3" fmla="*/ 1008037 w 1000888"/>
                <a:gd name="connsiteY3" fmla="*/ 15093 h 1056493"/>
                <a:gd name="connsiteX4" fmla="*/ 962759 w 1000888"/>
                <a:gd name="connsiteY4" fmla="*/ 0 h 105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888" h="1056493">
                  <a:moveTo>
                    <a:pt x="962759" y="0"/>
                  </a:moveTo>
                  <a:lnTo>
                    <a:pt x="0" y="994533"/>
                  </a:lnTo>
                  <a:lnTo>
                    <a:pt x="0" y="1056493"/>
                  </a:lnTo>
                  <a:lnTo>
                    <a:pt x="1008037" y="15093"/>
                  </a:lnTo>
                  <a:cubicBezTo>
                    <a:pt x="994533" y="10327"/>
                    <a:pt x="979440" y="4766"/>
                    <a:pt x="962759" y="0"/>
                  </a:cubicBezTo>
                  <a:close/>
                </a:path>
              </a:pathLst>
            </a:custGeom>
            <a:noFill/>
            <a:ln w="7906" cap="flat">
              <a:noFill/>
              <a:prstDash val="solid"/>
              <a:miter/>
            </a:ln>
          </p:spPr>
          <p:txBody>
            <a:bodyPr rtlCol="0" anchor="ctr"/>
            <a:lstStyle/>
            <a:p>
              <a:endParaRPr lang="en-CA" dirty="0"/>
            </a:p>
          </p:txBody>
        </p:sp>
        <p:sp>
          <p:nvSpPr>
            <p:cNvPr id="106" name="Freeform: Shape 545">
              <a:extLst>
                <a:ext uri="{FF2B5EF4-FFF2-40B4-BE49-F238E27FC236}">
                  <a16:creationId xmlns:a16="http://schemas.microsoft.com/office/drawing/2014/main" id="{0CF15BCF-AA21-4E91-AFB9-B4AA58622497}"/>
                </a:ext>
              </a:extLst>
            </p:cNvPr>
            <p:cNvSpPr/>
            <p:nvPr/>
          </p:nvSpPr>
          <p:spPr>
            <a:xfrm>
              <a:off x="5113913" y="2095134"/>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107" name="Freeform: Shape 546">
              <a:extLst>
                <a:ext uri="{FF2B5EF4-FFF2-40B4-BE49-F238E27FC236}">
                  <a16:creationId xmlns:a16="http://schemas.microsoft.com/office/drawing/2014/main" id="{DBAC50D1-8912-48D4-925C-E632A7CC7835}"/>
                </a:ext>
              </a:extLst>
            </p:cNvPr>
            <p:cNvSpPr/>
            <p:nvPr/>
          </p:nvSpPr>
          <p:spPr>
            <a:xfrm>
              <a:off x="5113913" y="1729730"/>
              <a:ext cx="1048549" cy="1104155"/>
            </a:xfrm>
            <a:custGeom>
              <a:avLst/>
              <a:gdLst>
                <a:gd name="connsiteX0" fmla="*/ 1012009 w 1048549"/>
                <a:gd name="connsiteY0" fmla="*/ 0 h 1104154"/>
                <a:gd name="connsiteX1" fmla="*/ 0 w 1048549"/>
                <a:gd name="connsiteY1" fmla="*/ 1045372 h 1104154"/>
                <a:gd name="connsiteX2" fmla="*/ 0 w 1048549"/>
                <a:gd name="connsiteY2" fmla="*/ 1107332 h 1104154"/>
                <a:gd name="connsiteX3" fmla="*/ 1054904 w 1048549"/>
                <a:gd name="connsiteY3" fmla="*/ 17476 h 1104154"/>
                <a:gd name="connsiteX4" fmla="*/ 1012009 w 1048549"/>
                <a:gd name="connsiteY4" fmla="*/ 0 h 110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549" h="1104154">
                  <a:moveTo>
                    <a:pt x="1012009" y="0"/>
                  </a:moveTo>
                  <a:lnTo>
                    <a:pt x="0" y="1045372"/>
                  </a:lnTo>
                  <a:lnTo>
                    <a:pt x="0" y="1107332"/>
                  </a:lnTo>
                  <a:lnTo>
                    <a:pt x="1054904" y="17476"/>
                  </a:lnTo>
                  <a:cubicBezTo>
                    <a:pt x="1042195" y="11915"/>
                    <a:pt x="1027896" y="6355"/>
                    <a:pt x="1012009" y="0"/>
                  </a:cubicBezTo>
                  <a:close/>
                </a:path>
              </a:pathLst>
            </a:custGeom>
            <a:noFill/>
            <a:ln w="7906" cap="flat">
              <a:noFill/>
              <a:prstDash val="solid"/>
              <a:miter/>
            </a:ln>
          </p:spPr>
          <p:txBody>
            <a:bodyPr rtlCol="0" anchor="ctr"/>
            <a:lstStyle/>
            <a:p>
              <a:endParaRPr lang="en-CA" dirty="0"/>
            </a:p>
          </p:txBody>
        </p:sp>
        <p:sp>
          <p:nvSpPr>
            <p:cNvPr id="108" name="Freeform: Shape 547">
              <a:extLst>
                <a:ext uri="{FF2B5EF4-FFF2-40B4-BE49-F238E27FC236}">
                  <a16:creationId xmlns:a16="http://schemas.microsoft.com/office/drawing/2014/main" id="{AB03047A-CB7A-44B2-A140-1086961E1270}"/>
                </a:ext>
              </a:extLst>
            </p:cNvPr>
            <p:cNvSpPr/>
            <p:nvPr/>
          </p:nvSpPr>
          <p:spPr>
            <a:xfrm>
              <a:off x="5113913" y="1650295"/>
              <a:ext cx="421008" cy="436896"/>
            </a:xfrm>
            <a:custGeom>
              <a:avLst/>
              <a:gdLst>
                <a:gd name="connsiteX0" fmla="*/ 368581 w 421008"/>
                <a:gd name="connsiteY0" fmla="*/ 0 h 436895"/>
                <a:gd name="connsiteX1" fmla="*/ 0 w 421008"/>
                <a:gd name="connsiteY1" fmla="*/ 380496 h 436895"/>
                <a:gd name="connsiteX2" fmla="*/ 0 w 421008"/>
                <a:gd name="connsiteY2" fmla="*/ 443251 h 436895"/>
                <a:gd name="connsiteX3" fmla="*/ 428952 w 421008"/>
                <a:gd name="connsiteY3" fmla="*/ 0 h 436895"/>
              </a:gdLst>
              <a:ahLst/>
              <a:cxnLst>
                <a:cxn ang="0">
                  <a:pos x="connsiteX0" y="connsiteY0"/>
                </a:cxn>
                <a:cxn ang="0">
                  <a:pos x="connsiteX1" y="connsiteY1"/>
                </a:cxn>
                <a:cxn ang="0">
                  <a:pos x="connsiteX2" y="connsiteY2"/>
                </a:cxn>
                <a:cxn ang="0">
                  <a:pos x="connsiteX3" y="connsiteY3"/>
                </a:cxn>
              </a:cxnLst>
              <a:rect l="l" t="t" r="r" b="b"/>
              <a:pathLst>
                <a:path w="421008" h="436895">
                  <a:moveTo>
                    <a:pt x="368581" y="0"/>
                  </a:moveTo>
                  <a:lnTo>
                    <a:pt x="0" y="380496"/>
                  </a:lnTo>
                  <a:lnTo>
                    <a:pt x="0" y="443251"/>
                  </a:lnTo>
                  <a:lnTo>
                    <a:pt x="428952" y="0"/>
                  </a:lnTo>
                  <a:close/>
                </a:path>
              </a:pathLst>
            </a:custGeom>
            <a:noFill/>
            <a:ln w="7906" cap="flat">
              <a:noFill/>
              <a:prstDash val="solid"/>
              <a:miter/>
            </a:ln>
          </p:spPr>
          <p:txBody>
            <a:bodyPr rtlCol="0" anchor="ctr"/>
            <a:lstStyle/>
            <a:p>
              <a:endParaRPr lang="en-CA" dirty="0"/>
            </a:p>
          </p:txBody>
        </p:sp>
        <p:sp>
          <p:nvSpPr>
            <p:cNvPr id="109" name="Freeform: Shape 548">
              <a:extLst>
                <a:ext uri="{FF2B5EF4-FFF2-40B4-BE49-F238E27FC236}">
                  <a16:creationId xmlns:a16="http://schemas.microsoft.com/office/drawing/2014/main" id="{3328CAFE-FB4A-4A78-9CF7-2585E41C6327}"/>
                </a:ext>
              </a:extLst>
            </p:cNvPr>
            <p:cNvSpPr/>
            <p:nvPr/>
          </p:nvSpPr>
          <p:spPr>
            <a:xfrm>
              <a:off x="5113913" y="1650295"/>
              <a:ext cx="95323" cy="103266"/>
            </a:xfrm>
            <a:custGeom>
              <a:avLst/>
              <a:gdLst>
                <a:gd name="connsiteX0" fmla="*/ 42101 w 95322"/>
                <a:gd name="connsiteY0" fmla="*/ 0 h 103266"/>
                <a:gd name="connsiteX1" fmla="*/ 0 w 95322"/>
                <a:gd name="connsiteY1" fmla="*/ 42895 h 103266"/>
                <a:gd name="connsiteX2" fmla="*/ 0 w 95322"/>
                <a:gd name="connsiteY2" fmla="*/ 104855 h 103266"/>
                <a:gd name="connsiteX3" fmla="*/ 102472 w 95322"/>
                <a:gd name="connsiteY3" fmla="*/ 0 h 103266"/>
              </a:gdLst>
              <a:ahLst/>
              <a:cxnLst>
                <a:cxn ang="0">
                  <a:pos x="connsiteX0" y="connsiteY0"/>
                </a:cxn>
                <a:cxn ang="0">
                  <a:pos x="connsiteX1" y="connsiteY1"/>
                </a:cxn>
                <a:cxn ang="0">
                  <a:pos x="connsiteX2" y="connsiteY2"/>
                </a:cxn>
                <a:cxn ang="0">
                  <a:pos x="connsiteX3" y="connsiteY3"/>
                </a:cxn>
              </a:cxnLst>
              <a:rect l="l" t="t" r="r" b="b"/>
              <a:pathLst>
                <a:path w="95322" h="103266">
                  <a:moveTo>
                    <a:pt x="42101" y="0"/>
                  </a:moveTo>
                  <a:lnTo>
                    <a:pt x="0" y="42895"/>
                  </a:lnTo>
                  <a:lnTo>
                    <a:pt x="0" y="104855"/>
                  </a:lnTo>
                  <a:lnTo>
                    <a:pt x="102472" y="0"/>
                  </a:lnTo>
                  <a:close/>
                </a:path>
              </a:pathLst>
            </a:custGeom>
            <a:noFill/>
            <a:ln w="7906" cap="flat">
              <a:noFill/>
              <a:prstDash val="solid"/>
              <a:miter/>
            </a:ln>
          </p:spPr>
          <p:txBody>
            <a:bodyPr rtlCol="0" anchor="ctr"/>
            <a:lstStyle/>
            <a:p>
              <a:endParaRPr lang="en-CA" dirty="0"/>
            </a:p>
          </p:txBody>
        </p:sp>
        <p:sp>
          <p:nvSpPr>
            <p:cNvPr id="110" name="Freeform: Shape 549">
              <a:extLst>
                <a:ext uri="{FF2B5EF4-FFF2-40B4-BE49-F238E27FC236}">
                  <a16:creationId xmlns:a16="http://schemas.microsoft.com/office/drawing/2014/main" id="{DA55B428-F3E7-4AC9-9407-CB13CADC290B}"/>
                </a:ext>
              </a:extLst>
            </p:cNvPr>
            <p:cNvSpPr/>
            <p:nvPr/>
          </p:nvSpPr>
          <p:spPr>
            <a:xfrm>
              <a:off x="5113913" y="1650295"/>
              <a:ext cx="230363" cy="238307"/>
            </a:xfrm>
            <a:custGeom>
              <a:avLst/>
              <a:gdLst>
                <a:gd name="connsiteX0" fmla="*/ 172375 w 230363"/>
                <a:gd name="connsiteY0" fmla="*/ 0 h 238306"/>
                <a:gd name="connsiteX1" fmla="*/ 0 w 230363"/>
                <a:gd name="connsiteY1" fmla="*/ 177936 h 238306"/>
                <a:gd name="connsiteX2" fmla="*/ 0 w 230363"/>
                <a:gd name="connsiteY2" fmla="*/ 240690 h 238306"/>
                <a:gd name="connsiteX3" fmla="*/ 232746 w 230363"/>
                <a:gd name="connsiteY3" fmla="*/ 0 h 238306"/>
              </a:gdLst>
              <a:ahLst/>
              <a:cxnLst>
                <a:cxn ang="0">
                  <a:pos x="connsiteX0" y="connsiteY0"/>
                </a:cxn>
                <a:cxn ang="0">
                  <a:pos x="connsiteX1" y="connsiteY1"/>
                </a:cxn>
                <a:cxn ang="0">
                  <a:pos x="connsiteX2" y="connsiteY2"/>
                </a:cxn>
                <a:cxn ang="0">
                  <a:pos x="connsiteX3" y="connsiteY3"/>
                </a:cxn>
              </a:cxnLst>
              <a:rect l="l" t="t" r="r" b="b"/>
              <a:pathLst>
                <a:path w="230363" h="238306">
                  <a:moveTo>
                    <a:pt x="172375" y="0"/>
                  </a:moveTo>
                  <a:lnTo>
                    <a:pt x="0" y="177936"/>
                  </a:lnTo>
                  <a:lnTo>
                    <a:pt x="0" y="240690"/>
                  </a:lnTo>
                  <a:lnTo>
                    <a:pt x="232746" y="0"/>
                  </a:lnTo>
                  <a:close/>
                </a:path>
              </a:pathLst>
            </a:custGeom>
            <a:noFill/>
            <a:ln w="7906" cap="flat">
              <a:noFill/>
              <a:prstDash val="solid"/>
              <a:miter/>
            </a:ln>
          </p:spPr>
          <p:txBody>
            <a:bodyPr rtlCol="0" anchor="ctr"/>
            <a:lstStyle/>
            <a:p>
              <a:endParaRPr lang="en-CA" dirty="0"/>
            </a:p>
          </p:txBody>
        </p:sp>
        <p:sp>
          <p:nvSpPr>
            <p:cNvPr id="111" name="Freeform: Shape 550">
              <a:extLst>
                <a:ext uri="{FF2B5EF4-FFF2-40B4-BE49-F238E27FC236}">
                  <a16:creationId xmlns:a16="http://schemas.microsoft.com/office/drawing/2014/main" id="{F48375AB-31E3-400A-B32D-0E2C55D568EA}"/>
                </a:ext>
              </a:extLst>
            </p:cNvPr>
            <p:cNvSpPr/>
            <p:nvPr/>
          </p:nvSpPr>
          <p:spPr>
            <a:xfrm>
              <a:off x="5113913" y="1650295"/>
              <a:ext cx="166815" cy="166815"/>
            </a:xfrm>
            <a:custGeom>
              <a:avLst/>
              <a:gdLst>
                <a:gd name="connsiteX0" fmla="*/ 107238 w 166814"/>
                <a:gd name="connsiteY0" fmla="*/ 0 h 166814"/>
                <a:gd name="connsiteX1" fmla="*/ 0 w 166814"/>
                <a:gd name="connsiteY1" fmla="*/ 110415 h 166814"/>
                <a:gd name="connsiteX2" fmla="*/ 0 w 166814"/>
                <a:gd name="connsiteY2" fmla="*/ 173170 h 166814"/>
                <a:gd name="connsiteX3" fmla="*/ 167609 w 166814"/>
                <a:gd name="connsiteY3" fmla="*/ 0 h 166814"/>
              </a:gdLst>
              <a:ahLst/>
              <a:cxnLst>
                <a:cxn ang="0">
                  <a:pos x="connsiteX0" y="connsiteY0"/>
                </a:cxn>
                <a:cxn ang="0">
                  <a:pos x="connsiteX1" y="connsiteY1"/>
                </a:cxn>
                <a:cxn ang="0">
                  <a:pos x="connsiteX2" y="connsiteY2"/>
                </a:cxn>
                <a:cxn ang="0">
                  <a:pos x="connsiteX3" y="connsiteY3"/>
                </a:cxn>
              </a:cxnLst>
              <a:rect l="l" t="t" r="r" b="b"/>
              <a:pathLst>
                <a:path w="166814" h="166814">
                  <a:moveTo>
                    <a:pt x="107238" y="0"/>
                  </a:moveTo>
                  <a:lnTo>
                    <a:pt x="0" y="110415"/>
                  </a:lnTo>
                  <a:lnTo>
                    <a:pt x="0" y="173170"/>
                  </a:lnTo>
                  <a:lnTo>
                    <a:pt x="167609" y="0"/>
                  </a:lnTo>
                  <a:close/>
                </a:path>
              </a:pathLst>
            </a:custGeom>
            <a:noFill/>
            <a:ln w="7906" cap="flat">
              <a:noFill/>
              <a:prstDash val="solid"/>
              <a:miter/>
            </a:ln>
          </p:spPr>
          <p:txBody>
            <a:bodyPr rtlCol="0" anchor="ctr"/>
            <a:lstStyle/>
            <a:p>
              <a:endParaRPr lang="en-CA" dirty="0"/>
            </a:p>
          </p:txBody>
        </p:sp>
        <p:sp>
          <p:nvSpPr>
            <p:cNvPr id="112" name="Freeform: Shape 551">
              <a:extLst>
                <a:ext uri="{FF2B5EF4-FFF2-40B4-BE49-F238E27FC236}">
                  <a16:creationId xmlns:a16="http://schemas.microsoft.com/office/drawing/2014/main" id="{D6AF8FD1-BDDB-4442-83CF-C503252A41C1}"/>
                </a:ext>
              </a:extLst>
            </p:cNvPr>
            <p:cNvSpPr/>
            <p:nvPr/>
          </p:nvSpPr>
          <p:spPr>
            <a:xfrm>
              <a:off x="5113913" y="1650295"/>
              <a:ext cx="293912" cy="301855"/>
            </a:xfrm>
            <a:custGeom>
              <a:avLst/>
              <a:gdLst>
                <a:gd name="connsiteX0" fmla="*/ 237512 w 293911"/>
                <a:gd name="connsiteY0" fmla="*/ 0 h 301855"/>
                <a:gd name="connsiteX1" fmla="*/ 0 w 293911"/>
                <a:gd name="connsiteY1" fmla="*/ 245456 h 301855"/>
                <a:gd name="connsiteX2" fmla="*/ 0 w 293911"/>
                <a:gd name="connsiteY2" fmla="*/ 308210 h 301855"/>
                <a:gd name="connsiteX3" fmla="*/ 297883 w 293911"/>
                <a:gd name="connsiteY3" fmla="*/ 0 h 301855"/>
              </a:gdLst>
              <a:ahLst/>
              <a:cxnLst>
                <a:cxn ang="0">
                  <a:pos x="connsiteX0" y="connsiteY0"/>
                </a:cxn>
                <a:cxn ang="0">
                  <a:pos x="connsiteX1" y="connsiteY1"/>
                </a:cxn>
                <a:cxn ang="0">
                  <a:pos x="connsiteX2" y="connsiteY2"/>
                </a:cxn>
                <a:cxn ang="0">
                  <a:pos x="connsiteX3" y="connsiteY3"/>
                </a:cxn>
              </a:cxnLst>
              <a:rect l="l" t="t" r="r" b="b"/>
              <a:pathLst>
                <a:path w="293911" h="301855">
                  <a:moveTo>
                    <a:pt x="237512" y="0"/>
                  </a:moveTo>
                  <a:lnTo>
                    <a:pt x="0" y="245456"/>
                  </a:lnTo>
                  <a:lnTo>
                    <a:pt x="0" y="308210"/>
                  </a:lnTo>
                  <a:lnTo>
                    <a:pt x="297883" y="0"/>
                  </a:lnTo>
                  <a:close/>
                </a:path>
              </a:pathLst>
            </a:custGeom>
            <a:noFill/>
            <a:ln w="7906" cap="flat">
              <a:noFill/>
              <a:prstDash val="solid"/>
              <a:miter/>
            </a:ln>
          </p:spPr>
          <p:txBody>
            <a:bodyPr rtlCol="0" anchor="ctr"/>
            <a:lstStyle/>
            <a:p>
              <a:endParaRPr lang="en-CA" dirty="0"/>
            </a:p>
          </p:txBody>
        </p:sp>
        <p:sp>
          <p:nvSpPr>
            <p:cNvPr id="113" name="Freeform: Shape 552">
              <a:extLst>
                <a:ext uri="{FF2B5EF4-FFF2-40B4-BE49-F238E27FC236}">
                  <a16:creationId xmlns:a16="http://schemas.microsoft.com/office/drawing/2014/main" id="{ABFA4DF1-026B-4073-B58C-572058576B91}"/>
                </a:ext>
              </a:extLst>
            </p:cNvPr>
            <p:cNvSpPr/>
            <p:nvPr/>
          </p:nvSpPr>
          <p:spPr>
            <a:xfrm>
              <a:off x="5113913" y="1650295"/>
              <a:ext cx="357460" cy="373347"/>
            </a:xfrm>
            <a:custGeom>
              <a:avLst/>
              <a:gdLst>
                <a:gd name="connsiteX0" fmla="*/ 303444 w 357460"/>
                <a:gd name="connsiteY0" fmla="*/ 0 h 373347"/>
                <a:gd name="connsiteX1" fmla="*/ 0 w 357460"/>
                <a:gd name="connsiteY1" fmla="*/ 312976 h 373347"/>
                <a:gd name="connsiteX2" fmla="*/ 0 w 357460"/>
                <a:gd name="connsiteY2" fmla="*/ 375730 h 373347"/>
                <a:gd name="connsiteX3" fmla="*/ 363020 w 357460"/>
                <a:gd name="connsiteY3" fmla="*/ 0 h 373347"/>
              </a:gdLst>
              <a:ahLst/>
              <a:cxnLst>
                <a:cxn ang="0">
                  <a:pos x="connsiteX0" y="connsiteY0"/>
                </a:cxn>
                <a:cxn ang="0">
                  <a:pos x="connsiteX1" y="connsiteY1"/>
                </a:cxn>
                <a:cxn ang="0">
                  <a:pos x="connsiteX2" y="connsiteY2"/>
                </a:cxn>
                <a:cxn ang="0">
                  <a:pos x="connsiteX3" y="connsiteY3"/>
                </a:cxn>
              </a:cxnLst>
              <a:rect l="l" t="t" r="r" b="b"/>
              <a:pathLst>
                <a:path w="357460" h="373347">
                  <a:moveTo>
                    <a:pt x="303444" y="0"/>
                  </a:moveTo>
                  <a:lnTo>
                    <a:pt x="0" y="312976"/>
                  </a:lnTo>
                  <a:lnTo>
                    <a:pt x="0" y="375730"/>
                  </a:lnTo>
                  <a:lnTo>
                    <a:pt x="363020" y="0"/>
                  </a:lnTo>
                  <a:close/>
                </a:path>
              </a:pathLst>
            </a:custGeom>
            <a:noFill/>
            <a:ln w="7906" cap="flat">
              <a:noFill/>
              <a:prstDash val="solid"/>
              <a:miter/>
            </a:ln>
          </p:spPr>
          <p:txBody>
            <a:bodyPr rtlCol="0" anchor="ctr"/>
            <a:lstStyle/>
            <a:p>
              <a:endParaRPr lang="en-CA" dirty="0"/>
            </a:p>
          </p:txBody>
        </p:sp>
        <p:sp>
          <p:nvSpPr>
            <p:cNvPr id="114" name="Freeform: Shape 553">
              <a:extLst>
                <a:ext uri="{FF2B5EF4-FFF2-40B4-BE49-F238E27FC236}">
                  <a16:creationId xmlns:a16="http://schemas.microsoft.com/office/drawing/2014/main" id="{543B7904-9195-4691-BD77-D1CFDF997836}"/>
                </a:ext>
              </a:extLst>
            </p:cNvPr>
            <p:cNvSpPr/>
            <p:nvPr/>
          </p:nvSpPr>
          <p:spPr>
            <a:xfrm>
              <a:off x="5113913" y="1650295"/>
              <a:ext cx="31774" cy="31774"/>
            </a:xfrm>
            <a:custGeom>
              <a:avLst/>
              <a:gdLst>
                <a:gd name="connsiteX0" fmla="*/ 21448 w 31774"/>
                <a:gd name="connsiteY0" fmla="*/ 0 h 31774"/>
                <a:gd name="connsiteX1" fmla="*/ 0 w 31774"/>
                <a:gd name="connsiteY1" fmla="*/ 22242 h 31774"/>
                <a:gd name="connsiteX2" fmla="*/ 0 w 31774"/>
                <a:gd name="connsiteY2" fmla="*/ 38129 h 31774"/>
                <a:gd name="connsiteX3" fmla="*/ 36540 w 31774"/>
                <a:gd name="connsiteY3" fmla="*/ 0 h 31774"/>
                <a:gd name="connsiteX4" fmla="*/ 21448 w 31774"/>
                <a:gd name="connsiteY4" fmla="*/ 0 h 3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4" h="31774">
                  <a:moveTo>
                    <a:pt x="21448" y="0"/>
                  </a:moveTo>
                  <a:cubicBezTo>
                    <a:pt x="9532" y="0"/>
                    <a:pt x="0" y="9532"/>
                    <a:pt x="0" y="22242"/>
                  </a:cubicBezTo>
                  <a:lnTo>
                    <a:pt x="0" y="38129"/>
                  </a:lnTo>
                  <a:lnTo>
                    <a:pt x="36540" y="0"/>
                  </a:lnTo>
                  <a:lnTo>
                    <a:pt x="21448" y="0"/>
                  </a:lnTo>
                  <a:close/>
                </a:path>
              </a:pathLst>
            </a:custGeom>
            <a:noFill/>
            <a:ln w="7906" cap="flat">
              <a:noFill/>
              <a:prstDash val="solid"/>
              <a:miter/>
            </a:ln>
          </p:spPr>
          <p:txBody>
            <a:bodyPr rtlCol="0" anchor="ctr"/>
            <a:lstStyle/>
            <a:p>
              <a:endParaRPr lang="en-CA" dirty="0"/>
            </a:p>
          </p:txBody>
        </p:sp>
        <p:sp>
          <p:nvSpPr>
            <p:cNvPr id="115" name="Freeform: Shape 554">
              <a:extLst>
                <a:ext uri="{FF2B5EF4-FFF2-40B4-BE49-F238E27FC236}">
                  <a16:creationId xmlns:a16="http://schemas.microsoft.com/office/drawing/2014/main" id="{47F8C500-0198-40FD-A091-1D980E98196D}"/>
                </a:ext>
              </a:extLst>
            </p:cNvPr>
            <p:cNvSpPr/>
            <p:nvPr/>
          </p:nvSpPr>
          <p:spPr>
            <a:xfrm>
              <a:off x="5310119" y="2635296"/>
              <a:ext cx="921452" cy="992945"/>
            </a:xfrm>
            <a:custGeom>
              <a:avLst/>
              <a:gdLst>
                <a:gd name="connsiteX0" fmla="*/ 919864 w 921452"/>
                <a:gd name="connsiteY0" fmla="*/ 738751 h 992944"/>
                <a:gd name="connsiteX1" fmla="*/ 919864 w 921452"/>
                <a:gd name="connsiteY1" fmla="*/ 676791 h 992944"/>
                <a:gd name="connsiteX2" fmla="*/ 644222 w 921452"/>
                <a:gd name="connsiteY2" fmla="*/ 961965 h 992944"/>
                <a:gd name="connsiteX3" fmla="*/ 641839 w 921452"/>
                <a:gd name="connsiteY3" fmla="*/ 959582 h 992944"/>
                <a:gd name="connsiteX4" fmla="*/ 919864 w 921452"/>
                <a:gd name="connsiteY4" fmla="*/ 672025 h 992944"/>
                <a:gd name="connsiteX5" fmla="*/ 919864 w 921452"/>
                <a:gd name="connsiteY5" fmla="*/ 608477 h 992944"/>
                <a:gd name="connsiteX6" fmla="*/ 577497 w 921452"/>
                <a:gd name="connsiteY6" fmla="*/ 962759 h 992944"/>
                <a:gd name="connsiteX7" fmla="*/ 575113 w 921452"/>
                <a:gd name="connsiteY7" fmla="*/ 960376 h 992944"/>
                <a:gd name="connsiteX8" fmla="*/ 919864 w 921452"/>
                <a:gd name="connsiteY8" fmla="*/ 603710 h 992944"/>
                <a:gd name="connsiteX9" fmla="*/ 919864 w 921452"/>
                <a:gd name="connsiteY9" fmla="*/ 541751 h 992944"/>
                <a:gd name="connsiteX10" fmla="*/ 512359 w 921452"/>
                <a:gd name="connsiteY10" fmla="*/ 963554 h 992944"/>
                <a:gd name="connsiteX11" fmla="*/ 509976 w 921452"/>
                <a:gd name="connsiteY11" fmla="*/ 961171 h 992944"/>
                <a:gd name="connsiteX12" fmla="*/ 920658 w 921452"/>
                <a:gd name="connsiteY12" fmla="*/ 536984 h 992944"/>
                <a:gd name="connsiteX13" fmla="*/ 920658 w 921452"/>
                <a:gd name="connsiteY13" fmla="*/ 475025 h 992944"/>
                <a:gd name="connsiteX14" fmla="*/ 446428 w 921452"/>
                <a:gd name="connsiteY14" fmla="*/ 961171 h 992944"/>
                <a:gd name="connsiteX15" fmla="*/ 444045 w 921452"/>
                <a:gd name="connsiteY15" fmla="*/ 958787 h 992944"/>
                <a:gd name="connsiteX16" fmla="*/ 919864 w 921452"/>
                <a:gd name="connsiteY16" fmla="*/ 467081 h 992944"/>
                <a:gd name="connsiteX17" fmla="*/ 919864 w 921452"/>
                <a:gd name="connsiteY17" fmla="*/ 405121 h 992944"/>
                <a:gd name="connsiteX18" fmla="*/ 381291 w 921452"/>
                <a:gd name="connsiteY18" fmla="*/ 961965 h 992944"/>
                <a:gd name="connsiteX19" fmla="*/ 378908 w 921452"/>
                <a:gd name="connsiteY19" fmla="*/ 959582 h 992944"/>
                <a:gd name="connsiteX20" fmla="*/ 919864 w 921452"/>
                <a:gd name="connsiteY20" fmla="*/ 400355 h 992944"/>
                <a:gd name="connsiteX21" fmla="*/ 919864 w 921452"/>
                <a:gd name="connsiteY21" fmla="*/ 338396 h 992944"/>
                <a:gd name="connsiteX22" fmla="*/ 316154 w 921452"/>
                <a:gd name="connsiteY22" fmla="*/ 962759 h 992944"/>
                <a:gd name="connsiteX23" fmla="*/ 313770 w 921452"/>
                <a:gd name="connsiteY23" fmla="*/ 960376 h 992944"/>
                <a:gd name="connsiteX24" fmla="*/ 919864 w 921452"/>
                <a:gd name="connsiteY24" fmla="*/ 333629 h 992944"/>
                <a:gd name="connsiteX25" fmla="*/ 919864 w 921452"/>
                <a:gd name="connsiteY25" fmla="*/ 271670 h 992944"/>
                <a:gd name="connsiteX26" fmla="*/ 251016 w 921452"/>
                <a:gd name="connsiteY26" fmla="*/ 963554 h 992944"/>
                <a:gd name="connsiteX27" fmla="*/ 248633 w 921452"/>
                <a:gd name="connsiteY27" fmla="*/ 961171 h 992944"/>
                <a:gd name="connsiteX28" fmla="*/ 920658 w 921452"/>
                <a:gd name="connsiteY28" fmla="*/ 266903 h 992944"/>
                <a:gd name="connsiteX29" fmla="*/ 920658 w 921452"/>
                <a:gd name="connsiteY29" fmla="*/ 204944 h 992944"/>
                <a:gd name="connsiteX30" fmla="*/ 186674 w 921452"/>
                <a:gd name="connsiteY30" fmla="*/ 964348 h 992944"/>
                <a:gd name="connsiteX31" fmla="*/ 184291 w 921452"/>
                <a:gd name="connsiteY31" fmla="*/ 961965 h 992944"/>
                <a:gd name="connsiteX32" fmla="*/ 921453 w 921452"/>
                <a:gd name="connsiteY32" fmla="*/ 200178 h 992944"/>
                <a:gd name="connsiteX33" fmla="*/ 921453 w 921452"/>
                <a:gd name="connsiteY33" fmla="*/ 138218 h 992944"/>
                <a:gd name="connsiteX34" fmla="*/ 119948 w 921452"/>
                <a:gd name="connsiteY34" fmla="*/ 961171 h 992944"/>
                <a:gd name="connsiteX35" fmla="*/ 117565 w 921452"/>
                <a:gd name="connsiteY35" fmla="*/ 958787 h 992944"/>
                <a:gd name="connsiteX36" fmla="*/ 919864 w 921452"/>
                <a:gd name="connsiteY36" fmla="*/ 129480 h 992944"/>
                <a:gd name="connsiteX37" fmla="*/ 919864 w 921452"/>
                <a:gd name="connsiteY37" fmla="*/ 67520 h 992944"/>
                <a:gd name="connsiteX38" fmla="*/ 54811 w 921452"/>
                <a:gd name="connsiteY38" fmla="*/ 961171 h 992944"/>
                <a:gd name="connsiteX39" fmla="*/ 52427 w 921452"/>
                <a:gd name="connsiteY39" fmla="*/ 958787 h 992944"/>
                <a:gd name="connsiteX40" fmla="*/ 919864 w 921452"/>
                <a:gd name="connsiteY40" fmla="*/ 61960 h 992944"/>
                <a:gd name="connsiteX41" fmla="*/ 919864 w 921452"/>
                <a:gd name="connsiteY41" fmla="*/ 0 h 992944"/>
                <a:gd name="connsiteX42" fmla="*/ 0 w 921452"/>
                <a:gd name="connsiteY42" fmla="*/ 950050 h 992944"/>
                <a:gd name="connsiteX43" fmla="*/ 287557 w 921452"/>
                <a:gd name="connsiteY43" fmla="*/ 996122 h 992944"/>
                <a:gd name="connsiteX44" fmla="*/ 722069 w 921452"/>
                <a:gd name="connsiteY44" fmla="*/ 942900 h 992944"/>
                <a:gd name="connsiteX45" fmla="*/ 919864 w 921452"/>
                <a:gd name="connsiteY45" fmla="*/ 738751 h 99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1452" h="992944">
                  <a:moveTo>
                    <a:pt x="919864" y="738751"/>
                  </a:moveTo>
                  <a:lnTo>
                    <a:pt x="919864" y="676791"/>
                  </a:lnTo>
                  <a:lnTo>
                    <a:pt x="644222" y="961965"/>
                  </a:lnTo>
                  <a:lnTo>
                    <a:pt x="641839" y="959582"/>
                  </a:lnTo>
                  <a:lnTo>
                    <a:pt x="919864" y="672025"/>
                  </a:lnTo>
                  <a:lnTo>
                    <a:pt x="919864" y="608477"/>
                  </a:lnTo>
                  <a:lnTo>
                    <a:pt x="577497" y="962759"/>
                  </a:lnTo>
                  <a:lnTo>
                    <a:pt x="575113" y="960376"/>
                  </a:lnTo>
                  <a:lnTo>
                    <a:pt x="919864" y="603710"/>
                  </a:lnTo>
                  <a:lnTo>
                    <a:pt x="919864" y="541751"/>
                  </a:lnTo>
                  <a:lnTo>
                    <a:pt x="512359" y="963554"/>
                  </a:lnTo>
                  <a:lnTo>
                    <a:pt x="509976" y="961171"/>
                  </a:lnTo>
                  <a:lnTo>
                    <a:pt x="920658" y="536984"/>
                  </a:lnTo>
                  <a:lnTo>
                    <a:pt x="920658" y="475025"/>
                  </a:lnTo>
                  <a:lnTo>
                    <a:pt x="446428" y="961171"/>
                  </a:lnTo>
                  <a:lnTo>
                    <a:pt x="444045" y="958787"/>
                  </a:lnTo>
                  <a:lnTo>
                    <a:pt x="919864" y="467081"/>
                  </a:lnTo>
                  <a:lnTo>
                    <a:pt x="919864" y="405121"/>
                  </a:lnTo>
                  <a:lnTo>
                    <a:pt x="381291" y="961965"/>
                  </a:lnTo>
                  <a:lnTo>
                    <a:pt x="378908" y="959582"/>
                  </a:lnTo>
                  <a:lnTo>
                    <a:pt x="919864" y="400355"/>
                  </a:lnTo>
                  <a:lnTo>
                    <a:pt x="919864" y="338396"/>
                  </a:lnTo>
                  <a:lnTo>
                    <a:pt x="316154" y="962759"/>
                  </a:lnTo>
                  <a:lnTo>
                    <a:pt x="313770" y="960376"/>
                  </a:lnTo>
                  <a:lnTo>
                    <a:pt x="919864" y="333629"/>
                  </a:lnTo>
                  <a:lnTo>
                    <a:pt x="919864" y="271670"/>
                  </a:lnTo>
                  <a:lnTo>
                    <a:pt x="251016" y="963554"/>
                  </a:lnTo>
                  <a:lnTo>
                    <a:pt x="248633" y="961171"/>
                  </a:lnTo>
                  <a:lnTo>
                    <a:pt x="920658" y="266903"/>
                  </a:lnTo>
                  <a:lnTo>
                    <a:pt x="920658" y="204944"/>
                  </a:lnTo>
                  <a:lnTo>
                    <a:pt x="186674" y="964348"/>
                  </a:lnTo>
                  <a:lnTo>
                    <a:pt x="184291" y="961965"/>
                  </a:lnTo>
                  <a:lnTo>
                    <a:pt x="921453" y="200178"/>
                  </a:lnTo>
                  <a:lnTo>
                    <a:pt x="921453" y="138218"/>
                  </a:lnTo>
                  <a:lnTo>
                    <a:pt x="119948" y="961171"/>
                  </a:lnTo>
                  <a:lnTo>
                    <a:pt x="117565" y="958787"/>
                  </a:lnTo>
                  <a:lnTo>
                    <a:pt x="919864" y="129480"/>
                  </a:lnTo>
                  <a:lnTo>
                    <a:pt x="919864" y="67520"/>
                  </a:lnTo>
                  <a:lnTo>
                    <a:pt x="54811" y="961171"/>
                  </a:lnTo>
                  <a:lnTo>
                    <a:pt x="52427" y="958787"/>
                  </a:lnTo>
                  <a:lnTo>
                    <a:pt x="919864" y="61960"/>
                  </a:lnTo>
                  <a:lnTo>
                    <a:pt x="919864" y="0"/>
                  </a:lnTo>
                  <a:lnTo>
                    <a:pt x="0" y="950050"/>
                  </a:lnTo>
                  <a:cubicBezTo>
                    <a:pt x="80230" y="974675"/>
                    <a:pt x="179524" y="996122"/>
                    <a:pt x="287557" y="996122"/>
                  </a:cubicBezTo>
                  <a:cubicBezTo>
                    <a:pt x="478202" y="996122"/>
                    <a:pt x="621186" y="971497"/>
                    <a:pt x="722069" y="942900"/>
                  </a:cubicBezTo>
                  <a:lnTo>
                    <a:pt x="919864" y="738751"/>
                  </a:lnTo>
                  <a:close/>
                </a:path>
              </a:pathLst>
            </a:custGeom>
            <a:noFill/>
            <a:ln w="7906" cap="flat">
              <a:noFill/>
              <a:prstDash val="solid"/>
              <a:miter/>
            </a:ln>
          </p:spPr>
          <p:txBody>
            <a:bodyPr rtlCol="0" anchor="ctr"/>
            <a:lstStyle/>
            <a:p>
              <a:endParaRPr lang="en-CA" dirty="0"/>
            </a:p>
          </p:txBody>
        </p:sp>
        <p:sp>
          <p:nvSpPr>
            <p:cNvPr id="116" name="Freeform: Shape 555">
              <a:extLst>
                <a:ext uri="{FF2B5EF4-FFF2-40B4-BE49-F238E27FC236}">
                  <a16:creationId xmlns:a16="http://schemas.microsoft.com/office/drawing/2014/main" id="{748F69E9-6038-4969-81EE-47B2ABD9AF51}"/>
                </a:ext>
              </a:extLst>
            </p:cNvPr>
            <p:cNvSpPr/>
            <p:nvPr/>
          </p:nvSpPr>
          <p:spPr>
            <a:xfrm>
              <a:off x="5113913" y="1650295"/>
              <a:ext cx="492500" cy="508388"/>
            </a:xfrm>
            <a:custGeom>
              <a:avLst/>
              <a:gdLst>
                <a:gd name="connsiteX0" fmla="*/ 483763 w 492500"/>
                <a:gd name="connsiteY0" fmla="*/ 0 h 508387"/>
                <a:gd name="connsiteX1" fmla="*/ 472642 w 492500"/>
                <a:gd name="connsiteY1" fmla="*/ 0 h 508387"/>
                <a:gd name="connsiteX2" fmla="*/ 471847 w 492500"/>
                <a:gd name="connsiteY2" fmla="*/ 0 h 508387"/>
                <a:gd name="connsiteX3" fmla="*/ 433718 w 492500"/>
                <a:gd name="connsiteY3" fmla="*/ 0 h 508387"/>
                <a:gd name="connsiteX4" fmla="*/ 0 w 492500"/>
                <a:gd name="connsiteY4" fmla="*/ 448811 h 508387"/>
                <a:gd name="connsiteX5" fmla="*/ 0 w 492500"/>
                <a:gd name="connsiteY5" fmla="*/ 510771 h 508387"/>
                <a:gd name="connsiteX6" fmla="*/ 494089 w 492500"/>
                <a:gd name="connsiteY6" fmla="*/ 0 h 508387"/>
                <a:gd name="connsiteX7" fmla="*/ 483763 w 492500"/>
                <a:gd name="connsiteY7" fmla="*/ 0 h 50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2500" h="508387">
                  <a:moveTo>
                    <a:pt x="483763" y="0"/>
                  </a:moveTo>
                  <a:cubicBezTo>
                    <a:pt x="479791" y="0"/>
                    <a:pt x="476613" y="0"/>
                    <a:pt x="472642" y="0"/>
                  </a:cubicBezTo>
                  <a:cubicBezTo>
                    <a:pt x="472642" y="0"/>
                    <a:pt x="472642" y="0"/>
                    <a:pt x="471847" y="0"/>
                  </a:cubicBezTo>
                  <a:lnTo>
                    <a:pt x="433718" y="0"/>
                  </a:lnTo>
                  <a:lnTo>
                    <a:pt x="0" y="448811"/>
                  </a:lnTo>
                  <a:lnTo>
                    <a:pt x="0" y="510771"/>
                  </a:lnTo>
                  <a:lnTo>
                    <a:pt x="494089" y="0"/>
                  </a:lnTo>
                  <a:cubicBezTo>
                    <a:pt x="490117" y="0"/>
                    <a:pt x="486940" y="0"/>
                    <a:pt x="483763" y="0"/>
                  </a:cubicBezTo>
                  <a:close/>
                </a:path>
              </a:pathLst>
            </a:custGeom>
            <a:noFill/>
            <a:ln w="7906" cap="flat">
              <a:noFill/>
              <a:prstDash val="solid"/>
              <a:miter/>
            </a:ln>
          </p:spPr>
          <p:txBody>
            <a:bodyPr rtlCol="0" anchor="ctr"/>
            <a:lstStyle/>
            <a:p>
              <a:endParaRPr lang="en-CA" dirty="0"/>
            </a:p>
          </p:txBody>
        </p:sp>
        <p:sp>
          <p:nvSpPr>
            <p:cNvPr id="117" name="Freeform: Shape 556">
              <a:extLst>
                <a:ext uri="{FF2B5EF4-FFF2-40B4-BE49-F238E27FC236}">
                  <a16:creationId xmlns:a16="http://schemas.microsoft.com/office/drawing/2014/main" id="{80128034-C2B4-4CF1-ABF7-ACFB95F4DD6F}"/>
                </a:ext>
              </a:extLst>
            </p:cNvPr>
            <p:cNvSpPr/>
            <p:nvPr/>
          </p:nvSpPr>
          <p:spPr>
            <a:xfrm>
              <a:off x="5113913" y="1650295"/>
              <a:ext cx="556049" cy="571936"/>
            </a:xfrm>
            <a:custGeom>
              <a:avLst/>
              <a:gdLst>
                <a:gd name="connsiteX0" fmla="*/ 498855 w 556048"/>
                <a:gd name="connsiteY0" fmla="*/ 0 h 571936"/>
                <a:gd name="connsiteX1" fmla="*/ 0 w 556048"/>
                <a:gd name="connsiteY1" fmla="*/ 516331 h 571936"/>
                <a:gd name="connsiteX2" fmla="*/ 0 w 556048"/>
                <a:gd name="connsiteY2" fmla="*/ 579880 h 571936"/>
                <a:gd name="connsiteX3" fmla="*/ 559226 w 556048"/>
                <a:gd name="connsiteY3" fmla="*/ 1589 h 571936"/>
                <a:gd name="connsiteX4" fmla="*/ 498855 w 556048"/>
                <a:gd name="connsiteY4" fmla="*/ 0 h 571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8" h="571936">
                  <a:moveTo>
                    <a:pt x="498855" y="0"/>
                  </a:moveTo>
                  <a:lnTo>
                    <a:pt x="0" y="516331"/>
                  </a:lnTo>
                  <a:lnTo>
                    <a:pt x="0" y="579880"/>
                  </a:lnTo>
                  <a:lnTo>
                    <a:pt x="559226" y="1589"/>
                  </a:lnTo>
                  <a:cubicBezTo>
                    <a:pt x="540162" y="794"/>
                    <a:pt x="519509" y="0"/>
                    <a:pt x="498855" y="0"/>
                  </a:cubicBezTo>
                  <a:close/>
                </a:path>
              </a:pathLst>
            </a:custGeom>
            <a:noFill/>
            <a:ln w="7906" cap="flat">
              <a:noFill/>
              <a:prstDash val="solid"/>
              <a:miter/>
            </a:ln>
          </p:spPr>
          <p:txBody>
            <a:bodyPr rtlCol="0" anchor="ctr"/>
            <a:lstStyle/>
            <a:p>
              <a:endParaRPr lang="en-CA" dirty="0"/>
            </a:p>
          </p:txBody>
        </p:sp>
        <p:sp>
          <p:nvSpPr>
            <p:cNvPr id="118" name="Freeform: Shape 557">
              <a:extLst>
                <a:ext uri="{FF2B5EF4-FFF2-40B4-BE49-F238E27FC236}">
                  <a16:creationId xmlns:a16="http://schemas.microsoft.com/office/drawing/2014/main" id="{46FA0B73-4496-4883-AD90-790E0FEF7B5F}"/>
                </a:ext>
              </a:extLst>
            </p:cNvPr>
            <p:cNvSpPr/>
            <p:nvPr/>
          </p:nvSpPr>
          <p:spPr>
            <a:xfrm>
              <a:off x="5113913" y="1825053"/>
              <a:ext cx="1112098" cy="1207421"/>
            </a:xfrm>
            <a:custGeom>
              <a:avLst/>
              <a:gdLst>
                <a:gd name="connsiteX0" fmla="*/ 1116070 w 1112097"/>
                <a:gd name="connsiteY0" fmla="*/ 0 h 1207420"/>
                <a:gd name="connsiteX1" fmla="*/ 0 w 1112097"/>
                <a:gd name="connsiteY1" fmla="*/ 1152610 h 1207420"/>
                <a:gd name="connsiteX2" fmla="*/ 0 w 1112097"/>
                <a:gd name="connsiteY2" fmla="*/ 1214570 h 1207420"/>
                <a:gd name="connsiteX3" fmla="*/ 1116070 w 1112097"/>
                <a:gd name="connsiteY3" fmla="*/ 61960 h 1207420"/>
              </a:gdLst>
              <a:ahLst/>
              <a:cxnLst>
                <a:cxn ang="0">
                  <a:pos x="connsiteX0" y="connsiteY0"/>
                </a:cxn>
                <a:cxn ang="0">
                  <a:pos x="connsiteX1" y="connsiteY1"/>
                </a:cxn>
                <a:cxn ang="0">
                  <a:pos x="connsiteX2" y="connsiteY2"/>
                </a:cxn>
                <a:cxn ang="0">
                  <a:pos x="connsiteX3" y="connsiteY3"/>
                </a:cxn>
              </a:cxnLst>
              <a:rect l="l" t="t" r="r" b="b"/>
              <a:pathLst>
                <a:path w="1112097" h="1207420">
                  <a:moveTo>
                    <a:pt x="1116070" y="0"/>
                  </a:moveTo>
                  <a:lnTo>
                    <a:pt x="0" y="1152610"/>
                  </a:lnTo>
                  <a:lnTo>
                    <a:pt x="0" y="1214570"/>
                  </a:lnTo>
                  <a:lnTo>
                    <a:pt x="1116070" y="61960"/>
                  </a:lnTo>
                  <a:close/>
                </a:path>
              </a:pathLst>
            </a:custGeom>
            <a:noFill/>
            <a:ln w="7906" cap="flat">
              <a:noFill/>
              <a:prstDash val="solid"/>
              <a:miter/>
            </a:ln>
          </p:spPr>
          <p:txBody>
            <a:bodyPr rtlCol="0" anchor="ctr"/>
            <a:lstStyle/>
            <a:p>
              <a:endParaRPr lang="en-CA" dirty="0"/>
            </a:p>
          </p:txBody>
        </p:sp>
        <p:sp>
          <p:nvSpPr>
            <p:cNvPr id="119" name="Freeform: Shape 558">
              <a:extLst>
                <a:ext uri="{FF2B5EF4-FFF2-40B4-BE49-F238E27FC236}">
                  <a16:creationId xmlns:a16="http://schemas.microsoft.com/office/drawing/2014/main" id="{377A4BB1-0EAF-4871-B3E7-52B16AD8005F}"/>
                </a:ext>
              </a:extLst>
            </p:cNvPr>
            <p:cNvSpPr/>
            <p:nvPr/>
          </p:nvSpPr>
          <p:spPr>
            <a:xfrm>
              <a:off x="5114707" y="1651883"/>
              <a:ext cx="619597" cy="643428"/>
            </a:xfrm>
            <a:custGeom>
              <a:avLst/>
              <a:gdLst>
                <a:gd name="connsiteX0" fmla="*/ 563992 w 619597"/>
                <a:gd name="connsiteY0" fmla="*/ 0 h 643428"/>
                <a:gd name="connsiteX1" fmla="*/ 0 w 619597"/>
                <a:gd name="connsiteY1" fmla="*/ 583057 h 643428"/>
                <a:gd name="connsiteX2" fmla="*/ 0 w 619597"/>
                <a:gd name="connsiteY2" fmla="*/ 645017 h 643428"/>
                <a:gd name="connsiteX3" fmla="*/ 621186 w 619597"/>
                <a:gd name="connsiteY3" fmla="*/ 2383 h 643428"/>
                <a:gd name="connsiteX4" fmla="*/ 563992 w 619597"/>
                <a:gd name="connsiteY4" fmla="*/ 0 h 6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597" h="643428">
                  <a:moveTo>
                    <a:pt x="563992" y="0"/>
                  </a:moveTo>
                  <a:lnTo>
                    <a:pt x="0" y="583057"/>
                  </a:lnTo>
                  <a:lnTo>
                    <a:pt x="0" y="645017"/>
                  </a:lnTo>
                  <a:lnTo>
                    <a:pt x="621186" y="2383"/>
                  </a:lnTo>
                  <a:cubicBezTo>
                    <a:pt x="602916" y="1589"/>
                    <a:pt x="583851" y="794"/>
                    <a:pt x="563992" y="0"/>
                  </a:cubicBezTo>
                  <a:close/>
                </a:path>
              </a:pathLst>
            </a:custGeom>
            <a:noFill/>
            <a:ln w="7906" cap="flat">
              <a:noFill/>
              <a:prstDash val="solid"/>
              <a:miter/>
            </a:ln>
          </p:spPr>
          <p:txBody>
            <a:bodyPr rtlCol="0" anchor="ctr"/>
            <a:lstStyle/>
            <a:p>
              <a:endParaRPr lang="en-CA" dirty="0"/>
            </a:p>
          </p:txBody>
        </p:sp>
        <p:sp>
          <p:nvSpPr>
            <p:cNvPr id="120" name="Freeform: Shape 559">
              <a:extLst>
                <a:ext uri="{FF2B5EF4-FFF2-40B4-BE49-F238E27FC236}">
                  <a16:creationId xmlns:a16="http://schemas.microsoft.com/office/drawing/2014/main" id="{18E139B4-9FF4-456D-84D4-2C3D5D16DA4F}"/>
                </a:ext>
              </a:extLst>
            </p:cNvPr>
            <p:cNvSpPr/>
            <p:nvPr/>
          </p:nvSpPr>
          <p:spPr>
            <a:xfrm>
              <a:off x="6137043" y="3447127"/>
              <a:ext cx="87379" cy="95323"/>
            </a:xfrm>
            <a:custGeom>
              <a:avLst/>
              <a:gdLst>
                <a:gd name="connsiteX0" fmla="*/ 92940 w 87379"/>
                <a:gd name="connsiteY0" fmla="*/ 48456 h 95322"/>
                <a:gd name="connsiteX1" fmla="*/ 92940 w 87379"/>
                <a:gd name="connsiteY1" fmla="*/ 0 h 95322"/>
                <a:gd name="connsiteX2" fmla="*/ 0 w 87379"/>
                <a:gd name="connsiteY2" fmla="*/ 96117 h 95322"/>
                <a:gd name="connsiteX3" fmla="*/ 92940 w 87379"/>
                <a:gd name="connsiteY3" fmla="*/ 48456 h 95322"/>
              </a:gdLst>
              <a:ahLst/>
              <a:cxnLst>
                <a:cxn ang="0">
                  <a:pos x="connsiteX0" y="connsiteY0"/>
                </a:cxn>
                <a:cxn ang="0">
                  <a:pos x="connsiteX1" y="connsiteY1"/>
                </a:cxn>
                <a:cxn ang="0">
                  <a:pos x="connsiteX2" y="connsiteY2"/>
                </a:cxn>
                <a:cxn ang="0">
                  <a:pos x="connsiteX3" y="connsiteY3"/>
                </a:cxn>
              </a:cxnLst>
              <a:rect l="l" t="t" r="r" b="b"/>
              <a:pathLst>
                <a:path w="87379" h="95322">
                  <a:moveTo>
                    <a:pt x="92940" y="48456"/>
                  </a:moveTo>
                  <a:lnTo>
                    <a:pt x="92940" y="0"/>
                  </a:lnTo>
                  <a:lnTo>
                    <a:pt x="0" y="96117"/>
                  </a:lnTo>
                  <a:cubicBezTo>
                    <a:pt x="63548" y="69903"/>
                    <a:pt x="92940" y="48456"/>
                    <a:pt x="92940" y="48456"/>
                  </a:cubicBezTo>
                  <a:close/>
                </a:path>
              </a:pathLst>
            </a:custGeom>
            <a:noFill/>
            <a:ln w="7906" cap="flat">
              <a:noFill/>
              <a:prstDash val="solid"/>
              <a:miter/>
            </a:ln>
          </p:spPr>
          <p:txBody>
            <a:bodyPr rtlCol="0" anchor="ctr"/>
            <a:lstStyle/>
            <a:p>
              <a:endParaRPr lang="en-CA" dirty="0"/>
            </a:p>
          </p:txBody>
        </p:sp>
        <p:sp>
          <p:nvSpPr>
            <p:cNvPr id="121" name="Freeform: Shape 560">
              <a:extLst>
                <a:ext uri="{FF2B5EF4-FFF2-40B4-BE49-F238E27FC236}">
                  <a16:creationId xmlns:a16="http://schemas.microsoft.com/office/drawing/2014/main" id="{DD064D59-5713-445F-B92B-ED6E85CA933F}"/>
                </a:ext>
              </a:extLst>
            </p:cNvPr>
            <p:cNvSpPr/>
            <p:nvPr/>
          </p:nvSpPr>
          <p:spPr>
            <a:xfrm>
              <a:off x="5113913" y="1655061"/>
              <a:ext cx="675202" cy="706977"/>
            </a:xfrm>
            <a:custGeom>
              <a:avLst/>
              <a:gdLst>
                <a:gd name="connsiteX0" fmla="*/ 626747 w 675202"/>
                <a:gd name="connsiteY0" fmla="*/ 0 h 706976"/>
                <a:gd name="connsiteX1" fmla="*/ 0 w 675202"/>
                <a:gd name="connsiteY1" fmla="*/ 647400 h 706976"/>
                <a:gd name="connsiteX2" fmla="*/ 0 w 675202"/>
                <a:gd name="connsiteY2" fmla="*/ 709360 h 706976"/>
                <a:gd name="connsiteX3" fmla="*/ 682351 w 675202"/>
                <a:gd name="connsiteY3" fmla="*/ 3972 h 706976"/>
                <a:gd name="connsiteX4" fmla="*/ 626747 w 675202"/>
                <a:gd name="connsiteY4" fmla="*/ 0 h 70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202" h="706976">
                  <a:moveTo>
                    <a:pt x="626747" y="0"/>
                  </a:moveTo>
                  <a:lnTo>
                    <a:pt x="0" y="647400"/>
                  </a:lnTo>
                  <a:lnTo>
                    <a:pt x="0" y="709360"/>
                  </a:lnTo>
                  <a:lnTo>
                    <a:pt x="682351" y="3972"/>
                  </a:lnTo>
                  <a:cubicBezTo>
                    <a:pt x="664876" y="2383"/>
                    <a:pt x="645811" y="794"/>
                    <a:pt x="626747" y="0"/>
                  </a:cubicBezTo>
                  <a:close/>
                </a:path>
              </a:pathLst>
            </a:custGeom>
            <a:noFill/>
            <a:ln w="7906" cap="flat">
              <a:noFill/>
              <a:prstDash val="solid"/>
              <a:miter/>
            </a:ln>
          </p:spPr>
          <p:txBody>
            <a:bodyPr rtlCol="0" anchor="ctr"/>
            <a:lstStyle/>
            <a:p>
              <a:endParaRPr lang="en-CA" dirty="0"/>
            </a:p>
          </p:txBody>
        </p:sp>
        <p:sp>
          <p:nvSpPr>
            <p:cNvPr id="122" name="Freeform: Shape 561">
              <a:extLst>
                <a:ext uri="{FF2B5EF4-FFF2-40B4-BE49-F238E27FC236}">
                  <a16:creationId xmlns:a16="http://schemas.microsoft.com/office/drawing/2014/main" id="{97583F41-4560-4CC0-B633-E89E04764297}"/>
                </a:ext>
              </a:extLst>
            </p:cNvPr>
            <p:cNvSpPr/>
            <p:nvPr/>
          </p:nvSpPr>
          <p:spPr>
            <a:xfrm>
              <a:off x="5260869" y="2567776"/>
              <a:ext cx="969114" cy="1016775"/>
            </a:xfrm>
            <a:custGeom>
              <a:avLst/>
              <a:gdLst>
                <a:gd name="connsiteX0" fmla="*/ 969114 w 969113"/>
                <a:gd name="connsiteY0" fmla="*/ 0 h 1016775"/>
                <a:gd name="connsiteX1" fmla="*/ 0 w 969113"/>
                <a:gd name="connsiteY1" fmla="*/ 1001683 h 1016775"/>
                <a:gd name="connsiteX2" fmla="*/ 45278 w 969113"/>
                <a:gd name="connsiteY2" fmla="*/ 1016776 h 1016775"/>
                <a:gd name="connsiteX3" fmla="*/ 969114 w 969113"/>
                <a:gd name="connsiteY3" fmla="*/ 61960 h 1016775"/>
                <a:gd name="connsiteX4" fmla="*/ 969114 w 969113"/>
                <a:gd name="connsiteY4" fmla="*/ 0 h 101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113" h="1016775">
                  <a:moveTo>
                    <a:pt x="969114" y="0"/>
                  </a:moveTo>
                  <a:lnTo>
                    <a:pt x="0" y="1001683"/>
                  </a:lnTo>
                  <a:cubicBezTo>
                    <a:pt x="14298" y="1007243"/>
                    <a:pt x="29391" y="1012009"/>
                    <a:pt x="45278" y="1016776"/>
                  </a:cubicBezTo>
                  <a:lnTo>
                    <a:pt x="969114" y="61960"/>
                  </a:lnTo>
                  <a:lnTo>
                    <a:pt x="969114" y="0"/>
                  </a:lnTo>
                  <a:close/>
                </a:path>
              </a:pathLst>
            </a:custGeom>
            <a:noFill/>
            <a:ln w="7906" cap="flat">
              <a:noFill/>
              <a:prstDash val="solid"/>
              <a:miter/>
            </a:ln>
          </p:spPr>
          <p:txBody>
            <a:bodyPr rtlCol="0" anchor="ctr"/>
            <a:lstStyle/>
            <a:p>
              <a:endParaRPr lang="en-CA" dirty="0"/>
            </a:p>
          </p:txBody>
        </p:sp>
        <p:sp>
          <p:nvSpPr>
            <p:cNvPr id="123" name="Freeform: Shape 562">
              <a:extLst>
                <a:ext uri="{FF2B5EF4-FFF2-40B4-BE49-F238E27FC236}">
                  <a16:creationId xmlns:a16="http://schemas.microsoft.com/office/drawing/2014/main" id="{DE2A24FF-14FB-4CC8-A1C3-1CA7E12DADFD}"/>
                </a:ext>
              </a:extLst>
            </p:cNvPr>
            <p:cNvSpPr/>
            <p:nvPr/>
          </p:nvSpPr>
          <p:spPr>
            <a:xfrm>
              <a:off x="6038543" y="3379607"/>
              <a:ext cx="190645" cy="190645"/>
            </a:xfrm>
            <a:custGeom>
              <a:avLst/>
              <a:gdLst>
                <a:gd name="connsiteX0" fmla="*/ 89762 w 190645"/>
                <a:gd name="connsiteY0" fmla="*/ 166815 h 190645"/>
                <a:gd name="connsiteX1" fmla="*/ 190645 w 190645"/>
                <a:gd name="connsiteY1" fmla="*/ 61960 h 190645"/>
                <a:gd name="connsiteX2" fmla="*/ 190645 w 190645"/>
                <a:gd name="connsiteY2" fmla="*/ 0 h 190645"/>
                <a:gd name="connsiteX3" fmla="*/ 0 w 190645"/>
                <a:gd name="connsiteY3" fmla="*/ 197000 h 190645"/>
                <a:gd name="connsiteX4" fmla="*/ 89762 w 190645"/>
                <a:gd name="connsiteY4" fmla="*/ 166815 h 190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45" h="190645">
                  <a:moveTo>
                    <a:pt x="89762" y="166815"/>
                  </a:moveTo>
                  <a:lnTo>
                    <a:pt x="190645" y="61960"/>
                  </a:lnTo>
                  <a:lnTo>
                    <a:pt x="190645" y="0"/>
                  </a:lnTo>
                  <a:lnTo>
                    <a:pt x="0" y="197000"/>
                  </a:lnTo>
                  <a:cubicBezTo>
                    <a:pt x="35746" y="186674"/>
                    <a:pt x="65137" y="176347"/>
                    <a:pt x="89762" y="166815"/>
                  </a:cubicBezTo>
                  <a:close/>
                </a:path>
              </a:pathLst>
            </a:custGeom>
            <a:noFill/>
            <a:ln w="7906" cap="flat">
              <a:noFill/>
              <a:prstDash val="solid"/>
              <a:miter/>
            </a:ln>
          </p:spPr>
          <p:txBody>
            <a:bodyPr rtlCol="0" anchor="ctr"/>
            <a:lstStyle/>
            <a:p>
              <a:endParaRPr lang="en-CA" dirty="0"/>
            </a:p>
          </p:txBody>
        </p:sp>
        <p:sp>
          <p:nvSpPr>
            <p:cNvPr id="124" name="Freeform: Shape 563">
              <a:extLst>
                <a:ext uri="{FF2B5EF4-FFF2-40B4-BE49-F238E27FC236}">
                  <a16:creationId xmlns:a16="http://schemas.microsoft.com/office/drawing/2014/main" id="{94840352-7231-480D-A7F3-BEA455AB234C}"/>
                </a:ext>
              </a:extLst>
            </p:cNvPr>
            <p:cNvSpPr/>
            <p:nvPr/>
          </p:nvSpPr>
          <p:spPr>
            <a:xfrm>
              <a:off x="5113913" y="1650295"/>
              <a:ext cx="39718" cy="39718"/>
            </a:xfrm>
            <a:custGeom>
              <a:avLst/>
              <a:gdLst>
                <a:gd name="connsiteX0" fmla="*/ 36540 w 39717"/>
                <a:gd name="connsiteY0" fmla="*/ 0 h 39717"/>
                <a:gd name="connsiteX1" fmla="*/ 0 w 39717"/>
                <a:gd name="connsiteY1" fmla="*/ 37335 h 39717"/>
                <a:gd name="connsiteX2" fmla="*/ 0 w 39717"/>
                <a:gd name="connsiteY2" fmla="*/ 42895 h 39717"/>
                <a:gd name="connsiteX3" fmla="*/ 42101 w 39717"/>
                <a:gd name="connsiteY3" fmla="*/ 0 h 39717"/>
              </a:gdLst>
              <a:ahLst/>
              <a:cxnLst>
                <a:cxn ang="0">
                  <a:pos x="connsiteX0" y="connsiteY0"/>
                </a:cxn>
                <a:cxn ang="0">
                  <a:pos x="connsiteX1" y="connsiteY1"/>
                </a:cxn>
                <a:cxn ang="0">
                  <a:pos x="connsiteX2" y="connsiteY2"/>
                </a:cxn>
                <a:cxn ang="0">
                  <a:pos x="connsiteX3" y="connsiteY3"/>
                </a:cxn>
              </a:cxnLst>
              <a:rect l="l" t="t" r="r" b="b"/>
              <a:pathLst>
                <a:path w="39717" h="39717">
                  <a:moveTo>
                    <a:pt x="36540" y="0"/>
                  </a:moveTo>
                  <a:lnTo>
                    <a:pt x="0" y="37335"/>
                  </a:lnTo>
                  <a:lnTo>
                    <a:pt x="0" y="42895"/>
                  </a:lnTo>
                  <a:lnTo>
                    <a:pt x="42101" y="0"/>
                  </a:lnTo>
                  <a:close/>
                </a:path>
              </a:pathLst>
            </a:custGeom>
            <a:solidFill>
              <a:srgbClr val="3B3D44"/>
            </a:solidFill>
            <a:ln w="7906" cap="flat">
              <a:noFill/>
              <a:prstDash val="solid"/>
              <a:miter/>
            </a:ln>
          </p:spPr>
          <p:txBody>
            <a:bodyPr rtlCol="0" anchor="ctr"/>
            <a:lstStyle/>
            <a:p>
              <a:endParaRPr lang="en-CA" dirty="0"/>
            </a:p>
          </p:txBody>
        </p:sp>
        <p:sp>
          <p:nvSpPr>
            <p:cNvPr id="125" name="Freeform: Shape 564">
              <a:extLst>
                <a:ext uri="{FF2B5EF4-FFF2-40B4-BE49-F238E27FC236}">
                  <a16:creationId xmlns:a16="http://schemas.microsoft.com/office/drawing/2014/main" id="{22AA1DF6-6855-4ACB-9B9C-6E53118A7080}"/>
                </a:ext>
              </a:extLst>
            </p:cNvPr>
            <p:cNvSpPr/>
            <p:nvPr/>
          </p:nvSpPr>
          <p:spPr>
            <a:xfrm>
              <a:off x="5113913" y="1650295"/>
              <a:ext cx="103266" cy="103266"/>
            </a:xfrm>
            <a:custGeom>
              <a:avLst/>
              <a:gdLst>
                <a:gd name="connsiteX0" fmla="*/ 102472 w 103266"/>
                <a:gd name="connsiteY0" fmla="*/ 0 h 103266"/>
                <a:gd name="connsiteX1" fmla="*/ 0 w 103266"/>
                <a:gd name="connsiteY1" fmla="*/ 104855 h 103266"/>
                <a:gd name="connsiteX2" fmla="*/ 0 w 103266"/>
                <a:gd name="connsiteY2" fmla="*/ 110415 h 103266"/>
                <a:gd name="connsiteX3" fmla="*/ 107238 w 103266"/>
                <a:gd name="connsiteY3" fmla="*/ 0 h 103266"/>
              </a:gdLst>
              <a:ahLst/>
              <a:cxnLst>
                <a:cxn ang="0">
                  <a:pos x="connsiteX0" y="connsiteY0"/>
                </a:cxn>
                <a:cxn ang="0">
                  <a:pos x="connsiteX1" y="connsiteY1"/>
                </a:cxn>
                <a:cxn ang="0">
                  <a:pos x="connsiteX2" y="connsiteY2"/>
                </a:cxn>
                <a:cxn ang="0">
                  <a:pos x="connsiteX3" y="connsiteY3"/>
                </a:cxn>
              </a:cxnLst>
              <a:rect l="l" t="t" r="r" b="b"/>
              <a:pathLst>
                <a:path w="103266" h="103266">
                  <a:moveTo>
                    <a:pt x="102472" y="0"/>
                  </a:moveTo>
                  <a:lnTo>
                    <a:pt x="0" y="104855"/>
                  </a:lnTo>
                  <a:lnTo>
                    <a:pt x="0" y="110415"/>
                  </a:lnTo>
                  <a:lnTo>
                    <a:pt x="107238" y="0"/>
                  </a:lnTo>
                  <a:close/>
                </a:path>
              </a:pathLst>
            </a:custGeom>
            <a:solidFill>
              <a:srgbClr val="3B3D44"/>
            </a:solidFill>
            <a:ln w="7906" cap="flat">
              <a:noFill/>
              <a:prstDash val="solid"/>
              <a:miter/>
            </a:ln>
          </p:spPr>
          <p:txBody>
            <a:bodyPr rtlCol="0" anchor="ctr"/>
            <a:lstStyle/>
            <a:p>
              <a:endParaRPr lang="en-CA" dirty="0"/>
            </a:p>
          </p:txBody>
        </p:sp>
        <p:sp>
          <p:nvSpPr>
            <p:cNvPr id="126" name="Freeform: Shape 565">
              <a:extLst>
                <a:ext uri="{FF2B5EF4-FFF2-40B4-BE49-F238E27FC236}">
                  <a16:creationId xmlns:a16="http://schemas.microsoft.com/office/drawing/2014/main" id="{D87F2163-AF29-4BED-BB36-1FF64C9B5B14}"/>
                </a:ext>
              </a:extLst>
            </p:cNvPr>
            <p:cNvSpPr/>
            <p:nvPr/>
          </p:nvSpPr>
          <p:spPr>
            <a:xfrm>
              <a:off x="5113913" y="1650295"/>
              <a:ext cx="166815" cy="174758"/>
            </a:xfrm>
            <a:custGeom>
              <a:avLst/>
              <a:gdLst>
                <a:gd name="connsiteX0" fmla="*/ 167609 w 166814"/>
                <a:gd name="connsiteY0" fmla="*/ 0 h 174758"/>
                <a:gd name="connsiteX1" fmla="*/ 0 w 166814"/>
                <a:gd name="connsiteY1" fmla="*/ 173170 h 174758"/>
                <a:gd name="connsiteX2" fmla="*/ 0 w 166814"/>
                <a:gd name="connsiteY2" fmla="*/ 177936 h 174758"/>
                <a:gd name="connsiteX3" fmla="*/ 172375 w 166814"/>
                <a:gd name="connsiteY3" fmla="*/ 0 h 174758"/>
              </a:gdLst>
              <a:ahLst/>
              <a:cxnLst>
                <a:cxn ang="0">
                  <a:pos x="connsiteX0" y="connsiteY0"/>
                </a:cxn>
                <a:cxn ang="0">
                  <a:pos x="connsiteX1" y="connsiteY1"/>
                </a:cxn>
                <a:cxn ang="0">
                  <a:pos x="connsiteX2" y="connsiteY2"/>
                </a:cxn>
                <a:cxn ang="0">
                  <a:pos x="connsiteX3" y="connsiteY3"/>
                </a:cxn>
              </a:cxnLst>
              <a:rect l="l" t="t" r="r" b="b"/>
              <a:pathLst>
                <a:path w="166814" h="174758">
                  <a:moveTo>
                    <a:pt x="167609" y="0"/>
                  </a:moveTo>
                  <a:lnTo>
                    <a:pt x="0" y="173170"/>
                  </a:lnTo>
                  <a:lnTo>
                    <a:pt x="0" y="177936"/>
                  </a:lnTo>
                  <a:lnTo>
                    <a:pt x="172375" y="0"/>
                  </a:lnTo>
                  <a:close/>
                </a:path>
              </a:pathLst>
            </a:custGeom>
            <a:solidFill>
              <a:srgbClr val="3B3D44"/>
            </a:solidFill>
            <a:ln w="7906" cap="flat">
              <a:noFill/>
              <a:prstDash val="solid"/>
              <a:miter/>
            </a:ln>
          </p:spPr>
          <p:txBody>
            <a:bodyPr rtlCol="0" anchor="ctr"/>
            <a:lstStyle/>
            <a:p>
              <a:endParaRPr lang="en-CA" dirty="0"/>
            </a:p>
          </p:txBody>
        </p:sp>
        <p:sp>
          <p:nvSpPr>
            <p:cNvPr id="127" name="Freeform: Shape 566">
              <a:extLst>
                <a:ext uri="{FF2B5EF4-FFF2-40B4-BE49-F238E27FC236}">
                  <a16:creationId xmlns:a16="http://schemas.microsoft.com/office/drawing/2014/main" id="{E0B28405-EBCC-427F-9610-F6EEDB0270E0}"/>
                </a:ext>
              </a:extLst>
            </p:cNvPr>
            <p:cNvSpPr/>
            <p:nvPr/>
          </p:nvSpPr>
          <p:spPr>
            <a:xfrm>
              <a:off x="5113913" y="1650295"/>
              <a:ext cx="230363" cy="238307"/>
            </a:xfrm>
            <a:custGeom>
              <a:avLst/>
              <a:gdLst>
                <a:gd name="connsiteX0" fmla="*/ 232746 w 230363"/>
                <a:gd name="connsiteY0" fmla="*/ 0 h 238306"/>
                <a:gd name="connsiteX1" fmla="*/ 0 w 230363"/>
                <a:gd name="connsiteY1" fmla="*/ 240690 h 238306"/>
                <a:gd name="connsiteX2" fmla="*/ 0 w 230363"/>
                <a:gd name="connsiteY2" fmla="*/ 245456 h 238306"/>
                <a:gd name="connsiteX3" fmla="*/ 237512 w 230363"/>
                <a:gd name="connsiteY3" fmla="*/ 0 h 238306"/>
              </a:gdLst>
              <a:ahLst/>
              <a:cxnLst>
                <a:cxn ang="0">
                  <a:pos x="connsiteX0" y="connsiteY0"/>
                </a:cxn>
                <a:cxn ang="0">
                  <a:pos x="connsiteX1" y="connsiteY1"/>
                </a:cxn>
                <a:cxn ang="0">
                  <a:pos x="connsiteX2" y="connsiteY2"/>
                </a:cxn>
                <a:cxn ang="0">
                  <a:pos x="connsiteX3" y="connsiteY3"/>
                </a:cxn>
              </a:cxnLst>
              <a:rect l="l" t="t" r="r" b="b"/>
              <a:pathLst>
                <a:path w="230363" h="238306">
                  <a:moveTo>
                    <a:pt x="232746" y="0"/>
                  </a:moveTo>
                  <a:lnTo>
                    <a:pt x="0" y="240690"/>
                  </a:lnTo>
                  <a:lnTo>
                    <a:pt x="0" y="245456"/>
                  </a:lnTo>
                  <a:lnTo>
                    <a:pt x="237512" y="0"/>
                  </a:lnTo>
                  <a:close/>
                </a:path>
              </a:pathLst>
            </a:custGeom>
            <a:solidFill>
              <a:srgbClr val="3B3D44"/>
            </a:solidFill>
            <a:ln w="7906" cap="flat">
              <a:noFill/>
              <a:prstDash val="solid"/>
              <a:miter/>
            </a:ln>
          </p:spPr>
          <p:txBody>
            <a:bodyPr rtlCol="0" anchor="ctr"/>
            <a:lstStyle/>
            <a:p>
              <a:endParaRPr lang="en-CA" dirty="0"/>
            </a:p>
          </p:txBody>
        </p:sp>
        <p:sp>
          <p:nvSpPr>
            <p:cNvPr id="128" name="Freeform: Shape 567">
              <a:extLst>
                <a:ext uri="{FF2B5EF4-FFF2-40B4-BE49-F238E27FC236}">
                  <a16:creationId xmlns:a16="http://schemas.microsoft.com/office/drawing/2014/main" id="{3ED9A5DE-3845-441D-AA02-482731028C24}"/>
                </a:ext>
              </a:extLst>
            </p:cNvPr>
            <p:cNvSpPr/>
            <p:nvPr/>
          </p:nvSpPr>
          <p:spPr>
            <a:xfrm>
              <a:off x="5113913" y="1650295"/>
              <a:ext cx="301855" cy="309799"/>
            </a:xfrm>
            <a:custGeom>
              <a:avLst/>
              <a:gdLst>
                <a:gd name="connsiteX0" fmla="*/ 297883 w 301855"/>
                <a:gd name="connsiteY0" fmla="*/ 0 h 309798"/>
                <a:gd name="connsiteX1" fmla="*/ 0 w 301855"/>
                <a:gd name="connsiteY1" fmla="*/ 308210 h 309798"/>
                <a:gd name="connsiteX2" fmla="*/ 0 w 301855"/>
                <a:gd name="connsiteY2" fmla="*/ 312976 h 309798"/>
                <a:gd name="connsiteX3" fmla="*/ 303444 w 301855"/>
                <a:gd name="connsiteY3" fmla="*/ 0 h 309798"/>
              </a:gdLst>
              <a:ahLst/>
              <a:cxnLst>
                <a:cxn ang="0">
                  <a:pos x="connsiteX0" y="connsiteY0"/>
                </a:cxn>
                <a:cxn ang="0">
                  <a:pos x="connsiteX1" y="connsiteY1"/>
                </a:cxn>
                <a:cxn ang="0">
                  <a:pos x="connsiteX2" y="connsiteY2"/>
                </a:cxn>
                <a:cxn ang="0">
                  <a:pos x="connsiteX3" y="connsiteY3"/>
                </a:cxn>
              </a:cxnLst>
              <a:rect l="l" t="t" r="r" b="b"/>
              <a:pathLst>
                <a:path w="301855" h="309798">
                  <a:moveTo>
                    <a:pt x="297883" y="0"/>
                  </a:moveTo>
                  <a:lnTo>
                    <a:pt x="0" y="308210"/>
                  </a:lnTo>
                  <a:lnTo>
                    <a:pt x="0" y="312976"/>
                  </a:lnTo>
                  <a:lnTo>
                    <a:pt x="303444" y="0"/>
                  </a:lnTo>
                  <a:close/>
                </a:path>
              </a:pathLst>
            </a:custGeom>
            <a:solidFill>
              <a:srgbClr val="3B3D44"/>
            </a:solidFill>
            <a:ln w="7906" cap="flat">
              <a:noFill/>
              <a:prstDash val="solid"/>
              <a:miter/>
            </a:ln>
          </p:spPr>
          <p:txBody>
            <a:bodyPr rtlCol="0" anchor="ctr"/>
            <a:lstStyle/>
            <a:p>
              <a:endParaRPr lang="en-CA" dirty="0"/>
            </a:p>
          </p:txBody>
        </p:sp>
        <p:sp>
          <p:nvSpPr>
            <p:cNvPr id="129" name="Freeform: Shape 568">
              <a:extLst>
                <a:ext uri="{FF2B5EF4-FFF2-40B4-BE49-F238E27FC236}">
                  <a16:creationId xmlns:a16="http://schemas.microsoft.com/office/drawing/2014/main" id="{26BEA0B9-B565-46BB-A39D-34C963087CAC}"/>
                </a:ext>
              </a:extLst>
            </p:cNvPr>
            <p:cNvSpPr/>
            <p:nvPr/>
          </p:nvSpPr>
          <p:spPr>
            <a:xfrm>
              <a:off x="5113913" y="1650295"/>
              <a:ext cx="365404" cy="373347"/>
            </a:xfrm>
            <a:custGeom>
              <a:avLst/>
              <a:gdLst>
                <a:gd name="connsiteX0" fmla="*/ 363020 w 365403"/>
                <a:gd name="connsiteY0" fmla="*/ 0 h 373347"/>
                <a:gd name="connsiteX1" fmla="*/ 0 w 365403"/>
                <a:gd name="connsiteY1" fmla="*/ 375730 h 373347"/>
                <a:gd name="connsiteX2" fmla="*/ 0 w 365403"/>
                <a:gd name="connsiteY2" fmla="*/ 380496 h 373347"/>
                <a:gd name="connsiteX3" fmla="*/ 368581 w 365403"/>
                <a:gd name="connsiteY3" fmla="*/ 0 h 373347"/>
              </a:gdLst>
              <a:ahLst/>
              <a:cxnLst>
                <a:cxn ang="0">
                  <a:pos x="connsiteX0" y="connsiteY0"/>
                </a:cxn>
                <a:cxn ang="0">
                  <a:pos x="connsiteX1" y="connsiteY1"/>
                </a:cxn>
                <a:cxn ang="0">
                  <a:pos x="connsiteX2" y="connsiteY2"/>
                </a:cxn>
                <a:cxn ang="0">
                  <a:pos x="connsiteX3" y="connsiteY3"/>
                </a:cxn>
              </a:cxnLst>
              <a:rect l="l" t="t" r="r" b="b"/>
              <a:pathLst>
                <a:path w="365403" h="373347">
                  <a:moveTo>
                    <a:pt x="363020" y="0"/>
                  </a:moveTo>
                  <a:lnTo>
                    <a:pt x="0" y="375730"/>
                  </a:lnTo>
                  <a:lnTo>
                    <a:pt x="0" y="380496"/>
                  </a:lnTo>
                  <a:lnTo>
                    <a:pt x="368581" y="0"/>
                  </a:lnTo>
                  <a:close/>
                </a:path>
              </a:pathLst>
            </a:custGeom>
            <a:solidFill>
              <a:srgbClr val="3B3D44"/>
            </a:solidFill>
            <a:ln w="7906" cap="flat">
              <a:noFill/>
              <a:prstDash val="solid"/>
              <a:miter/>
            </a:ln>
          </p:spPr>
          <p:txBody>
            <a:bodyPr rtlCol="0" anchor="ctr"/>
            <a:lstStyle/>
            <a:p>
              <a:endParaRPr lang="en-CA" dirty="0"/>
            </a:p>
          </p:txBody>
        </p:sp>
        <p:sp>
          <p:nvSpPr>
            <p:cNvPr id="130" name="Freeform: Shape 569">
              <a:extLst>
                <a:ext uri="{FF2B5EF4-FFF2-40B4-BE49-F238E27FC236}">
                  <a16:creationId xmlns:a16="http://schemas.microsoft.com/office/drawing/2014/main" id="{07F20544-245E-479E-A961-4EDF09FBEF95}"/>
                </a:ext>
              </a:extLst>
            </p:cNvPr>
            <p:cNvSpPr/>
            <p:nvPr/>
          </p:nvSpPr>
          <p:spPr>
            <a:xfrm>
              <a:off x="5113913" y="1650295"/>
              <a:ext cx="428952" cy="444839"/>
            </a:xfrm>
            <a:custGeom>
              <a:avLst/>
              <a:gdLst>
                <a:gd name="connsiteX0" fmla="*/ 428952 w 428952"/>
                <a:gd name="connsiteY0" fmla="*/ 0 h 444839"/>
                <a:gd name="connsiteX1" fmla="*/ 0 w 428952"/>
                <a:gd name="connsiteY1" fmla="*/ 443251 h 444839"/>
                <a:gd name="connsiteX2" fmla="*/ 0 w 428952"/>
                <a:gd name="connsiteY2" fmla="*/ 448811 h 444839"/>
                <a:gd name="connsiteX3" fmla="*/ 433718 w 428952"/>
                <a:gd name="connsiteY3" fmla="*/ 0 h 444839"/>
              </a:gdLst>
              <a:ahLst/>
              <a:cxnLst>
                <a:cxn ang="0">
                  <a:pos x="connsiteX0" y="connsiteY0"/>
                </a:cxn>
                <a:cxn ang="0">
                  <a:pos x="connsiteX1" y="connsiteY1"/>
                </a:cxn>
                <a:cxn ang="0">
                  <a:pos x="connsiteX2" y="connsiteY2"/>
                </a:cxn>
                <a:cxn ang="0">
                  <a:pos x="connsiteX3" y="connsiteY3"/>
                </a:cxn>
              </a:cxnLst>
              <a:rect l="l" t="t" r="r" b="b"/>
              <a:pathLst>
                <a:path w="428952" h="444839">
                  <a:moveTo>
                    <a:pt x="428952" y="0"/>
                  </a:moveTo>
                  <a:lnTo>
                    <a:pt x="0" y="443251"/>
                  </a:lnTo>
                  <a:lnTo>
                    <a:pt x="0" y="448811"/>
                  </a:lnTo>
                  <a:lnTo>
                    <a:pt x="433718" y="0"/>
                  </a:lnTo>
                  <a:close/>
                </a:path>
              </a:pathLst>
            </a:custGeom>
            <a:solidFill>
              <a:srgbClr val="3B3D44"/>
            </a:solidFill>
            <a:ln w="7906" cap="flat">
              <a:noFill/>
              <a:prstDash val="solid"/>
              <a:miter/>
            </a:ln>
          </p:spPr>
          <p:txBody>
            <a:bodyPr rtlCol="0" anchor="ctr"/>
            <a:lstStyle/>
            <a:p>
              <a:endParaRPr lang="en-CA" dirty="0"/>
            </a:p>
          </p:txBody>
        </p:sp>
        <p:sp>
          <p:nvSpPr>
            <p:cNvPr id="131" name="Freeform: Shape 570">
              <a:extLst>
                <a:ext uri="{FF2B5EF4-FFF2-40B4-BE49-F238E27FC236}">
                  <a16:creationId xmlns:a16="http://schemas.microsoft.com/office/drawing/2014/main" id="{E36E801C-2847-48BC-A0F4-D889512AF943}"/>
                </a:ext>
              </a:extLst>
            </p:cNvPr>
            <p:cNvSpPr/>
            <p:nvPr/>
          </p:nvSpPr>
          <p:spPr>
            <a:xfrm>
              <a:off x="5113913" y="1650295"/>
              <a:ext cx="492500" cy="508388"/>
            </a:xfrm>
            <a:custGeom>
              <a:avLst/>
              <a:gdLst>
                <a:gd name="connsiteX0" fmla="*/ 494089 w 492500"/>
                <a:gd name="connsiteY0" fmla="*/ 0 h 508387"/>
                <a:gd name="connsiteX1" fmla="*/ 0 w 492500"/>
                <a:gd name="connsiteY1" fmla="*/ 510771 h 508387"/>
                <a:gd name="connsiteX2" fmla="*/ 0 w 492500"/>
                <a:gd name="connsiteY2" fmla="*/ 516331 h 508387"/>
                <a:gd name="connsiteX3" fmla="*/ 498855 w 492500"/>
                <a:gd name="connsiteY3" fmla="*/ 0 h 508387"/>
                <a:gd name="connsiteX4" fmla="*/ 494089 w 492500"/>
                <a:gd name="connsiteY4" fmla="*/ 0 h 508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500" h="508387">
                  <a:moveTo>
                    <a:pt x="494089" y="0"/>
                  </a:moveTo>
                  <a:lnTo>
                    <a:pt x="0" y="510771"/>
                  </a:lnTo>
                  <a:lnTo>
                    <a:pt x="0" y="516331"/>
                  </a:lnTo>
                  <a:lnTo>
                    <a:pt x="498855" y="0"/>
                  </a:lnTo>
                  <a:cubicBezTo>
                    <a:pt x="497267" y="0"/>
                    <a:pt x="495678" y="0"/>
                    <a:pt x="494089" y="0"/>
                  </a:cubicBezTo>
                  <a:close/>
                </a:path>
              </a:pathLst>
            </a:custGeom>
            <a:solidFill>
              <a:srgbClr val="3B3D44"/>
            </a:solidFill>
            <a:ln w="7906" cap="flat">
              <a:noFill/>
              <a:prstDash val="solid"/>
              <a:miter/>
            </a:ln>
          </p:spPr>
          <p:txBody>
            <a:bodyPr rtlCol="0" anchor="ctr"/>
            <a:lstStyle/>
            <a:p>
              <a:endParaRPr lang="en-CA" dirty="0"/>
            </a:p>
          </p:txBody>
        </p:sp>
        <p:sp>
          <p:nvSpPr>
            <p:cNvPr id="132" name="Freeform: Shape 571">
              <a:extLst>
                <a:ext uri="{FF2B5EF4-FFF2-40B4-BE49-F238E27FC236}">
                  <a16:creationId xmlns:a16="http://schemas.microsoft.com/office/drawing/2014/main" id="{52D6C863-1C32-4918-9CBF-814FD44BFB90}"/>
                </a:ext>
              </a:extLst>
            </p:cNvPr>
            <p:cNvSpPr/>
            <p:nvPr/>
          </p:nvSpPr>
          <p:spPr>
            <a:xfrm>
              <a:off x="5113913" y="1651883"/>
              <a:ext cx="556049" cy="579880"/>
            </a:xfrm>
            <a:custGeom>
              <a:avLst/>
              <a:gdLst>
                <a:gd name="connsiteX0" fmla="*/ 559226 w 556048"/>
                <a:gd name="connsiteY0" fmla="*/ 0 h 579879"/>
                <a:gd name="connsiteX1" fmla="*/ 0 w 556048"/>
                <a:gd name="connsiteY1" fmla="*/ 577497 h 579879"/>
                <a:gd name="connsiteX2" fmla="*/ 0 w 556048"/>
                <a:gd name="connsiteY2" fmla="*/ 583057 h 579879"/>
                <a:gd name="connsiteX3" fmla="*/ 563992 w 556048"/>
                <a:gd name="connsiteY3" fmla="*/ 0 h 579879"/>
                <a:gd name="connsiteX4" fmla="*/ 559226 w 556048"/>
                <a:gd name="connsiteY4" fmla="*/ 0 h 57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48" h="579879">
                  <a:moveTo>
                    <a:pt x="559226" y="0"/>
                  </a:moveTo>
                  <a:lnTo>
                    <a:pt x="0" y="577497"/>
                  </a:lnTo>
                  <a:lnTo>
                    <a:pt x="0" y="583057"/>
                  </a:lnTo>
                  <a:lnTo>
                    <a:pt x="563992" y="0"/>
                  </a:lnTo>
                  <a:cubicBezTo>
                    <a:pt x="563198" y="0"/>
                    <a:pt x="561609" y="0"/>
                    <a:pt x="559226" y="0"/>
                  </a:cubicBezTo>
                  <a:close/>
                </a:path>
              </a:pathLst>
            </a:custGeom>
            <a:solidFill>
              <a:srgbClr val="3B3D44"/>
            </a:solidFill>
            <a:ln w="7906" cap="flat">
              <a:noFill/>
              <a:prstDash val="solid"/>
              <a:miter/>
            </a:ln>
          </p:spPr>
          <p:txBody>
            <a:bodyPr rtlCol="0" anchor="ctr"/>
            <a:lstStyle/>
            <a:p>
              <a:endParaRPr lang="en-CA" dirty="0"/>
            </a:p>
          </p:txBody>
        </p:sp>
        <p:sp>
          <p:nvSpPr>
            <p:cNvPr id="133" name="Freeform: Shape 572">
              <a:extLst>
                <a:ext uri="{FF2B5EF4-FFF2-40B4-BE49-F238E27FC236}">
                  <a16:creationId xmlns:a16="http://schemas.microsoft.com/office/drawing/2014/main" id="{43C84F74-76EA-4186-B9F8-2A8F5C98037F}"/>
                </a:ext>
              </a:extLst>
            </p:cNvPr>
            <p:cNvSpPr/>
            <p:nvPr/>
          </p:nvSpPr>
          <p:spPr>
            <a:xfrm>
              <a:off x="5113913" y="1654266"/>
              <a:ext cx="619597" cy="643428"/>
            </a:xfrm>
            <a:custGeom>
              <a:avLst/>
              <a:gdLst>
                <a:gd name="connsiteX0" fmla="*/ 621980 w 619597"/>
                <a:gd name="connsiteY0" fmla="*/ 0 h 643428"/>
                <a:gd name="connsiteX1" fmla="*/ 0 w 619597"/>
                <a:gd name="connsiteY1" fmla="*/ 642634 h 643428"/>
                <a:gd name="connsiteX2" fmla="*/ 0 w 619597"/>
                <a:gd name="connsiteY2" fmla="*/ 648194 h 643428"/>
                <a:gd name="connsiteX3" fmla="*/ 626747 w 619597"/>
                <a:gd name="connsiteY3" fmla="*/ 794 h 643428"/>
                <a:gd name="connsiteX4" fmla="*/ 621980 w 619597"/>
                <a:gd name="connsiteY4" fmla="*/ 0 h 64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597" h="643428">
                  <a:moveTo>
                    <a:pt x="621980" y="0"/>
                  </a:moveTo>
                  <a:lnTo>
                    <a:pt x="0" y="642634"/>
                  </a:lnTo>
                  <a:lnTo>
                    <a:pt x="0" y="648194"/>
                  </a:lnTo>
                  <a:lnTo>
                    <a:pt x="626747" y="794"/>
                  </a:lnTo>
                  <a:cubicBezTo>
                    <a:pt x="625158" y="794"/>
                    <a:pt x="623569" y="794"/>
                    <a:pt x="621980" y="0"/>
                  </a:cubicBezTo>
                  <a:close/>
                </a:path>
              </a:pathLst>
            </a:custGeom>
            <a:solidFill>
              <a:srgbClr val="3B3D44"/>
            </a:solidFill>
            <a:ln w="7906" cap="flat">
              <a:noFill/>
              <a:prstDash val="solid"/>
              <a:miter/>
            </a:ln>
          </p:spPr>
          <p:txBody>
            <a:bodyPr rtlCol="0" anchor="ctr"/>
            <a:lstStyle/>
            <a:p>
              <a:endParaRPr lang="en-CA" dirty="0"/>
            </a:p>
          </p:txBody>
        </p:sp>
        <p:sp>
          <p:nvSpPr>
            <p:cNvPr id="134" name="Freeform: Shape 573">
              <a:extLst>
                <a:ext uri="{FF2B5EF4-FFF2-40B4-BE49-F238E27FC236}">
                  <a16:creationId xmlns:a16="http://schemas.microsoft.com/office/drawing/2014/main" id="{DE8EB7EB-9B42-4BC8-B7D5-F36F2385D2C7}"/>
                </a:ext>
              </a:extLst>
            </p:cNvPr>
            <p:cNvSpPr/>
            <p:nvPr/>
          </p:nvSpPr>
          <p:spPr>
            <a:xfrm>
              <a:off x="5113913" y="1659033"/>
              <a:ext cx="683146" cy="706977"/>
            </a:xfrm>
            <a:custGeom>
              <a:avLst/>
              <a:gdLst>
                <a:gd name="connsiteX0" fmla="*/ 682351 w 683145"/>
                <a:gd name="connsiteY0" fmla="*/ 0 h 706976"/>
                <a:gd name="connsiteX1" fmla="*/ 0 w 683145"/>
                <a:gd name="connsiteY1" fmla="*/ 705388 h 706976"/>
                <a:gd name="connsiteX2" fmla="*/ 0 w 683145"/>
                <a:gd name="connsiteY2" fmla="*/ 710948 h 706976"/>
                <a:gd name="connsiteX3" fmla="*/ 687118 w 683145"/>
                <a:gd name="connsiteY3" fmla="*/ 794 h 706976"/>
                <a:gd name="connsiteX4" fmla="*/ 682351 w 683145"/>
                <a:gd name="connsiteY4" fmla="*/ 0 h 706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145" h="706976">
                  <a:moveTo>
                    <a:pt x="682351" y="0"/>
                  </a:moveTo>
                  <a:lnTo>
                    <a:pt x="0" y="705388"/>
                  </a:lnTo>
                  <a:lnTo>
                    <a:pt x="0" y="710948"/>
                  </a:lnTo>
                  <a:lnTo>
                    <a:pt x="687118" y="794"/>
                  </a:lnTo>
                  <a:cubicBezTo>
                    <a:pt x="685529" y="794"/>
                    <a:pt x="683940" y="794"/>
                    <a:pt x="682351" y="0"/>
                  </a:cubicBezTo>
                  <a:close/>
                </a:path>
              </a:pathLst>
            </a:custGeom>
            <a:solidFill>
              <a:srgbClr val="3B3D44"/>
            </a:solidFill>
            <a:ln w="7906" cap="flat">
              <a:noFill/>
              <a:prstDash val="solid"/>
              <a:miter/>
            </a:ln>
          </p:spPr>
          <p:txBody>
            <a:bodyPr rtlCol="0" anchor="ctr"/>
            <a:lstStyle/>
            <a:p>
              <a:endParaRPr lang="en-CA" dirty="0"/>
            </a:p>
          </p:txBody>
        </p:sp>
        <p:sp>
          <p:nvSpPr>
            <p:cNvPr id="135" name="Freeform: Shape 574">
              <a:extLst>
                <a:ext uri="{FF2B5EF4-FFF2-40B4-BE49-F238E27FC236}">
                  <a16:creationId xmlns:a16="http://schemas.microsoft.com/office/drawing/2014/main" id="{78F1A41B-10E9-43C7-8E27-E356D017D3E7}"/>
                </a:ext>
              </a:extLst>
            </p:cNvPr>
            <p:cNvSpPr/>
            <p:nvPr/>
          </p:nvSpPr>
          <p:spPr>
            <a:xfrm>
              <a:off x="5113913" y="1666182"/>
              <a:ext cx="738751" cy="770525"/>
            </a:xfrm>
            <a:custGeom>
              <a:avLst/>
              <a:gdLst>
                <a:gd name="connsiteX0" fmla="*/ 741928 w 738750"/>
                <a:gd name="connsiteY0" fmla="*/ 0 h 770525"/>
                <a:gd name="connsiteX1" fmla="*/ 0 w 738750"/>
                <a:gd name="connsiteY1" fmla="*/ 765759 h 770525"/>
                <a:gd name="connsiteX2" fmla="*/ 0 w 738750"/>
                <a:gd name="connsiteY2" fmla="*/ 771319 h 770525"/>
                <a:gd name="connsiteX3" fmla="*/ 745900 w 738750"/>
                <a:gd name="connsiteY3" fmla="*/ 794 h 770525"/>
                <a:gd name="connsiteX4" fmla="*/ 741928 w 738750"/>
                <a:gd name="connsiteY4" fmla="*/ 0 h 770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750" h="770525">
                  <a:moveTo>
                    <a:pt x="741928" y="0"/>
                  </a:moveTo>
                  <a:lnTo>
                    <a:pt x="0" y="765759"/>
                  </a:lnTo>
                  <a:lnTo>
                    <a:pt x="0" y="771319"/>
                  </a:lnTo>
                  <a:lnTo>
                    <a:pt x="745900" y="794"/>
                  </a:lnTo>
                  <a:cubicBezTo>
                    <a:pt x="744311" y="0"/>
                    <a:pt x="742722" y="0"/>
                    <a:pt x="741928" y="0"/>
                  </a:cubicBezTo>
                  <a:close/>
                </a:path>
              </a:pathLst>
            </a:custGeom>
            <a:solidFill>
              <a:srgbClr val="3B3D44"/>
            </a:solidFill>
            <a:ln w="7906" cap="flat">
              <a:noFill/>
              <a:prstDash val="solid"/>
              <a:miter/>
            </a:ln>
          </p:spPr>
          <p:txBody>
            <a:bodyPr rtlCol="0" anchor="ctr"/>
            <a:lstStyle/>
            <a:p>
              <a:endParaRPr lang="en-CA" dirty="0"/>
            </a:p>
          </p:txBody>
        </p:sp>
        <p:sp>
          <p:nvSpPr>
            <p:cNvPr id="136" name="Freeform: Shape 575">
              <a:extLst>
                <a:ext uri="{FF2B5EF4-FFF2-40B4-BE49-F238E27FC236}">
                  <a16:creationId xmlns:a16="http://schemas.microsoft.com/office/drawing/2014/main" id="{A68F5F47-25B8-46D6-BF14-185AA2AB5407}"/>
                </a:ext>
              </a:extLst>
            </p:cNvPr>
            <p:cNvSpPr/>
            <p:nvPr/>
          </p:nvSpPr>
          <p:spPr>
            <a:xfrm>
              <a:off x="5113913" y="1674920"/>
              <a:ext cx="802299" cy="826130"/>
            </a:xfrm>
            <a:custGeom>
              <a:avLst/>
              <a:gdLst>
                <a:gd name="connsiteX0" fmla="*/ 798327 w 802299"/>
                <a:gd name="connsiteY0" fmla="*/ 0 h 826130"/>
                <a:gd name="connsiteX1" fmla="*/ 0 w 802299"/>
                <a:gd name="connsiteY1" fmla="*/ 824541 h 826130"/>
                <a:gd name="connsiteX2" fmla="*/ 0 w 802299"/>
                <a:gd name="connsiteY2" fmla="*/ 830102 h 826130"/>
                <a:gd name="connsiteX3" fmla="*/ 803093 w 802299"/>
                <a:gd name="connsiteY3" fmla="*/ 0 h 826130"/>
                <a:gd name="connsiteX4" fmla="*/ 798327 w 802299"/>
                <a:gd name="connsiteY4" fmla="*/ 0 h 826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299" h="826130">
                  <a:moveTo>
                    <a:pt x="798327" y="0"/>
                  </a:moveTo>
                  <a:lnTo>
                    <a:pt x="0" y="824541"/>
                  </a:lnTo>
                  <a:lnTo>
                    <a:pt x="0" y="830102"/>
                  </a:lnTo>
                  <a:lnTo>
                    <a:pt x="803093" y="0"/>
                  </a:lnTo>
                  <a:cubicBezTo>
                    <a:pt x="801505" y="0"/>
                    <a:pt x="799916" y="0"/>
                    <a:pt x="798327" y="0"/>
                  </a:cubicBezTo>
                  <a:close/>
                </a:path>
              </a:pathLst>
            </a:custGeom>
            <a:solidFill>
              <a:srgbClr val="3B3D44"/>
            </a:solidFill>
            <a:ln w="7906" cap="flat">
              <a:noFill/>
              <a:prstDash val="solid"/>
              <a:miter/>
            </a:ln>
          </p:spPr>
          <p:txBody>
            <a:bodyPr rtlCol="0" anchor="ctr"/>
            <a:lstStyle/>
            <a:p>
              <a:endParaRPr lang="en-CA" dirty="0"/>
            </a:p>
          </p:txBody>
        </p:sp>
        <p:sp>
          <p:nvSpPr>
            <p:cNvPr id="137" name="Freeform: Shape 576">
              <a:extLst>
                <a:ext uri="{FF2B5EF4-FFF2-40B4-BE49-F238E27FC236}">
                  <a16:creationId xmlns:a16="http://schemas.microsoft.com/office/drawing/2014/main" id="{012D5948-499E-4B66-97CD-CEFC89EF5CE0}"/>
                </a:ext>
              </a:extLst>
            </p:cNvPr>
            <p:cNvSpPr/>
            <p:nvPr/>
          </p:nvSpPr>
          <p:spPr>
            <a:xfrm>
              <a:off x="5113913" y="1685246"/>
              <a:ext cx="849960" cy="881735"/>
            </a:xfrm>
            <a:custGeom>
              <a:avLst/>
              <a:gdLst>
                <a:gd name="connsiteX0" fmla="*/ 853932 w 849960"/>
                <a:gd name="connsiteY0" fmla="*/ 0 h 881734"/>
                <a:gd name="connsiteX1" fmla="*/ 0 w 849960"/>
                <a:gd name="connsiteY1" fmla="*/ 881735 h 881734"/>
                <a:gd name="connsiteX2" fmla="*/ 0 w 849960"/>
                <a:gd name="connsiteY2" fmla="*/ 887295 h 881734"/>
                <a:gd name="connsiteX3" fmla="*/ 857904 w 849960"/>
                <a:gd name="connsiteY3" fmla="*/ 794 h 881734"/>
                <a:gd name="connsiteX4" fmla="*/ 853932 w 849960"/>
                <a:gd name="connsiteY4" fmla="*/ 0 h 88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9960" h="881734">
                  <a:moveTo>
                    <a:pt x="853932" y="0"/>
                  </a:moveTo>
                  <a:lnTo>
                    <a:pt x="0" y="881735"/>
                  </a:lnTo>
                  <a:lnTo>
                    <a:pt x="0" y="887295"/>
                  </a:lnTo>
                  <a:lnTo>
                    <a:pt x="857904" y="794"/>
                  </a:lnTo>
                  <a:cubicBezTo>
                    <a:pt x="857110" y="0"/>
                    <a:pt x="855521" y="0"/>
                    <a:pt x="853932" y="0"/>
                  </a:cubicBezTo>
                  <a:close/>
                </a:path>
              </a:pathLst>
            </a:custGeom>
            <a:solidFill>
              <a:srgbClr val="3B3D44"/>
            </a:solidFill>
            <a:ln w="7906" cap="flat">
              <a:noFill/>
              <a:prstDash val="solid"/>
              <a:miter/>
            </a:ln>
          </p:spPr>
          <p:txBody>
            <a:bodyPr rtlCol="0" anchor="ctr"/>
            <a:lstStyle/>
            <a:p>
              <a:endParaRPr lang="en-CA" dirty="0"/>
            </a:p>
          </p:txBody>
        </p:sp>
        <p:sp>
          <p:nvSpPr>
            <p:cNvPr id="138" name="Freeform: Shape 577">
              <a:extLst>
                <a:ext uri="{FF2B5EF4-FFF2-40B4-BE49-F238E27FC236}">
                  <a16:creationId xmlns:a16="http://schemas.microsoft.com/office/drawing/2014/main" id="{7A80AD76-9E57-40B8-8B09-ECFEC47C3048}"/>
                </a:ext>
              </a:extLst>
            </p:cNvPr>
            <p:cNvSpPr/>
            <p:nvPr/>
          </p:nvSpPr>
          <p:spPr>
            <a:xfrm>
              <a:off x="5113913" y="1697162"/>
              <a:ext cx="905565" cy="937340"/>
            </a:xfrm>
            <a:custGeom>
              <a:avLst/>
              <a:gdLst>
                <a:gd name="connsiteX0" fmla="*/ 907154 w 905565"/>
                <a:gd name="connsiteY0" fmla="*/ 0 h 937339"/>
                <a:gd name="connsiteX1" fmla="*/ 0 w 905565"/>
                <a:gd name="connsiteY1" fmla="*/ 937340 h 937339"/>
                <a:gd name="connsiteX2" fmla="*/ 0 w 905565"/>
                <a:gd name="connsiteY2" fmla="*/ 942900 h 937339"/>
                <a:gd name="connsiteX3" fmla="*/ 911126 w 905565"/>
                <a:gd name="connsiteY3" fmla="*/ 1589 h 937339"/>
                <a:gd name="connsiteX4" fmla="*/ 907154 w 905565"/>
                <a:gd name="connsiteY4" fmla="*/ 0 h 937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565" h="937339">
                  <a:moveTo>
                    <a:pt x="907154" y="0"/>
                  </a:moveTo>
                  <a:lnTo>
                    <a:pt x="0" y="937340"/>
                  </a:lnTo>
                  <a:lnTo>
                    <a:pt x="0" y="942900"/>
                  </a:lnTo>
                  <a:lnTo>
                    <a:pt x="911126" y="1589"/>
                  </a:lnTo>
                  <a:cubicBezTo>
                    <a:pt x="910331" y="794"/>
                    <a:pt x="908743" y="794"/>
                    <a:pt x="907154" y="0"/>
                  </a:cubicBezTo>
                  <a:close/>
                </a:path>
              </a:pathLst>
            </a:custGeom>
            <a:solidFill>
              <a:srgbClr val="3B3D44"/>
            </a:solidFill>
            <a:ln w="7906" cap="flat">
              <a:noFill/>
              <a:prstDash val="solid"/>
              <a:miter/>
            </a:ln>
          </p:spPr>
          <p:txBody>
            <a:bodyPr rtlCol="0" anchor="ctr"/>
            <a:lstStyle/>
            <a:p>
              <a:endParaRPr lang="en-CA" dirty="0"/>
            </a:p>
          </p:txBody>
        </p:sp>
        <p:sp>
          <p:nvSpPr>
            <p:cNvPr id="139" name="Freeform: Shape 578">
              <a:extLst>
                <a:ext uri="{FF2B5EF4-FFF2-40B4-BE49-F238E27FC236}">
                  <a16:creationId xmlns:a16="http://schemas.microsoft.com/office/drawing/2014/main" id="{C5157D36-DFB0-47B8-BEAF-DA98BB85A3A5}"/>
                </a:ext>
              </a:extLst>
            </p:cNvPr>
            <p:cNvSpPr/>
            <p:nvPr/>
          </p:nvSpPr>
          <p:spPr>
            <a:xfrm>
              <a:off x="5113913" y="1711460"/>
              <a:ext cx="961170" cy="992945"/>
            </a:xfrm>
            <a:custGeom>
              <a:avLst/>
              <a:gdLst>
                <a:gd name="connsiteX0" fmla="*/ 958787 w 961170"/>
                <a:gd name="connsiteY0" fmla="*/ 0 h 992944"/>
                <a:gd name="connsiteX1" fmla="*/ 0 w 961170"/>
                <a:gd name="connsiteY1" fmla="*/ 990562 h 992944"/>
                <a:gd name="connsiteX2" fmla="*/ 0 w 961170"/>
                <a:gd name="connsiteY2" fmla="*/ 996122 h 992944"/>
                <a:gd name="connsiteX3" fmla="*/ 962759 w 961170"/>
                <a:gd name="connsiteY3" fmla="*/ 1589 h 992944"/>
                <a:gd name="connsiteX4" fmla="*/ 958787 w 961170"/>
                <a:gd name="connsiteY4" fmla="*/ 0 h 992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170" h="992944">
                  <a:moveTo>
                    <a:pt x="958787" y="0"/>
                  </a:moveTo>
                  <a:lnTo>
                    <a:pt x="0" y="990562"/>
                  </a:lnTo>
                  <a:lnTo>
                    <a:pt x="0" y="996122"/>
                  </a:lnTo>
                  <a:lnTo>
                    <a:pt x="962759" y="1589"/>
                  </a:lnTo>
                  <a:cubicBezTo>
                    <a:pt x="961170" y="794"/>
                    <a:pt x="959581" y="794"/>
                    <a:pt x="958787" y="0"/>
                  </a:cubicBezTo>
                  <a:close/>
                </a:path>
              </a:pathLst>
            </a:custGeom>
            <a:solidFill>
              <a:srgbClr val="3B3D44"/>
            </a:solidFill>
            <a:ln w="7906" cap="flat">
              <a:noFill/>
              <a:prstDash val="solid"/>
              <a:miter/>
            </a:ln>
          </p:spPr>
          <p:txBody>
            <a:bodyPr rtlCol="0" anchor="ctr"/>
            <a:lstStyle/>
            <a:p>
              <a:endParaRPr lang="en-CA" dirty="0"/>
            </a:p>
          </p:txBody>
        </p:sp>
        <p:sp>
          <p:nvSpPr>
            <p:cNvPr id="140" name="Freeform: Shape 579">
              <a:extLst>
                <a:ext uri="{FF2B5EF4-FFF2-40B4-BE49-F238E27FC236}">
                  <a16:creationId xmlns:a16="http://schemas.microsoft.com/office/drawing/2014/main" id="{99227D5A-4D48-4EBC-B290-D14964493796}"/>
                </a:ext>
              </a:extLst>
            </p:cNvPr>
            <p:cNvSpPr/>
            <p:nvPr/>
          </p:nvSpPr>
          <p:spPr>
            <a:xfrm>
              <a:off x="5113913" y="1728141"/>
              <a:ext cx="1008832" cy="1040606"/>
            </a:xfrm>
            <a:custGeom>
              <a:avLst/>
              <a:gdLst>
                <a:gd name="connsiteX0" fmla="*/ 1008037 w 1008831"/>
                <a:gd name="connsiteY0" fmla="*/ 0 h 1040606"/>
                <a:gd name="connsiteX1" fmla="*/ 0 w 1008831"/>
                <a:gd name="connsiteY1" fmla="*/ 1041401 h 1040606"/>
                <a:gd name="connsiteX2" fmla="*/ 0 w 1008831"/>
                <a:gd name="connsiteY2" fmla="*/ 1046961 h 1040606"/>
                <a:gd name="connsiteX3" fmla="*/ 1012009 w 1008831"/>
                <a:gd name="connsiteY3" fmla="*/ 1589 h 1040606"/>
                <a:gd name="connsiteX4" fmla="*/ 1008037 w 1008831"/>
                <a:gd name="connsiteY4" fmla="*/ 0 h 1040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831" h="1040606">
                  <a:moveTo>
                    <a:pt x="1008037" y="0"/>
                  </a:moveTo>
                  <a:lnTo>
                    <a:pt x="0" y="1041401"/>
                  </a:lnTo>
                  <a:lnTo>
                    <a:pt x="0" y="1046961"/>
                  </a:lnTo>
                  <a:lnTo>
                    <a:pt x="1012009" y="1589"/>
                  </a:lnTo>
                  <a:cubicBezTo>
                    <a:pt x="1010420" y="794"/>
                    <a:pt x="1008832" y="794"/>
                    <a:pt x="1008037" y="0"/>
                  </a:cubicBezTo>
                  <a:close/>
                </a:path>
              </a:pathLst>
            </a:custGeom>
            <a:solidFill>
              <a:srgbClr val="3B3D44"/>
            </a:solidFill>
            <a:ln w="7906" cap="flat">
              <a:noFill/>
              <a:prstDash val="solid"/>
              <a:miter/>
            </a:ln>
          </p:spPr>
          <p:txBody>
            <a:bodyPr rtlCol="0" anchor="ctr"/>
            <a:lstStyle/>
            <a:p>
              <a:endParaRPr lang="en-CA" dirty="0"/>
            </a:p>
          </p:txBody>
        </p:sp>
        <p:sp>
          <p:nvSpPr>
            <p:cNvPr id="141" name="Freeform: Shape 580">
              <a:extLst>
                <a:ext uri="{FF2B5EF4-FFF2-40B4-BE49-F238E27FC236}">
                  <a16:creationId xmlns:a16="http://schemas.microsoft.com/office/drawing/2014/main" id="{985A0A8E-5CC9-4CDD-8C10-D5F8EB20B707}"/>
                </a:ext>
              </a:extLst>
            </p:cNvPr>
            <p:cNvSpPr/>
            <p:nvPr/>
          </p:nvSpPr>
          <p:spPr>
            <a:xfrm>
              <a:off x="5113913" y="1747206"/>
              <a:ext cx="1056493" cy="1088267"/>
            </a:xfrm>
            <a:custGeom>
              <a:avLst/>
              <a:gdLst>
                <a:gd name="connsiteX0" fmla="*/ 1054904 w 1056492"/>
                <a:gd name="connsiteY0" fmla="*/ 0 h 1088267"/>
                <a:gd name="connsiteX1" fmla="*/ 0 w 1056492"/>
                <a:gd name="connsiteY1" fmla="*/ 1089856 h 1088267"/>
                <a:gd name="connsiteX2" fmla="*/ 0 w 1056492"/>
                <a:gd name="connsiteY2" fmla="*/ 1095417 h 1088267"/>
                <a:gd name="connsiteX3" fmla="*/ 1058082 w 1056492"/>
                <a:gd name="connsiteY3" fmla="*/ 1589 h 1088267"/>
                <a:gd name="connsiteX4" fmla="*/ 1054904 w 1056492"/>
                <a:gd name="connsiteY4" fmla="*/ 0 h 108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492" h="1088267">
                  <a:moveTo>
                    <a:pt x="1054904" y="0"/>
                  </a:moveTo>
                  <a:lnTo>
                    <a:pt x="0" y="1089856"/>
                  </a:lnTo>
                  <a:lnTo>
                    <a:pt x="0" y="1095417"/>
                  </a:lnTo>
                  <a:lnTo>
                    <a:pt x="1058082" y="1589"/>
                  </a:lnTo>
                  <a:cubicBezTo>
                    <a:pt x="1057287" y="794"/>
                    <a:pt x="1055699" y="794"/>
                    <a:pt x="1054904" y="0"/>
                  </a:cubicBezTo>
                  <a:close/>
                </a:path>
              </a:pathLst>
            </a:custGeom>
            <a:solidFill>
              <a:srgbClr val="3B3D44"/>
            </a:solidFill>
            <a:ln w="7906" cap="flat">
              <a:noFill/>
              <a:prstDash val="solid"/>
              <a:miter/>
            </a:ln>
          </p:spPr>
          <p:txBody>
            <a:bodyPr rtlCol="0" anchor="ctr"/>
            <a:lstStyle/>
            <a:p>
              <a:endParaRPr lang="en-CA" dirty="0"/>
            </a:p>
          </p:txBody>
        </p:sp>
        <p:sp>
          <p:nvSpPr>
            <p:cNvPr id="142" name="Freeform: Shape 581">
              <a:extLst>
                <a:ext uri="{FF2B5EF4-FFF2-40B4-BE49-F238E27FC236}">
                  <a16:creationId xmlns:a16="http://schemas.microsoft.com/office/drawing/2014/main" id="{18D13073-9AAE-4F72-84C1-2D2C69C3FB84}"/>
                </a:ext>
              </a:extLst>
            </p:cNvPr>
            <p:cNvSpPr/>
            <p:nvPr/>
          </p:nvSpPr>
          <p:spPr>
            <a:xfrm>
              <a:off x="5113913" y="1769448"/>
              <a:ext cx="1096211" cy="1135929"/>
            </a:xfrm>
            <a:custGeom>
              <a:avLst/>
              <a:gdLst>
                <a:gd name="connsiteX0" fmla="*/ 1098594 w 1096210"/>
                <a:gd name="connsiteY0" fmla="*/ 0 h 1135928"/>
                <a:gd name="connsiteX1" fmla="*/ 0 w 1096210"/>
                <a:gd name="connsiteY1" fmla="*/ 1135929 h 1135928"/>
                <a:gd name="connsiteX2" fmla="*/ 0 w 1096210"/>
                <a:gd name="connsiteY2" fmla="*/ 1141489 h 1135928"/>
                <a:gd name="connsiteX3" fmla="*/ 1102566 w 1096210"/>
                <a:gd name="connsiteY3" fmla="*/ 1589 h 1135928"/>
                <a:gd name="connsiteX4" fmla="*/ 1098594 w 1096210"/>
                <a:gd name="connsiteY4" fmla="*/ 0 h 1135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210" h="1135928">
                  <a:moveTo>
                    <a:pt x="1098594" y="0"/>
                  </a:moveTo>
                  <a:lnTo>
                    <a:pt x="0" y="1135929"/>
                  </a:lnTo>
                  <a:lnTo>
                    <a:pt x="0" y="1141489"/>
                  </a:lnTo>
                  <a:lnTo>
                    <a:pt x="1102566" y="1589"/>
                  </a:lnTo>
                  <a:cubicBezTo>
                    <a:pt x="1100977" y="794"/>
                    <a:pt x="1100183" y="794"/>
                    <a:pt x="1098594" y="0"/>
                  </a:cubicBezTo>
                  <a:close/>
                </a:path>
              </a:pathLst>
            </a:custGeom>
            <a:solidFill>
              <a:srgbClr val="3B3D44"/>
            </a:solidFill>
            <a:ln w="7906" cap="flat">
              <a:noFill/>
              <a:prstDash val="solid"/>
              <a:miter/>
            </a:ln>
          </p:spPr>
          <p:txBody>
            <a:bodyPr rtlCol="0" anchor="ctr"/>
            <a:lstStyle/>
            <a:p>
              <a:endParaRPr lang="en-CA" dirty="0"/>
            </a:p>
          </p:txBody>
        </p:sp>
        <p:sp>
          <p:nvSpPr>
            <p:cNvPr id="143" name="Freeform: Shape 582">
              <a:extLst>
                <a:ext uri="{FF2B5EF4-FFF2-40B4-BE49-F238E27FC236}">
                  <a16:creationId xmlns:a16="http://schemas.microsoft.com/office/drawing/2014/main" id="{13FC5F3B-A83E-4379-8252-D5686E62D904}"/>
                </a:ext>
              </a:extLst>
            </p:cNvPr>
            <p:cNvSpPr/>
            <p:nvPr/>
          </p:nvSpPr>
          <p:spPr>
            <a:xfrm>
              <a:off x="5113913" y="1819492"/>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44" name="Freeform: Shape 583">
              <a:extLst>
                <a:ext uri="{FF2B5EF4-FFF2-40B4-BE49-F238E27FC236}">
                  <a16:creationId xmlns:a16="http://schemas.microsoft.com/office/drawing/2014/main" id="{E8921EF8-47A2-40EA-9CC4-028F47103A36}"/>
                </a:ext>
              </a:extLst>
            </p:cNvPr>
            <p:cNvSpPr/>
            <p:nvPr/>
          </p:nvSpPr>
          <p:spPr>
            <a:xfrm>
              <a:off x="5113913" y="1887013"/>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45" name="Freeform: Shape 584">
              <a:extLst>
                <a:ext uri="{FF2B5EF4-FFF2-40B4-BE49-F238E27FC236}">
                  <a16:creationId xmlns:a16="http://schemas.microsoft.com/office/drawing/2014/main" id="{87F7378C-0FEA-437C-8031-EB892F36DF5E}"/>
                </a:ext>
              </a:extLst>
            </p:cNvPr>
            <p:cNvSpPr/>
            <p:nvPr/>
          </p:nvSpPr>
          <p:spPr>
            <a:xfrm>
              <a:off x="5113913" y="1954533"/>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46" name="Freeform: Shape 585">
              <a:extLst>
                <a:ext uri="{FF2B5EF4-FFF2-40B4-BE49-F238E27FC236}">
                  <a16:creationId xmlns:a16="http://schemas.microsoft.com/office/drawing/2014/main" id="{6EFCA1DB-CB71-49D6-8C4C-ADDD890881EA}"/>
                </a:ext>
              </a:extLst>
            </p:cNvPr>
            <p:cNvSpPr/>
            <p:nvPr/>
          </p:nvSpPr>
          <p:spPr>
            <a:xfrm>
              <a:off x="5113913" y="2022053"/>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47" name="Freeform: Shape 586">
              <a:extLst>
                <a:ext uri="{FF2B5EF4-FFF2-40B4-BE49-F238E27FC236}">
                  <a16:creationId xmlns:a16="http://schemas.microsoft.com/office/drawing/2014/main" id="{0B0D114C-2430-4D22-A018-EBD9411669AB}"/>
                </a:ext>
              </a:extLst>
            </p:cNvPr>
            <p:cNvSpPr/>
            <p:nvPr/>
          </p:nvSpPr>
          <p:spPr>
            <a:xfrm>
              <a:off x="5113913" y="2089573"/>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48" name="Freeform: Shape 587">
              <a:extLst>
                <a:ext uri="{FF2B5EF4-FFF2-40B4-BE49-F238E27FC236}">
                  <a16:creationId xmlns:a16="http://schemas.microsoft.com/office/drawing/2014/main" id="{DBE8A665-04D1-498E-9A36-3013FD83CAD2}"/>
                </a:ext>
              </a:extLst>
            </p:cNvPr>
            <p:cNvSpPr/>
            <p:nvPr/>
          </p:nvSpPr>
          <p:spPr>
            <a:xfrm>
              <a:off x="5113913" y="2157094"/>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49" name="Freeform: Shape 588">
              <a:extLst>
                <a:ext uri="{FF2B5EF4-FFF2-40B4-BE49-F238E27FC236}">
                  <a16:creationId xmlns:a16="http://schemas.microsoft.com/office/drawing/2014/main" id="{574EE47B-94E9-4C57-82FA-05AEA4816311}"/>
                </a:ext>
              </a:extLst>
            </p:cNvPr>
            <p:cNvSpPr/>
            <p:nvPr/>
          </p:nvSpPr>
          <p:spPr>
            <a:xfrm>
              <a:off x="5113913" y="2224614"/>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50" name="Freeform: Shape 589">
              <a:extLst>
                <a:ext uri="{FF2B5EF4-FFF2-40B4-BE49-F238E27FC236}">
                  <a16:creationId xmlns:a16="http://schemas.microsoft.com/office/drawing/2014/main" id="{C4172C34-9C80-4169-AD61-66F7F52201C8}"/>
                </a:ext>
              </a:extLst>
            </p:cNvPr>
            <p:cNvSpPr/>
            <p:nvPr/>
          </p:nvSpPr>
          <p:spPr>
            <a:xfrm>
              <a:off x="5113913" y="2292134"/>
              <a:ext cx="1112098" cy="1151816"/>
            </a:xfrm>
            <a:custGeom>
              <a:avLst/>
              <a:gdLst>
                <a:gd name="connsiteX0" fmla="*/ 1116070 w 1112097"/>
                <a:gd name="connsiteY0" fmla="*/ 0 h 1151815"/>
                <a:gd name="connsiteX1" fmla="*/ 0 w 1112097"/>
                <a:gd name="connsiteY1" fmla="*/ 1152610 h 1151815"/>
                <a:gd name="connsiteX2" fmla="*/ 0 w 1112097"/>
                <a:gd name="connsiteY2" fmla="*/ 1158171 h 1151815"/>
                <a:gd name="connsiteX3" fmla="*/ 1116070 w 1112097"/>
                <a:gd name="connsiteY3" fmla="*/ 5560 h 1151815"/>
              </a:gdLst>
              <a:ahLst/>
              <a:cxnLst>
                <a:cxn ang="0">
                  <a:pos x="connsiteX0" y="connsiteY0"/>
                </a:cxn>
                <a:cxn ang="0">
                  <a:pos x="connsiteX1" y="connsiteY1"/>
                </a:cxn>
                <a:cxn ang="0">
                  <a:pos x="connsiteX2" y="connsiteY2"/>
                </a:cxn>
                <a:cxn ang="0">
                  <a:pos x="connsiteX3" y="connsiteY3"/>
                </a:cxn>
              </a:cxnLst>
              <a:rect l="l" t="t" r="r" b="b"/>
              <a:pathLst>
                <a:path w="1112097" h="1151815">
                  <a:moveTo>
                    <a:pt x="1116070" y="0"/>
                  </a:moveTo>
                  <a:lnTo>
                    <a:pt x="0" y="1152610"/>
                  </a:lnTo>
                  <a:lnTo>
                    <a:pt x="0" y="1158171"/>
                  </a:lnTo>
                  <a:lnTo>
                    <a:pt x="1116070" y="5560"/>
                  </a:lnTo>
                  <a:close/>
                </a:path>
              </a:pathLst>
            </a:custGeom>
            <a:solidFill>
              <a:srgbClr val="3B3D44"/>
            </a:solidFill>
            <a:ln w="7906" cap="flat">
              <a:noFill/>
              <a:prstDash val="solid"/>
              <a:miter/>
            </a:ln>
          </p:spPr>
          <p:txBody>
            <a:bodyPr rtlCol="0" anchor="ctr"/>
            <a:lstStyle/>
            <a:p>
              <a:endParaRPr lang="en-CA" dirty="0"/>
            </a:p>
          </p:txBody>
        </p:sp>
        <p:sp>
          <p:nvSpPr>
            <p:cNvPr id="151" name="Freeform: Shape 590">
              <a:extLst>
                <a:ext uri="{FF2B5EF4-FFF2-40B4-BE49-F238E27FC236}">
                  <a16:creationId xmlns:a16="http://schemas.microsoft.com/office/drawing/2014/main" id="{72020D0C-BB3A-468B-99F3-121F64961C3E}"/>
                </a:ext>
              </a:extLst>
            </p:cNvPr>
            <p:cNvSpPr/>
            <p:nvPr/>
          </p:nvSpPr>
          <p:spPr>
            <a:xfrm>
              <a:off x="5121062" y="2359654"/>
              <a:ext cx="1104154" cy="1143872"/>
            </a:xfrm>
            <a:custGeom>
              <a:avLst/>
              <a:gdLst>
                <a:gd name="connsiteX0" fmla="*/ 1108920 w 1104154"/>
                <a:gd name="connsiteY0" fmla="*/ 0 h 1143872"/>
                <a:gd name="connsiteX1" fmla="*/ 0 w 1104154"/>
                <a:gd name="connsiteY1" fmla="*/ 1146255 h 1143872"/>
                <a:gd name="connsiteX2" fmla="*/ 3177 w 1104154"/>
                <a:gd name="connsiteY2" fmla="*/ 1147844 h 1143872"/>
                <a:gd name="connsiteX3" fmla="*/ 1108920 w 1104154"/>
                <a:gd name="connsiteY3" fmla="*/ 5560 h 1143872"/>
                <a:gd name="connsiteX4" fmla="*/ 1108920 w 1104154"/>
                <a:gd name="connsiteY4" fmla="*/ 0 h 1143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154" h="1143872">
                  <a:moveTo>
                    <a:pt x="1108920" y="0"/>
                  </a:moveTo>
                  <a:lnTo>
                    <a:pt x="0" y="1146255"/>
                  </a:lnTo>
                  <a:cubicBezTo>
                    <a:pt x="794" y="1147050"/>
                    <a:pt x="2383" y="1147050"/>
                    <a:pt x="3177" y="1147844"/>
                  </a:cubicBezTo>
                  <a:lnTo>
                    <a:pt x="1108920" y="5560"/>
                  </a:lnTo>
                  <a:lnTo>
                    <a:pt x="1108920" y="0"/>
                  </a:lnTo>
                  <a:close/>
                </a:path>
              </a:pathLst>
            </a:custGeom>
            <a:solidFill>
              <a:srgbClr val="3B3D44"/>
            </a:solidFill>
            <a:ln w="7906" cap="flat">
              <a:noFill/>
              <a:prstDash val="solid"/>
              <a:miter/>
            </a:ln>
          </p:spPr>
          <p:txBody>
            <a:bodyPr rtlCol="0" anchor="ctr"/>
            <a:lstStyle/>
            <a:p>
              <a:endParaRPr lang="en-CA" dirty="0"/>
            </a:p>
          </p:txBody>
        </p:sp>
        <p:sp>
          <p:nvSpPr>
            <p:cNvPr id="152" name="Freeform: Shape 591">
              <a:extLst>
                <a:ext uri="{FF2B5EF4-FFF2-40B4-BE49-F238E27FC236}">
                  <a16:creationId xmlns:a16="http://schemas.microsoft.com/office/drawing/2014/main" id="{BA4884B2-C3D8-4290-A52D-FEE97F074AF7}"/>
                </a:ext>
              </a:extLst>
            </p:cNvPr>
            <p:cNvSpPr/>
            <p:nvPr/>
          </p:nvSpPr>
          <p:spPr>
            <a:xfrm>
              <a:off x="5164752" y="2427175"/>
              <a:ext cx="1064436" cy="1096211"/>
            </a:xfrm>
            <a:custGeom>
              <a:avLst/>
              <a:gdLst>
                <a:gd name="connsiteX0" fmla="*/ 1065231 w 1064436"/>
                <a:gd name="connsiteY0" fmla="*/ 0 h 1096211"/>
                <a:gd name="connsiteX1" fmla="*/ 0 w 1064436"/>
                <a:gd name="connsiteY1" fmla="*/ 1100977 h 1096211"/>
                <a:gd name="connsiteX2" fmla="*/ 3177 w 1064436"/>
                <a:gd name="connsiteY2" fmla="*/ 1102566 h 1096211"/>
                <a:gd name="connsiteX3" fmla="*/ 1065231 w 1064436"/>
                <a:gd name="connsiteY3" fmla="*/ 4766 h 1096211"/>
                <a:gd name="connsiteX4" fmla="*/ 1065231 w 1064436"/>
                <a:gd name="connsiteY4" fmla="*/ 0 h 1096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36" h="1096211">
                  <a:moveTo>
                    <a:pt x="1065231" y="0"/>
                  </a:moveTo>
                  <a:lnTo>
                    <a:pt x="0" y="1100977"/>
                  </a:lnTo>
                  <a:cubicBezTo>
                    <a:pt x="794" y="1101772"/>
                    <a:pt x="2383" y="1101772"/>
                    <a:pt x="3177" y="1102566"/>
                  </a:cubicBezTo>
                  <a:lnTo>
                    <a:pt x="1065231" y="4766"/>
                  </a:lnTo>
                  <a:lnTo>
                    <a:pt x="1065231" y="0"/>
                  </a:lnTo>
                  <a:close/>
                </a:path>
              </a:pathLst>
            </a:custGeom>
            <a:solidFill>
              <a:srgbClr val="3B3D44"/>
            </a:solidFill>
            <a:ln w="7906" cap="flat">
              <a:noFill/>
              <a:prstDash val="solid"/>
              <a:miter/>
            </a:ln>
          </p:spPr>
          <p:txBody>
            <a:bodyPr rtlCol="0" anchor="ctr"/>
            <a:lstStyle/>
            <a:p>
              <a:endParaRPr lang="en-CA" dirty="0"/>
            </a:p>
          </p:txBody>
        </p:sp>
        <p:sp>
          <p:nvSpPr>
            <p:cNvPr id="153" name="Freeform: Shape 592">
              <a:extLst>
                <a:ext uri="{FF2B5EF4-FFF2-40B4-BE49-F238E27FC236}">
                  <a16:creationId xmlns:a16="http://schemas.microsoft.com/office/drawing/2014/main" id="{81AFC4FE-2F46-4172-AB13-ADC4D7EE4CE9}"/>
                </a:ext>
              </a:extLst>
            </p:cNvPr>
            <p:cNvSpPr/>
            <p:nvPr/>
          </p:nvSpPr>
          <p:spPr>
            <a:xfrm>
              <a:off x="5210030" y="2494695"/>
              <a:ext cx="1016775" cy="1048550"/>
            </a:xfrm>
            <a:custGeom>
              <a:avLst/>
              <a:gdLst>
                <a:gd name="connsiteX0" fmla="*/ 1019953 w 1016775"/>
                <a:gd name="connsiteY0" fmla="*/ 0 h 1048549"/>
                <a:gd name="connsiteX1" fmla="*/ 0 w 1016775"/>
                <a:gd name="connsiteY1" fmla="*/ 1054110 h 1048549"/>
                <a:gd name="connsiteX2" fmla="*/ 3972 w 1016775"/>
                <a:gd name="connsiteY2" fmla="*/ 1055699 h 1048549"/>
                <a:gd name="connsiteX3" fmla="*/ 1019953 w 1016775"/>
                <a:gd name="connsiteY3" fmla="*/ 5560 h 1048549"/>
                <a:gd name="connsiteX4" fmla="*/ 1019953 w 1016775"/>
                <a:gd name="connsiteY4" fmla="*/ 0 h 1048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775" h="1048549">
                  <a:moveTo>
                    <a:pt x="1019953" y="0"/>
                  </a:moveTo>
                  <a:lnTo>
                    <a:pt x="0" y="1054110"/>
                  </a:lnTo>
                  <a:cubicBezTo>
                    <a:pt x="1589" y="1054905"/>
                    <a:pt x="2383" y="1054905"/>
                    <a:pt x="3972" y="1055699"/>
                  </a:cubicBezTo>
                  <a:lnTo>
                    <a:pt x="1019953" y="5560"/>
                  </a:lnTo>
                  <a:lnTo>
                    <a:pt x="1019953" y="0"/>
                  </a:lnTo>
                  <a:close/>
                </a:path>
              </a:pathLst>
            </a:custGeom>
            <a:solidFill>
              <a:srgbClr val="3B3D44"/>
            </a:solidFill>
            <a:ln w="7906" cap="flat">
              <a:noFill/>
              <a:prstDash val="solid"/>
              <a:miter/>
            </a:ln>
          </p:spPr>
          <p:txBody>
            <a:bodyPr rtlCol="0" anchor="ctr"/>
            <a:lstStyle/>
            <a:p>
              <a:endParaRPr lang="en-CA" dirty="0"/>
            </a:p>
          </p:txBody>
        </p:sp>
        <p:sp>
          <p:nvSpPr>
            <p:cNvPr id="154" name="Freeform: Shape 593">
              <a:extLst>
                <a:ext uri="{FF2B5EF4-FFF2-40B4-BE49-F238E27FC236}">
                  <a16:creationId xmlns:a16="http://schemas.microsoft.com/office/drawing/2014/main" id="{C75CA04A-D01B-40B9-BEAA-A07CC7B964F5}"/>
                </a:ext>
              </a:extLst>
            </p:cNvPr>
            <p:cNvSpPr/>
            <p:nvPr/>
          </p:nvSpPr>
          <p:spPr>
            <a:xfrm>
              <a:off x="5256897" y="2562215"/>
              <a:ext cx="969114" cy="1000888"/>
            </a:xfrm>
            <a:custGeom>
              <a:avLst/>
              <a:gdLst>
                <a:gd name="connsiteX0" fmla="*/ 973086 w 969113"/>
                <a:gd name="connsiteY0" fmla="*/ 0 h 1000888"/>
                <a:gd name="connsiteX1" fmla="*/ 0 w 969113"/>
                <a:gd name="connsiteY1" fmla="*/ 1004860 h 1000888"/>
                <a:gd name="connsiteX2" fmla="*/ 3972 w 969113"/>
                <a:gd name="connsiteY2" fmla="*/ 1006449 h 1000888"/>
                <a:gd name="connsiteX3" fmla="*/ 973086 w 969113"/>
                <a:gd name="connsiteY3" fmla="*/ 4766 h 1000888"/>
                <a:gd name="connsiteX4" fmla="*/ 973086 w 969113"/>
                <a:gd name="connsiteY4" fmla="*/ 0 h 1000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113" h="1000888">
                  <a:moveTo>
                    <a:pt x="973086" y="0"/>
                  </a:moveTo>
                  <a:lnTo>
                    <a:pt x="0" y="1004860"/>
                  </a:lnTo>
                  <a:cubicBezTo>
                    <a:pt x="1589" y="1005654"/>
                    <a:pt x="2383" y="1005654"/>
                    <a:pt x="3972" y="1006449"/>
                  </a:cubicBezTo>
                  <a:lnTo>
                    <a:pt x="973086" y="4766"/>
                  </a:lnTo>
                  <a:lnTo>
                    <a:pt x="973086" y="0"/>
                  </a:lnTo>
                  <a:close/>
                </a:path>
              </a:pathLst>
            </a:custGeom>
            <a:solidFill>
              <a:srgbClr val="3B3D44"/>
            </a:solidFill>
            <a:ln w="7906" cap="flat">
              <a:noFill/>
              <a:prstDash val="solid"/>
              <a:miter/>
            </a:ln>
          </p:spPr>
          <p:txBody>
            <a:bodyPr rtlCol="0" anchor="ctr"/>
            <a:lstStyle/>
            <a:p>
              <a:endParaRPr lang="en-CA" dirty="0"/>
            </a:p>
          </p:txBody>
        </p:sp>
        <p:sp>
          <p:nvSpPr>
            <p:cNvPr id="155" name="Freeform: Shape 594">
              <a:extLst>
                <a:ext uri="{FF2B5EF4-FFF2-40B4-BE49-F238E27FC236}">
                  <a16:creationId xmlns:a16="http://schemas.microsoft.com/office/drawing/2014/main" id="{24169A89-2DCE-44EC-8D49-1528F4A1F4E6}"/>
                </a:ext>
              </a:extLst>
            </p:cNvPr>
            <p:cNvSpPr/>
            <p:nvPr/>
          </p:nvSpPr>
          <p:spPr>
            <a:xfrm>
              <a:off x="5306147" y="2629735"/>
              <a:ext cx="921452" cy="953227"/>
            </a:xfrm>
            <a:custGeom>
              <a:avLst/>
              <a:gdLst>
                <a:gd name="connsiteX0" fmla="*/ 923836 w 921452"/>
                <a:gd name="connsiteY0" fmla="*/ 0 h 953226"/>
                <a:gd name="connsiteX1" fmla="*/ 0 w 921452"/>
                <a:gd name="connsiteY1" fmla="*/ 954816 h 953226"/>
                <a:gd name="connsiteX2" fmla="*/ 3972 w 921452"/>
                <a:gd name="connsiteY2" fmla="*/ 956405 h 953226"/>
                <a:gd name="connsiteX3" fmla="*/ 923836 w 921452"/>
                <a:gd name="connsiteY3" fmla="*/ 5561 h 953226"/>
                <a:gd name="connsiteX4" fmla="*/ 923836 w 921452"/>
                <a:gd name="connsiteY4" fmla="*/ 0 h 95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452" h="953226">
                  <a:moveTo>
                    <a:pt x="923836" y="0"/>
                  </a:moveTo>
                  <a:lnTo>
                    <a:pt x="0" y="954816"/>
                  </a:lnTo>
                  <a:cubicBezTo>
                    <a:pt x="1589" y="955610"/>
                    <a:pt x="2383" y="955610"/>
                    <a:pt x="3972" y="956405"/>
                  </a:cubicBezTo>
                  <a:lnTo>
                    <a:pt x="923836" y="5561"/>
                  </a:lnTo>
                  <a:lnTo>
                    <a:pt x="923836" y="0"/>
                  </a:lnTo>
                  <a:close/>
                </a:path>
              </a:pathLst>
            </a:custGeom>
            <a:solidFill>
              <a:srgbClr val="3B3D44"/>
            </a:solidFill>
            <a:ln w="7906" cap="flat">
              <a:noFill/>
              <a:prstDash val="solid"/>
              <a:miter/>
            </a:ln>
          </p:spPr>
          <p:txBody>
            <a:bodyPr rtlCol="0" anchor="ctr"/>
            <a:lstStyle/>
            <a:p>
              <a:endParaRPr lang="en-CA" dirty="0"/>
            </a:p>
          </p:txBody>
        </p:sp>
        <p:sp>
          <p:nvSpPr>
            <p:cNvPr id="156" name="Freeform: Shape 595">
              <a:extLst>
                <a:ext uri="{FF2B5EF4-FFF2-40B4-BE49-F238E27FC236}">
                  <a16:creationId xmlns:a16="http://schemas.microsoft.com/office/drawing/2014/main" id="{648A2BC8-0B3F-4880-B460-6BDD5077F187}"/>
                </a:ext>
              </a:extLst>
            </p:cNvPr>
            <p:cNvSpPr/>
            <p:nvPr/>
          </p:nvSpPr>
          <p:spPr>
            <a:xfrm>
              <a:off x="5361752" y="2697256"/>
              <a:ext cx="865848" cy="897622"/>
            </a:xfrm>
            <a:custGeom>
              <a:avLst/>
              <a:gdLst>
                <a:gd name="connsiteX0" fmla="*/ 3177 w 865847"/>
                <a:gd name="connsiteY0" fmla="*/ 899211 h 897622"/>
                <a:gd name="connsiteX1" fmla="*/ 868231 w 865847"/>
                <a:gd name="connsiteY1" fmla="*/ 5561 h 897622"/>
                <a:gd name="connsiteX2" fmla="*/ 868231 w 865847"/>
                <a:gd name="connsiteY2" fmla="*/ 0 h 897622"/>
                <a:gd name="connsiteX3" fmla="*/ 0 w 865847"/>
                <a:gd name="connsiteY3" fmla="*/ 896828 h 897622"/>
              </a:gdLst>
              <a:ahLst/>
              <a:cxnLst>
                <a:cxn ang="0">
                  <a:pos x="connsiteX0" y="connsiteY0"/>
                </a:cxn>
                <a:cxn ang="0">
                  <a:pos x="connsiteX1" y="connsiteY1"/>
                </a:cxn>
                <a:cxn ang="0">
                  <a:pos x="connsiteX2" y="connsiteY2"/>
                </a:cxn>
                <a:cxn ang="0">
                  <a:pos x="connsiteX3" y="connsiteY3"/>
                </a:cxn>
              </a:cxnLst>
              <a:rect l="l" t="t" r="r" b="b"/>
              <a:pathLst>
                <a:path w="865847" h="897622">
                  <a:moveTo>
                    <a:pt x="3177" y="899211"/>
                  </a:moveTo>
                  <a:lnTo>
                    <a:pt x="868231" y="5561"/>
                  </a:lnTo>
                  <a:lnTo>
                    <a:pt x="868231" y="0"/>
                  </a:lnTo>
                  <a:lnTo>
                    <a:pt x="0" y="896828"/>
                  </a:lnTo>
                  <a:close/>
                </a:path>
              </a:pathLst>
            </a:custGeom>
            <a:solidFill>
              <a:srgbClr val="3B3D44"/>
            </a:solidFill>
            <a:ln w="7906" cap="flat">
              <a:noFill/>
              <a:prstDash val="solid"/>
              <a:miter/>
            </a:ln>
          </p:spPr>
          <p:txBody>
            <a:bodyPr rtlCol="0" anchor="ctr"/>
            <a:lstStyle/>
            <a:p>
              <a:endParaRPr lang="en-CA" dirty="0"/>
            </a:p>
          </p:txBody>
        </p:sp>
        <p:sp>
          <p:nvSpPr>
            <p:cNvPr id="157" name="Freeform: Shape 596">
              <a:extLst>
                <a:ext uri="{FF2B5EF4-FFF2-40B4-BE49-F238E27FC236}">
                  <a16:creationId xmlns:a16="http://schemas.microsoft.com/office/drawing/2014/main" id="{6A83EADD-2769-448A-8611-71D84AF5CA42}"/>
                </a:ext>
              </a:extLst>
            </p:cNvPr>
            <p:cNvSpPr/>
            <p:nvPr/>
          </p:nvSpPr>
          <p:spPr>
            <a:xfrm>
              <a:off x="5427683" y="2764776"/>
              <a:ext cx="802299" cy="826130"/>
            </a:xfrm>
            <a:custGeom>
              <a:avLst/>
              <a:gdLst>
                <a:gd name="connsiteX0" fmla="*/ 2383 w 802299"/>
                <a:gd name="connsiteY0" fmla="*/ 831691 h 826130"/>
                <a:gd name="connsiteX1" fmla="*/ 802299 w 802299"/>
                <a:gd name="connsiteY1" fmla="*/ 5561 h 826130"/>
                <a:gd name="connsiteX2" fmla="*/ 802299 w 802299"/>
                <a:gd name="connsiteY2" fmla="*/ 0 h 826130"/>
                <a:gd name="connsiteX3" fmla="*/ 0 w 802299"/>
                <a:gd name="connsiteY3" fmla="*/ 829308 h 826130"/>
              </a:gdLst>
              <a:ahLst/>
              <a:cxnLst>
                <a:cxn ang="0">
                  <a:pos x="connsiteX0" y="connsiteY0"/>
                </a:cxn>
                <a:cxn ang="0">
                  <a:pos x="connsiteX1" y="connsiteY1"/>
                </a:cxn>
                <a:cxn ang="0">
                  <a:pos x="connsiteX2" y="connsiteY2"/>
                </a:cxn>
                <a:cxn ang="0">
                  <a:pos x="connsiteX3" y="connsiteY3"/>
                </a:cxn>
              </a:cxnLst>
              <a:rect l="l" t="t" r="r" b="b"/>
              <a:pathLst>
                <a:path w="802299" h="826130">
                  <a:moveTo>
                    <a:pt x="2383" y="831691"/>
                  </a:moveTo>
                  <a:lnTo>
                    <a:pt x="802299" y="5561"/>
                  </a:lnTo>
                  <a:lnTo>
                    <a:pt x="802299" y="0"/>
                  </a:lnTo>
                  <a:lnTo>
                    <a:pt x="0" y="829308"/>
                  </a:lnTo>
                  <a:close/>
                </a:path>
              </a:pathLst>
            </a:custGeom>
            <a:solidFill>
              <a:srgbClr val="3B3D44"/>
            </a:solidFill>
            <a:ln w="7906" cap="flat">
              <a:noFill/>
              <a:prstDash val="solid"/>
              <a:miter/>
            </a:ln>
          </p:spPr>
          <p:txBody>
            <a:bodyPr rtlCol="0" anchor="ctr"/>
            <a:lstStyle/>
            <a:p>
              <a:endParaRPr lang="en-CA" dirty="0"/>
            </a:p>
          </p:txBody>
        </p:sp>
        <p:sp>
          <p:nvSpPr>
            <p:cNvPr id="158" name="Freeform: Shape 597">
              <a:extLst>
                <a:ext uri="{FF2B5EF4-FFF2-40B4-BE49-F238E27FC236}">
                  <a16:creationId xmlns:a16="http://schemas.microsoft.com/office/drawing/2014/main" id="{8501C4EF-F893-4A50-97EC-6B5E59D21218}"/>
                </a:ext>
              </a:extLst>
            </p:cNvPr>
            <p:cNvSpPr/>
            <p:nvPr/>
          </p:nvSpPr>
          <p:spPr>
            <a:xfrm>
              <a:off x="5492821" y="2832296"/>
              <a:ext cx="730807" cy="762582"/>
            </a:xfrm>
            <a:custGeom>
              <a:avLst/>
              <a:gdLst>
                <a:gd name="connsiteX0" fmla="*/ 2383 w 730807"/>
                <a:gd name="connsiteY0" fmla="*/ 764170 h 762581"/>
                <a:gd name="connsiteX1" fmla="*/ 737162 w 730807"/>
                <a:gd name="connsiteY1" fmla="*/ 5561 h 762581"/>
                <a:gd name="connsiteX2" fmla="*/ 737162 w 730807"/>
                <a:gd name="connsiteY2" fmla="*/ 0 h 762581"/>
                <a:gd name="connsiteX3" fmla="*/ 0 w 730807"/>
                <a:gd name="connsiteY3" fmla="*/ 761787 h 762581"/>
              </a:gdLst>
              <a:ahLst/>
              <a:cxnLst>
                <a:cxn ang="0">
                  <a:pos x="connsiteX0" y="connsiteY0"/>
                </a:cxn>
                <a:cxn ang="0">
                  <a:pos x="connsiteX1" y="connsiteY1"/>
                </a:cxn>
                <a:cxn ang="0">
                  <a:pos x="connsiteX2" y="connsiteY2"/>
                </a:cxn>
                <a:cxn ang="0">
                  <a:pos x="connsiteX3" y="connsiteY3"/>
                </a:cxn>
              </a:cxnLst>
              <a:rect l="l" t="t" r="r" b="b"/>
              <a:pathLst>
                <a:path w="730807" h="762581">
                  <a:moveTo>
                    <a:pt x="2383" y="764170"/>
                  </a:moveTo>
                  <a:lnTo>
                    <a:pt x="737162" y="5561"/>
                  </a:lnTo>
                  <a:lnTo>
                    <a:pt x="737162" y="0"/>
                  </a:lnTo>
                  <a:lnTo>
                    <a:pt x="0" y="761787"/>
                  </a:lnTo>
                  <a:close/>
                </a:path>
              </a:pathLst>
            </a:custGeom>
            <a:solidFill>
              <a:srgbClr val="3B3D44"/>
            </a:solidFill>
            <a:ln w="7906" cap="flat">
              <a:noFill/>
              <a:prstDash val="solid"/>
              <a:miter/>
            </a:ln>
          </p:spPr>
          <p:txBody>
            <a:bodyPr rtlCol="0" anchor="ctr"/>
            <a:lstStyle/>
            <a:p>
              <a:endParaRPr lang="en-CA" dirty="0"/>
            </a:p>
          </p:txBody>
        </p:sp>
        <p:sp>
          <p:nvSpPr>
            <p:cNvPr id="159" name="Freeform: Shape 598">
              <a:extLst>
                <a:ext uri="{FF2B5EF4-FFF2-40B4-BE49-F238E27FC236}">
                  <a16:creationId xmlns:a16="http://schemas.microsoft.com/office/drawing/2014/main" id="{9293F1FA-3B70-4BD5-9183-9B5980BD5CF7}"/>
                </a:ext>
              </a:extLst>
            </p:cNvPr>
            <p:cNvSpPr/>
            <p:nvPr/>
          </p:nvSpPr>
          <p:spPr>
            <a:xfrm>
              <a:off x="5557958" y="2899816"/>
              <a:ext cx="667259" cy="691090"/>
            </a:xfrm>
            <a:custGeom>
              <a:avLst/>
              <a:gdLst>
                <a:gd name="connsiteX0" fmla="*/ 2383 w 667258"/>
                <a:gd name="connsiteY0" fmla="*/ 696650 h 691089"/>
                <a:gd name="connsiteX1" fmla="*/ 672025 w 667258"/>
                <a:gd name="connsiteY1" fmla="*/ 5561 h 691089"/>
                <a:gd name="connsiteX2" fmla="*/ 672025 w 667258"/>
                <a:gd name="connsiteY2" fmla="*/ 0 h 691089"/>
                <a:gd name="connsiteX3" fmla="*/ 0 w 667258"/>
                <a:gd name="connsiteY3" fmla="*/ 694267 h 691089"/>
              </a:gdLst>
              <a:ahLst/>
              <a:cxnLst>
                <a:cxn ang="0">
                  <a:pos x="connsiteX0" y="connsiteY0"/>
                </a:cxn>
                <a:cxn ang="0">
                  <a:pos x="connsiteX1" y="connsiteY1"/>
                </a:cxn>
                <a:cxn ang="0">
                  <a:pos x="connsiteX2" y="connsiteY2"/>
                </a:cxn>
                <a:cxn ang="0">
                  <a:pos x="connsiteX3" y="connsiteY3"/>
                </a:cxn>
              </a:cxnLst>
              <a:rect l="l" t="t" r="r" b="b"/>
              <a:pathLst>
                <a:path w="667258" h="691089">
                  <a:moveTo>
                    <a:pt x="2383" y="696650"/>
                  </a:moveTo>
                  <a:lnTo>
                    <a:pt x="672025" y="5561"/>
                  </a:lnTo>
                  <a:lnTo>
                    <a:pt x="672025" y="0"/>
                  </a:lnTo>
                  <a:lnTo>
                    <a:pt x="0" y="694267"/>
                  </a:lnTo>
                  <a:close/>
                </a:path>
              </a:pathLst>
            </a:custGeom>
            <a:solidFill>
              <a:srgbClr val="3B3D44"/>
            </a:solidFill>
            <a:ln w="7906" cap="flat">
              <a:noFill/>
              <a:prstDash val="solid"/>
              <a:miter/>
            </a:ln>
          </p:spPr>
          <p:txBody>
            <a:bodyPr rtlCol="0" anchor="ctr"/>
            <a:lstStyle/>
            <a:p>
              <a:endParaRPr lang="en-CA" dirty="0"/>
            </a:p>
          </p:txBody>
        </p:sp>
        <p:sp>
          <p:nvSpPr>
            <p:cNvPr id="160" name="Freeform: Shape 599">
              <a:extLst>
                <a:ext uri="{FF2B5EF4-FFF2-40B4-BE49-F238E27FC236}">
                  <a16:creationId xmlns:a16="http://schemas.microsoft.com/office/drawing/2014/main" id="{E6467BCA-D527-4B5B-811F-8DC668303317}"/>
                </a:ext>
              </a:extLst>
            </p:cNvPr>
            <p:cNvSpPr/>
            <p:nvPr/>
          </p:nvSpPr>
          <p:spPr>
            <a:xfrm>
              <a:off x="5623095" y="2967336"/>
              <a:ext cx="603710" cy="627541"/>
            </a:xfrm>
            <a:custGeom>
              <a:avLst/>
              <a:gdLst>
                <a:gd name="connsiteX0" fmla="*/ 3177 w 603710"/>
                <a:gd name="connsiteY0" fmla="*/ 629130 h 627541"/>
                <a:gd name="connsiteX1" fmla="*/ 606888 w 603710"/>
                <a:gd name="connsiteY1" fmla="*/ 5561 h 627541"/>
                <a:gd name="connsiteX2" fmla="*/ 606888 w 603710"/>
                <a:gd name="connsiteY2" fmla="*/ 0 h 627541"/>
                <a:gd name="connsiteX3" fmla="*/ 0 w 603710"/>
                <a:gd name="connsiteY3" fmla="*/ 626747 h 627541"/>
              </a:gdLst>
              <a:ahLst/>
              <a:cxnLst>
                <a:cxn ang="0">
                  <a:pos x="connsiteX0" y="connsiteY0"/>
                </a:cxn>
                <a:cxn ang="0">
                  <a:pos x="connsiteX1" y="connsiteY1"/>
                </a:cxn>
                <a:cxn ang="0">
                  <a:pos x="connsiteX2" y="connsiteY2"/>
                </a:cxn>
                <a:cxn ang="0">
                  <a:pos x="connsiteX3" y="connsiteY3"/>
                </a:cxn>
              </a:cxnLst>
              <a:rect l="l" t="t" r="r" b="b"/>
              <a:pathLst>
                <a:path w="603710" h="627541">
                  <a:moveTo>
                    <a:pt x="3177" y="629130"/>
                  </a:moveTo>
                  <a:lnTo>
                    <a:pt x="606888" y="5561"/>
                  </a:lnTo>
                  <a:lnTo>
                    <a:pt x="606888" y="0"/>
                  </a:lnTo>
                  <a:lnTo>
                    <a:pt x="0" y="626747"/>
                  </a:lnTo>
                  <a:close/>
                </a:path>
              </a:pathLst>
            </a:custGeom>
            <a:solidFill>
              <a:srgbClr val="3B3D44"/>
            </a:solidFill>
            <a:ln w="7906" cap="flat">
              <a:noFill/>
              <a:prstDash val="solid"/>
              <a:miter/>
            </a:ln>
          </p:spPr>
          <p:txBody>
            <a:bodyPr rtlCol="0" anchor="ctr"/>
            <a:lstStyle/>
            <a:p>
              <a:endParaRPr lang="en-CA" dirty="0"/>
            </a:p>
          </p:txBody>
        </p:sp>
        <p:sp>
          <p:nvSpPr>
            <p:cNvPr id="161" name="Freeform: Shape 600">
              <a:extLst>
                <a:ext uri="{FF2B5EF4-FFF2-40B4-BE49-F238E27FC236}">
                  <a16:creationId xmlns:a16="http://schemas.microsoft.com/office/drawing/2014/main" id="{FCBB6ADF-0EB6-4CA9-B043-E473C7C5D2BE}"/>
                </a:ext>
              </a:extLst>
            </p:cNvPr>
            <p:cNvSpPr/>
            <p:nvPr/>
          </p:nvSpPr>
          <p:spPr>
            <a:xfrm>
              <a:off x="5689026" y="3034857"/>
              <a:ext cx="540162" cy="556049"/>
            </a:xfrm>
            <a:custGeom>
              <a:avLst/>
              <a:gdLst>
                <a:gd name="connsiteX0" fmla="*/ 2383 w 540161"/>
                <a:gd name="connsiteY0" fmla="*/ 561610 h 556049"/>
                <a:gd name="connsiteX1" fmla="*/ 540956 w 540161"/>
                <a:gd name="connsiteY1" fmla="*/ 5561 h 556049"/>
                <a:gd name="connsiteX2" fmla="*/ 540956 w 540161"/>
                <a:gd name="connsiteY2" fmla="*/ 0 h 556049"/>
                <a:gd name="connsiteX3" fmla="*/ 0 w 540161"/>
                <a:gd name="connsiteY3" fmla="*/ 559227 h 556049"/>
              </a:gdLst>
              <a:ahLst/>
              <a:cxnLst>
                <a:cxn ang="0">
                  <a:pos x="connsiteX0" y="connsiteY0"/>
                </a:cxn>
                <a:cxn ang="0">
                  <a:pos x="connsiteX1" y="connsiteY1"/>
                </a:cxn>
                <a:cxn ang="0">
                  <a:pos x="connsiteX2" y="connsiteY2"/>
                </a:cxn>
                <a:cxn ang="0">
                  <a:pos x="connsiteX3" y="connsiteY3"/>
                </a:cxn>
              </a:cxnLst>
              <a:rect l="l" t="t" r="r" b="b"/>
              <a:pathLst>
                <a:path w="540161" h="556049">
                  <a:moveTo>
                    <a:pt x="2383" y="561610"/>
                  </a:moveTo>
                  <a:lnTo>
                    <a:pt x="540956" y="5561"/>
                  </a:lnTo>
                  <a:lnTo>
                    <a:pt x="540956" y="0"/>
                  </a:lnTo>
                  <a:lnTo>
                    <a:pt x="0" y="559227"/>
                  </a:lnTo>
                  <a:close/>
                </a:path>
              </a:pathLst>
            </a:custGeom>
            <a:solidFill>
              <a:srgbClr val="3B3D44"/>
            </a:solidFill>
            <a:ln w="7906" cap="flat">
              <a:noFill/>
              <a:prstDash val="solid"/>
              <a:miter/>
            </a:ln>
          </p:spPr>
          <p:txBody>
            <a:bodyPr rtlCol="0" anchor="ctr"/>
            <a:lstStyle/>
            <a:p>
              <a:endParaRPr lang="en-CA" dirty="0"/>
            </a:p>
          </p:txBody>
        </p:sp>
        <p:sp>
          <p:nvSpPr>
            <p:cNvPr id="162" name="Freeform: Shape 601">
              <a:extLst>
                <a:ext uri="{FF2B5EF4-FFF2-40B4-BE49-F238E27FC236}">
                  <a16:creationId xmlns:a16="http://schemas.microsoft.com/office/drawing/2014/main" id="{77892EC6-9342-4EC1-BBF9-8944A1EB4250}"/>
                </a:ext>
              </a:extLst>
            </p:cNvPr>
            <p:cNvSpPr/>
            <p:nvPr/>
          </p:nvSpPr>
          <p:spPr>
            <a:xfrm>
              <a:off x="5754164" y="3102377"/>
              <a:ext cx="468670" cy="492501"/>
            </a:xfrm>
            <a:custGeom>
              <a:avLst/>
              <a:gdLst>
                <a:gd name="connsiteX0" fmla="*/ 2383 w 468669"/>
                <a:gd name="connsiteY0" fmla="*/ 494089 h 492500"/>
                <a:gd name="connsiteX1" fmla="*/ 475819 w 468669"/>
                <a:gd name="connsiteY1" fmla="*/ 5561 h 492500"/>
                <a:gd name="connsiteX2" fmla="*/ 475819 w 468669"/>
                <a:gd name="connsiteY2" fmla="*/ 0 h 492500"/>
                <a:gd name="connsiteX3" fmla="*/ 0 w 468669"/>
                <a:gd name="connsiteY3" fmla="*/ 491706 h 492500"/>
              </a:gdLst>
              <a:ahLst/>
              <a:cxnLst>
                <a:cxn ang="0">
                  <a:pos x="connsiteX0" y="connsiteY0"/>
                </a:cxn>
                <a:cxn ang="0">
                  <a:pos x="connsiteX1" y="connsiteY1"/>
                </a:cxn>
                <a:cxn ang="0">
                  <a:pos x="connsiteX2" y="connsiteY2"/>
                </a:cxn>
                <a:cxn ang="0">
                  <a:pos x="connsiteX3" y="connsiteY3"/>
                </a:cxn>
              </a:cxnLst>
              <a:rect l="l" t="t" r="r" b="b"/>
              <a:pathLst>
                <a:path w="468669" h="492500">
                  <a:moveTo>
                    <a:pt x="2383" y="494089"/>
                  </a:moveTo>
                  <a:lnTo>
                    <a:pt x="475819" y="5561"/>
                  </a:lnTo>
                  <a:lnTo>
                    <a:pt x="475819" y="0"/>
                  </a:lnTo>
                  <a:lnTo>
                    <a:pt x="0" y="491706"/>
                  </a:lnTo>
                  <a:close/>
                </a:path>
              </a:pathLst>
            </a:custGeom>
            <a:solidFill>
              <a:srgbClr val="3B3D44"/>
            </a:solidFill>
            <a:ln w="7906" cap="flat">
              <a:noFill/>
              <a:prstDash val="solid"/>
              <a:miter/>
            </a:ln>
          </p:spPr>
          <p:txBody>
            <a:bodyPr rtlCol="0" anchor="ctr"/>
            <a:lstStyle/>
            <a:p>
              <a:endParaRPr lang="en-CA" dirty="0"/>
            </a:p>
          </p:txBody>
        </p:sp>
        <p:sp>
          <p:nvSpPr>
            <p:cNvPr id="163" name="Freeform: Shape 602">
              <a:extLst>
                <a:ext uri="{FF2B5EF4-FFF2-40B4-BE49-F238E27FC236}">
                  <a16:creationId xmlns:a16="http://schemas.microsoft.com/office/drawing/2014/main" id="{2F470290-6B8C-416C-B26F-0F7599D1C057}"/>
                </a:ext>
              </a:extLst>
            </p:cNvPr>
            <p:cNvSpPr/>
            <p:nvPr/>
          </p:nvSpPr>
          <p:spPr>
            <a:xfrm>
              <a:off x="5819301" y="3169897"/>
              <a:ext cx="405121" cy="421009"/>
            </a:xfrm>
            <a:custGeom>
              <a:avLst/>
              <a:gdLst>
                <a:gd name="connsiteX0" fmla="*/ 2383 w 405121"/>
                <a:gd name="connsiteY0" fmla="*/ 426569 h 421008"/>
                <a:gd name="connsiteX1" fmla="*/ 410682 w 405121"/>
                <a:gd name="connsiteY1" fmla="*/ 5561 h 421008"/>
                <a:gd name="connsiteX2" fmla="*/ 410682 w 405121"/>
                <a:gd name="connsiteY2" fmla="*/ 0 h 421008"/>
                <a:gd name="connsiteX3" fmla="*/ 0 w 405121"/>
                <a:gd name="connsiteY3" fmla="*/ 424186 h 421008"/>
              </a:gdLst>
              <a:ahLst/>
              <a:cxnLst>
                <a:cxn ang="0">
                  <a:pos x="connsiteX0" y="connsiteY0"/>
                </a:cxn>
                <a:cxn ang="0">
                  <a:pos x="connsiteX1" y="connsiteY1"/>
                </a:cxn>
                <a:cxn ang="0">
                  <a:pos x="connsiteX2" y="connsiteY2"/>
                </a:cxn>
                <a:cxn ang="0">
                  <a:pos x="connsiteX3" y="connsiteY3"/>
                </a:cxn>
              </a:cxnLst>
              <a:rect l="l" t="t" r="r" b="b"/>
              <a:pathLst>
                <a:path w="405121" h="421008">
                  <a:moveTo>
                    <a:pt x="2383" y="426569"/>
                  </a:moveTo>
                  <a:lnTo>
                    <a:pt x="410682" y="5561"/>
                  </a:lnTo>
                  <a:lnTo>
                    <a:pt x="410682" y="0"/>
                  </a:lnTo>
                  <a:lnTo>
                    <a:pt x="0" y="424186"/>
                  </a:lnTo>
                  <a:close/>
                </a:path>
              </a:pathLst>
            </a:custGeom>
            <a:solidFill>
              <a:srgbClr val="3B3D44"/>
            </a:solidFill>
            <a:ln w="7906" cap="flat">
              <a:noFill/>
              <a:prstDash val="solid"/>
              <a:miter/>
            </a:ln>
          </p:spPr>
          <p:txBody>
            <a:bodyPr rtlCol="0" anchor="ctr"/>
            <a:lstStyle/>
            <a:p>
              <a:endParaRPr lang="en-CA" dirty="0"/>
            </a:p>
          </p:txBody>
        </p:sp>
        <p:sp>
          <p:nvSpPr>
            <p:cNvPr id="164" name="Freeform: Shape 603">
              <a:extLst>
                <a:ext uri="{FF2B5EF4-FFF2-40B4-BE49-F238E27FC236}">
                  <a16:creationId xmlns:a16="http://schemas.microsoft.com/office/drawing/2014/main" id="{E102E51C-9A4C-4FC3-BF6F-4C6C8BDC1F65}"/>
                </a:ext>
              </a:extLst>
            </p:cNvPr>
            <p:cNvSpPr/>
            <p:nvPr/>
          </p:nvSpPr>
          <p:spPr>
            <a:xfrm>
              <a:off x="5884438" y="3237417"/>
              <a:ext cx="341573" cy="357460"/>
            </a:xfrm>
            <a:custGeom>
              <a:avLst/>
              <a:gdLst>
                <a:gd name="connsiteX0" fmla="*/ 3177 w 341572"/>
                <a:gd name="connsiteY0" fmla="*/ 359049 h 357460"/>
                <a:gd name="connsiteX1" fmla="*/ 345545 w 341572"/>
                <a:gd name="connsiteY1" fmla="*/ 5561 h 357460"/>
                <a:gd name="connsiteX2" fmla="*/ 345545 w 341572"/>
                <a:gd name="connsiteY2" fmla="*/ 0 h 357460"/>
                <a:gd name="connsiteX3" fmla="*/ 0 w 341572"/>
                <a:gd name="connsiteY3" fmla="*/ 356666 h 357460"/>
              </a:gdLst>
              <a:ahLst/>
              <a:cxnLst>
                <a:cxn ang="0">
                  <a:pos x="connsiteX0" y="connsiteY0"/>
                </a:cxn>
                <a:cxn ang="0">
                  <a:pos x="connsiteX1" y="connsiteY1"/>
                </a:cxn>
                <a:cxn ang="0">
                  <a:pos x="connsiteX2" y="connsiteY2"/>
                </a:cxn>
                <a:cxn ang="0">
                  <a:pos x="connsiteX3" y="connsiteY3"/>
                </a:cxn>
              </a:cxnLst>
              <a:rect l="l" t="t" r="r" b="b"/>
              <a:pathLst>
                <a:path w="341572" h="357460">
                  <a:moveTo>
                    <a:pt x="3177" y="359049"/>
                  </a:moveTo>
                  <a:lnTo>
                    <a:pt x="345545" y="5561"/>
                  </a:lnTo>
                  <a:lnTo>
                    <a:pt x="345545" y="0"/>
                  </a:lnTo>
                  <a:lnTo>
                    <a:pt x="0" y="356666"/>
                  </a:lnTo>
                  <a:close/>
                </a:path>
              </a:pathLst>
            </a:custGeom>
            <a:solidFill>
              <a:srgbClr val="3B3D44"/>
            </a:solidFill>
            <a:ln w="7906" cap="flat">
              <a:noFill/>
              <a:prstDash val="solid"/>
              <a:miter/>
            </a:ln>
          </p:spPr>
          <p:txBody>
            <a:bodyPr rtlCol="0" anchor="ctr"/>
            <a:lstStyle/>
            <a:p>
              <a:endParaRPr lang="en-CA" dirty="0"/>
            </a:p>
          </p:txBody>
        </p:sp>
        <p:sp>
          <p:nvSpPr>
            <p:cNvPr id="165" name="Freeform: Shape 604">
              <a:extLst>
                <a:ext uri="{FF2B5EF4-FFF2-40B4-BE49-F238E27FC236}">
                  <a16:creationId xmlns:a16="http://schemas.microsoft.com/office/drawing/2014/main" id="{96B9BF1F-78A2-4C6F-BF84-39AD9FFAF257}"/>
                </a:ext>
              </a:extLst>
            </p:cNvPr>
            <p:cNvSpPr/>
            <p:nvPr/>
          </p:nvSpPr>
          <p:spPr>
            <a:xfrm>
              <a:off x="5951958" y="3306527"/>
              <a:ext cx="278024" cy="285968"/>
            </a:xfrm>
            <a:custGeom>
              <a:avLst/>
              <a:gdLst>
                <a:gd name="connsiteX0" fmla="*/ 2383 w 278024"/>
                <a:gd name="connsiteY0" fmla="*/ 289940 h 285968"/>
                <a:gd name="connsiteX1" fmla="*/ 278025 w 278024"/>
                <a:gd name="connsiteY1" fmla="*/ 4766 h 285968"/>
                <a:gd name="connsiteX2" fmla="*/ 278025 w 278024"/>
                <a:gd name="connsiteY2" fmla="*/ 0 h 285968"/>
                <a:gd name="connsiteX3" fmla="*/ 0 w 278024"/>
                <a:gd name="connsiteY3" fmla="*/ 287557 h 285968"/>
              </a:gdLst>
              <a:ahLst/>
              <a:cxnLst>
                <a:cxn ang="0">
                  <a:pos x="connsiteX0" y="connsiteY0"/>
                </a:cxn>
                <a:cxn ang="0">
                  <a:pos x="connsiteX1" y="connsiteY1"/>
                </a:cxn>
                <a:cxn ang="0">
                  <a:pos x="connsiteX2" y="connsiteY2"/>
                </a:cxn>
                <a:cxn ang="0">
                  <a:pos x="connsiteX3" y="connsiteY3"/>
                </a:cxn>
              </a:cxnLst>
              <a:rect l="l" t="t" r="r" b="b"/>
              <a:pathLst>
                <a:path w="278024" h="285968">
                  <a:moveTo>
                    <a:pt x="2383" y="289940"/>
                  </a:moveTo>
                  <a:lnTo>
                    <a:pt x="278025" y="4766"/>
                  </a:lnTo>
                  <a:lnTo>
                    <a:pt x="278025" y="0"/>
                  </a:lnTo>
                  <a:lnTo>
                    <a:pt x="0" y="287557"/>
                  </a:lnTo>
                  <a:close/>
                </a:path>
              </a:pathLst>
            </a:custGeom>
            <a:solidFill>
              <a:srgbClr val="3B3D44"/>
            </a:solidFill>
            <a:ln w="7906" cap="flat">
              <a:noFill/>
              <a:prstDash val="solid"/>
              <a:miter/>
            </a:ln>
          </p:spPr>
          <p:txBody>
            <a:bodyPr rtlCol="0" anchor="ctr"/>
            <a:lstStyle/>
            <a:p>
              <a:endParaRPr lang="en-CA" dirty="0"/>
            </a:p>
          </p:txBody>
        </p:sp>
        <p:sp>
          <p:nvSpPr>
            <p:cNvPr id="166" name="Freeform: Shape 605">
              <a:extLst>
                <a:ext uri="{FF2B5EF4-FFF2-40B4-BE49-F238E27FC236}">
                  <a16:creationId xmlns:a16="http://schemas.microsoft.com/office/drawing/2014/main" id="{7CE500E3-CFE2-465A-97CB-208C3FE55328}"/>
                </a:ext>
              </a:extLst>
            </p:cNvPr>
            <p:cNvSpPr/>
            <p:nvPr/>
          </p:nvSpPr>
          <p:spPr>
            <a:xfrm>
              <a:off x="6032188" y="3374047"/>
              <a:ext cx="190645" cy="198589"/>
            </a:xfrm>
            <a:custGeom>
              <a:avLst/>
              <a:gdLst>
                <a:gd name="connsiteX0" fmla="*/ 7149 w 190645"/>
                <a:gd name="connsiteY0" fmla="*/ 202561 h 198588"/>
                <a:gd name="connsiteX1" fmla="*/ 197795 w 190645"/>
                <a:gd name="connsiteY1" fmla="*/ 5560 h 198588"/>
                <a:gd name="connsiteX2" fmla="*/ 197795 w 190645"/>
                <a:gd name="connsiteY2" fmla="*/ 0 h 198588"/>
                <a:gd name="connsiteX3" fmla="*/ 0 w 190645"/>
                <a:gd name="connsiteY3" fmla="*/ 204149 h 198588"/>
                <a:gd name="connsiteX4" fmla="*/ 7149 w 190645"/>
                <a:gd name="connsiteY4" fmla="*/ 202561 h 19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45" h="198588">
                  <a:moveTo>
                    <a:pt x="7149" y="202561"/>
                  </a:moveTo>
                  <a:lnTo>
                    <a:pt x="197795" y="5560"/>
                  </a:lnTo>
                  <a:lnTo>
                    <a:pt x="197795" y="0"/>
                  </a:lnTo>
                  <a:lnTo>
                    <a:pt x="0" y="204149"/>
                  </a:lnTo>
                  <a:cubicBezTo>
                    <a:pt x="2383" y="203355"/>
                    <a:pt x="4766" y="203355"/>
                    <a:pt x="7149" y="202561"/>
                  </a:cubicBezTo>
                  <a:close/>
                </a:path>
              </a:pathLst>
            </a:custGeom>
            <a:solidFill>
              <a:srgbClr val="3B3D44"/>
            </a:solidFill>
            <a:ln w="7906" cap="flat">
              <a:noFill/>
              <a:prstDash val="solid"/>
              <a:miter/>
            </a:ln>
          </p:spPr>
          <p:txBody>
            <a:bodyPr rtlCol="0" anchor="ctr"/>
            <a:lstStyle/>
            <a:p>
              <a:endParaRPr lang="en-CA" dirty="0"/>
            </a:p>
          </p:txBody>
        </p:sp>
        <p:sp>
          <p:nvSpPr>
            <p:cNvPr id="167" name="Freeform: Shape 606">
              <a:extLst>
                <a:ext uri="{FF2B5EF4-FFF2-40B4-BE49-F238E27FC236}">
                  <a16:creationId xmlns:a16="http://schemas.microsoft.com/office/drawing/2014/main" id="{293F4281-E674-45D1-9C6B-AB13B2D27363}"/>
                </a:ext>
              </a:extLst>
            </p:cNvPr>
            <p:cNvSpPr/>
            <p:nvPr/>
          </p:nvSpPr>
          <p:spPr>
            <a:xfrm>
              <a:off x="6129099" y="3440773"/>
              <a:ext cx="95323" cy="103266"/>
            </a:xfrm>
            <a:custGeom>
              <a:avLst/>
              <a:gdLst>
                <a:gd name="connsiteX0" fmla="*/ 7944 w 95322"/>
                <a:gd name="connsiteY0" fmla="*/ 101678 h 103266"/>
                <a:gd name="connsiteX1" fmla="*/ 100883 w 95322"/>
                <a:gd name="connsiteY1" fmla="*/ 5560 h 103266"/>
                <a:gd name="connsiteX2" fmla="*/ 100883 w 95322"/>
                <a:gd name="connsiteY2" fmla="*/ 0 h 103266"/>
                <a:gd name="connsiteX3" fmla="*/ 0 w 95322"/>
                <a:gd name="connsiteY3" fmla="*/ 104855 h 103266"/>
                <a:gd name="connsiteX4" fmla="*/ 7944 w 95322"/>
                <a:gd name="connsiteY4" fmla="*/ 101678 h 10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22" h="103266">
                  <a:moveTo>
                    <a:pt x="7944" y="101678"/>
                  </a:moveTo>
                  <a:lnTo>
                    <a:pt x="100883" y="5560"/>
                  </a:lnTo>
                  <a:lnTo>
                    <a:pt x="100883" y="0"/>
                  </a:lnTo>
                  <a:lnTo>
                    <a:pt x="0" y="104855"/>
                  </a:lnTo>
                  <a:cubicBezTo>
                    <a:pt x="2383" y="104061"/>
                    <a:pt x="4766" y="103266"/>
                    <a:pt x="7944" y="101678"/>
                  </a:cubicBezTo>
                  <a:close/>
                </a:path>
              </a:pathLst>
            </a:custGeom>
            <a:solidFill>
              <a:srgbClr val="3B3D44"/>
            </a:solidFill>
            <a:ln w="7906" cap="flat">
              <a:noFill/>
              <a:prstDash val="solid"/>
              <a:miter/>
            </a:ln>
          </p:spPr>
          <p:txBody>
            <a:bodyPr rtlCol="0" anchor="ctr"/>
            <a:lstStyle/>
            <a:p>
              <a:endParaRPr lang="en-CA" dirty="0"/>
            </a:p>
          </p:txBody>
        </p:sp>
        <p:sp>
          <p:nvSpPr>
            <p:cNvPr id="168" name="Freeform: Shape 611">
              <a:extLst>
                <a:ext uri="{FF2B5EF4-FFF2-40B4-BE49-F238E27FC236}">
                  <a16:creationId xmlns:a16="http://schemas.microsoft.com/office/drawing/2014/main" id="{6BD32F97-FCCE-4F45-B6FE-64F1B518CFEA}"/>
                </a:ext>
              </a:extLst>
            </p:cNvPr>
            <p:cNvSpPr/>
            <p:nvPr/>
          </p:nvSpPr>
          <p:spPr>
            <a:xfrm>
              <a:off x="5118679" y="1682069"/>
              <a:ext cx="230363" cy="158871"/>
            </a:xfrm>
            <a:custGeom>
              <a:avLst/>
              <a:gdLst>
                <a:gd name="connsiteX0" fmla="*/ 179524 w 230363"/>
                <a:gd name="connsiteY0" fmla="*/ 31774 h 158871"/>
                <a:gd name="connsiteX1" fmla="*/ 165226 w 230363"/>
                <a:gd name="connsiteY1" fmla="*/ 46073 h 158871"/>
                <a:gd name="connsiteX2" fmla="*/ 192234 w 230363"/>
                <a:gd name="connsiteY2" fmla="*/ 73081 h 158871"/>
                <a:gd name="connsiteX3" fmla="*/ 123919 w 230363"/>
                <a:gd name="connsiteY3" fmla="*/ 73081 h 158871"/>
                <a:gd name="connsiteX4" fmla="*/ 98500 w 230363"/>
                <a:gd name="connsiteY4" fmla="*/ 27802 h 158871"/>
                <a:gd name="connsiteX5" fmla="*/ 54016 w 230363"/>
                <a:gd name="connsiteY5" fmla="*/ 0 h 158871"/>
                <a:gd name="connsiteX6" fmla="*/ 0 w 230363"/>
                <a:gd name="connsiteY6" fmla="*/ 0 h 158871"/>
                <a:gd name="connsiteX7" fmla="*/ 0 w 230363"/>
                <a:gd name="connsiteY7" fmla="*/ 20653 h 158871"/>
                <a:gd name="connsiteX8" fmla="*/ 54016 w 230363"/>
                <a:gd name="connsiteY8" fmla="*/ 20653 h 158871"/>
                <a:gd name="connsiteX9" fmla="*/ 81024 w 230363"/>
                <a:gd name="connsiteY9" fmla="*/ 38129 h 158871"/>
                <a:gd name="connsiteX10" fmla="*/ 106444 w 230363"/>
                <a:gd name="connsiteY10" fmla="*/ 83407 h 158871"/>
                <a:gd name="connsiteX11" fmla="*/ 81024 w 230363"/>
                <a:gd name="connsiteY11" fmla="*/ 128686 h 158871"/>
                <a:gd name="connsiteX12" fmla="*/ 54016 w 230363"/>
                <a:gd name="connsiteY12" fmla="*/ 146161 h 158871"/>
                <a:gd name="connsiteX13" fmla="*/ 0 w 230363"/>
                <a:gd name="connsiteY13" fmla="*/ 146161 h 158871"/>
                <a:gd name="connsiteX14" fmla="*/ 0 w 230363"/>
                <a:gd name="connsiteY14" fmla="*/ 166815 h 158871"/>
                <a:gd name="connsiteX15" fmla="*/ 54016 w 230363"/>
                <a:gd name="connsiteY15" fmla="*/ 166815 h 158871"/>
                <a:gd name="connsiteX16" fmla="*/ 98500 w 230363"/>
                <a:gd name="connsiteY16" fmla="*/ 139012 h 158871"/>
                <a:gd name="connsiteX17" fmla="*/ 123919 w 230363"/>
                <a:gd name="connsiteY17" fmla="*/ 93734 h 158871"/>
                <a:gd name="connsiteX18" fmla="*/ 193028 w 230363"/>
                <a:gd name="connsiteY18" fmla="*/ 93734 h 158871"/>
                <a:gd name="connsiteX19" fmla="*/ 166020 w 230363"/>
                <a:gd name="connsiteY19" fmla="*/ 120742 h 158871"/>
                <a:gd name="connsiteX20" fmla="*/ 180319 w 230363"/>
                <a:gd name="connsiteY20" fmla="*/ 135040 h 158871"/>
                <a:gd name="connsiteX21" fmla="*/ 231952 w 230363"/>
                <a:gd name="connsiteY21" fmla="*/ 83407 h 158871"/>
                <a:gd name="connsiteX22" fmla="*/ 179524 w 230363"/>
                <a:gd name="connsiteY22" fmla="*/ 31774 h 15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0363" h="158871">
                  <a:moveTo>
                    <a:pt x="179524" y="31774"/>
                  </a:moveTo>
                  <a:lnTo>
                    <a:pt x="165226" y="46073"/>
                  </a:lnTo>
                  <a:lnTo>
                    <a:pt x="192234" y="73081"/>
                  </a:lnTo>
                  <a:lnTo>
                    <a:pt x="123919" y="73081"/>
                  </a:lnTo>
                  <a:cubicBezTo>
                    <a:pt x="117565" y="61165"/>
                    <a:pt x="104061" y="37335"/>
                    <a:pt x="98500" y="27802"/>
                  </a:cubicBezTo>
                  <a:cubicBezTo>
                    <a:pt x="88173" y="9532"/>
                    <a:pt x="73081" y="0"/>
                    <a:pt x="54016" y="0"/>
                  </a:cubicBezTo>
                  <a:lnTo>
                    <a:pt x="0" y="0"/>
                  </a:lnTo>
                  <a:lnTo>
                    <a:pt x="0" y="20653"/>
                  </a:lnTo>
                  <a:lnTo>
                    <a:pt x="54016" y="20653"/>
                  </a:lnTo>
                  <a:cubicBezTo>
                    <a:pt x="65932" y="20653"/>
                    <a:pt x="73875" y="26214"/>
                    <a:pt x="81024" y="38129"/>
                  </a:cubicBezTo>
                  <a:cubicBezTo>
                    <a:pt x="85790" y="47661"/>
                    <a:pt x="100089" y="73081"/>
                    <a:pt x="106444" y="83407"/>
                  </a:cubicBezTo>
                  <a:cubicBezTo>
                    <a:pt x="100883" y="94528"/>
                    <a:pt x="86585" y="119948"/>
                    <a:pt x="81024" y="128686"/>
                  </a:cubicBezTo>
                  <a:cubicBezTo>
                    <a:pt x="73875" y="140601"/>
                    <a:pt x="65932" y="146161"/>
                    <a:pt x="54016" y="146161"/>
                  </a:cubicBezTo>
                  <a:lnTo>
                    <a:pt x="0" y="146161"/>
                  </a:lnTo>
                  <a:lnTo>
                    <a:pt x="0" y="166815"/>
                  </a:lnTo>
                  <a:lnTo>
                    <a:pt x="54016" y="166815"/>
                  </a:lnTo>
                  <a:cubicBezTo>
                    <a:pt x="73081" y="166815"/>
                    <a:pt x="88173" y="157282"/>
                    <a:pt x="98500" y="139012"/>
                  </a:cubicBezTo>
                  <a:cubicBezTo>
                    <a:pt x="103266" y="130274"/>
                    <a:pt x="117565" y="106444"/>
                    <a:pt x="123919" y="93734"/>
                  </a:cubicBezTo>
                  <a:lnTo>
                    <a:pt x="193028" y="93734"/>
                  </a:lnTo>
                  <a:lnTo>
                    <a:pt x="166020" y="120742"/>
                  </a:lnTo>
                  <a:lnTo>
                    <a:pt x="180319" y="135040"/>
                  </a:lnTo>
                  <a:lnTo>
                    <a:pt x="231952" y="83407"/>
                  </a:lnTo>
                  <a:lnTo>
                    <a:pt x="179524" y="31774"/>
                  </a:lnTo>
                  <a:close/>
                </a:path>
              </a:pathLst>
            </a:custGeom>
            <a:solidFill>
              <a:srgbClr val="FFFFFF"/>
            </a:solidFill>
            <a:ln w="7906" cap="flat">
              <a:noFill/>
              <a:prstDash val="solid"/>
              <a:miter/>
            </a:ln>
          </p:spPr>
          <p:txBody>
            <a:bodyPr rtlCol="0" anchor="ctr"/>
            <a:lstStyle/>
            <a:p>
              <a:endParaRPr lang="en-CA" dirty="0"/>
            </a:p>
          </p:txBody>
        </p:sp>
        <p:sp>
          <p:nvSpPr>
            <p:cNvPr id="169" name="Rectangle 168">
              <a:extLst>
                <a:ext uri="{FF2B5EF4-FFF2-40B4-BE49-F238E27FC236}">
                  <a16:creationId xmlns:a16="http://schemas.microsoft.com/office/drawing/2014/main" id="{914F3533-17C1-48D1-A502-B0CEF6E459F0}"/>
                </a:ext>
              </a:extLst>
            </p:cNvPr>
            <p:cNvSpPr/>
            <p:nvPr/>
          </p:nvSpPr>
          <p:spPr>
            <a:xfrm>
              <a:off x="5002175" y="2933819"/>
              <a:ext cx="889987" cy="492443"/>
            </a:xfrm>
            <a:prstGeom prst="rect">
              <a:avLst/>
            </a:prstGeom>
          </p:spPr>
          <p:txBody>
            <a:bodyPr wrap="none">
              <a:spAutoFit/>
            </a:bodyPr>
            <a:lstStyle/>
            <a:p>
              <a:r>
                <a:rPr lang="en-CA" sz="2600" dirty="0">
                  <a:solidFill>
                    <a:schemeClr val="bg1"/>
                  </a:solidFill>
                </a:rPr>
                <a:t>Pure</a:t>
              </a:r>
            </a:p>
          </p:txBody>
        </p:sp>
      </p:grpSp>
      <p:grpSp>
        <p:nvGrpSpPr>
          <p:cNvPr id="8" name="Group 7">
            <a:extLst>
              <a:ext uri="{FF2B5EF4-FFF2-40B4-BE49-F238E27FC236}">
                <a16:creationId xmlns:a16="http://schemas.microsoft.com/office/drawing/2014/main" id="{B645421D-D29B-0646-ABF3-258EE9F2AC58}"/>
              </a:ext>
            </a:extLst>
          </p:cNvPr>
          <p:cNvGrpSpPr/>
          <p:nvPr/>
        </p:nvGrpSpPr>
        <p:grpSpPr>
          <a:xfrm>
            <a:off x="2925857" y="1242814"/>
            <a:ext cx="1482635" cy="2632195"/>
            <a:chOff x="2815899" y="1242814"/>
            <a:chExt cx="1482635" cy="2632195"/>
          </a:xfrm>
        </p:grpSpPr>
        <p:grpSp>
          <p:nvGrpSpPr>
            <p:cNvPr id="39" name="Group 38">
              <a:extLst>
                <a:ext uri="{FF2B5EF4-FFF2-40B4-BE49-F238E27FC236}">
                  <a16:creationId xmlns:a16="http://schemas.microsoft.com/office/drawing/2014/main" id="{82F53979-C3E3-4CD1-BA41-203D6D373F14}"/>
                </a:ext>
              </a:extLst>
            </p:cNvPr>
            <p:cNvGrpSpPr/>
            <p:nvPr/>
          </p:nvGrpSpPr>
          <p:grpSpPr>
            <a:xfrm>
              <a:off x="4037064" y="2920764"/>
              <a:ext cx="261470" cy="79051"/>
              <a:chOff x="4291965" y="2713786"/>
              <a:chExt cx="261470" cy="79051"/>
            </a:xfrm>
          </p:grpSpPr>
          <p:sp>
            <p:nvSpPr>
              <p:cNvPr id="180" name="Freeform: Shape 212">
                <a:extLst>
                  <a:ext uri="{FF2B5EF4-FFF2-40B4-BE49-F238E27FC236}">
                    <a16:creationId xmlns:a16="http://schemas.microsoft.com/office/drawing/2014/main" id="{671DE0A9-22E1-4B7F-B070-6D8C138D748E}"/>
                  </a:ext>
                </a:extLst>
              </p:cNvPr>
              <p:cNvSpPr/>
              <p:nvPr/>
            </p:nvSpPr>
            <p:spPr>
              <a:xfrm>
                <a:off x="4506004" y="2713786"/>
                <a:ext cx="47431" cy="79051"/>
              </a:xfrm>
              <a:custGeom>
                <a:avLst/>
                <a:gdLst>
                  <a:gd name="connsiteX0" fmla="*/ 7115 w 47430"/>
                  <a:gd name="connsiteY0" fmla="*/ 85375 h 79051"/>
                  <a:gd name="connsiteX1" fmla="*/ 0 w 47430"/>
                  <a:gd name="connsiteY1" fmla="*/ 78261 h 79051"/>
                  <a:gd name="connsiteX2" fmla="*/ 37944 w 47430"/>
                  <a:gd name="connsiteY2" fmla="*/ 42688 h 79051"/>
                  <a:gd name="connsiteX3" fmla="*/ 0 w 47430"/>
                  <a:gd name="connsiteY3" fmla="*/ 7905 h 79051"/>
                  <a:gd name="connsiteX4" fmla="*/ 7115 w 47430"/>
                  <a:gd name="connsiteY4" fmla="*/ 0 h 79051"/>
                  <a:gd name="connsiteX5" fmla="*/ 52964 w 47430"/>
                  <a:gd name="connsiteY5" fmla="*/ 42688 h 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0" h="79051">
                    <a:moveTo>
                      <a:pt x="7115" y="85375"/>
                    </a:moveTo>
                    <a:lnTo>
                      <a:pt x="0" y="78261"/>
                    </a:lnTo>
                    <a:lnTo>
                      <a:pt x="37944" y="42688"/>
                    </a:lnTo>
                    <a:lnTo>
                      <a:pt x="0" y="7905"/>
                    </a:lnTo>
                    <a:lnTo>
                      <a:pt x="7115" y="0"/>
                    </a:lnTo>
                    <a:lnTo>
                      <a:pt x="52964" y="42688"/>
                    </a:lnTo>
                    <a:close/>
                  </a:path>
                </a:pathLst>
              </a:custGeom>
              <a:solidFill>
                <a:srgbClr val="4875BA"/>
              </a:solidFill>
              <a:ln w="7902" cap="flat">
                <a:noFill/>
                <a:prstDash val="solid"/>
                <a:miter/>
              </a:ln>
            </p:spPr>
            <p:txBody>
              <a:bodyPr rtlCol="0" anchor="ctr"/>
              <a:lstStyle/>
              <a:p>
                <a:endParaRPr lang="en-CA" dirty="0">
                  <a:solidFill>
                    <a:srgbClr val="505151"/>
                  </a:solidFill>
                </a:endParaRPr>
              </a:p>
            </p:txBody>
          </p:sp>
          <p:cxnSp>
            <p:nvCxnSpPr>
              <p:cNvPr id="181" name="Straight Connector 180">
                <a:extLst>
                  <a:ext uri="{FF2B5EF4-FFF2-40B4-BE49-F238E27FC236}">
                    <a16:creationId xmlns:a16="http://schemas.microsoft.com/office/drawing/2014/main" id="{231E0879-3A76-44F0-B413-BC987FE0FFA0}"/>
                  </a:ext>
                </a:extLst>
              </p:cNvPr>
              <p:cNvCxnSpPr/>
              <p:nvPr/>
            </p:nvCxnSpPr>
            <p:spPr>
              <a:xfrm>
                <a:off x="4291965" y="2753311"/>
                <a:ext cx="259080" cy="0"/>
              </a:xfrm>
              <a:prstGeom prst="line">
                <a:avLst/>
              </a:prstGeom>
              <a:ln>
                <a:solidFill>
                  <a:srgbClr val="4875BA"/>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160E40E-B976-478A-8354-B40CADFBEBD6}"/>
                </a:ext>
              </a:extLst>
            </p:cNvPr>
            <p:cNvGrpSpPr/>
            <p:nvPr/>
          </p:nvGrpSpPr>
          <p:grpSpPr>
            <a:xfrm>
              <a:off x="4030210" y="2627347"/>
              <a:ext cx="261470" cy="79051"/>
              <a:chOff x="4291965" y="2713786"/>
              <a:chExt cx="261470" cy="79051"/>
            </a:xfrm>
          </p:grpSpPr>
          <p:sp>
            <p:nvSpPr>
              <p:cNvPr id="178" name="Freeform: Shape 339">
                <a:extLst>
                  <a:ext uri="{FF2B5EF4-FFF2-40B4-BE49-F238E27FC236}">
                    <a16:creationId xmlns:a16="http://schemas.microsoft.com/office/drawing/2014/main" id="{B1A123DF-D15A-4A51-B4A3-E89D738F0875}"/>
                  </a:ext>
                </a:extLst>
              </p:cNvPr>
              <p:cNvSpPr/>
              <p:nvPr/>
            </p:nvSpPr>
            <p:spPr>
              <a:xfrm>
                <a:off x="4506004" y="2713786"/>
                <a:ext cx="47431" cy="79051"/>
              </a:xfrm>
              <a:custGeom>
                <a:avLst/>
                <a:gdLst>
                  <a:gd name="connsiteX0" fmla="*/ 7115 w 47430"/>
                  <a:gd name="connsiteY0" fmla="*/ 85375 h 79051"/>
                  <a:gd name="connsiteX1" fmla="*/ 0 w 47430"/>
                  <a:gd name="connsiteY1" fmla="*/ 78261 h 79051"/>
                  <a:gd name="connsiteX2" fmla="*/ 37944 w 47430"/>
                  <a:gd name="connsiteY2" fmla="*/ 42688 h 79051"/>
                  <a:gd name="connsiteX3" fmla="*/ 0 w 47430"/>
                  <a:gd name="connsiteY3" fmla="*/ 7905 h 79051"/>
                  <a:gd name="connsiteX4" fmla="*/ 7115 w 47430"/>
                  <a:gd name="connsiteY4" fmla="*/ 0 h 79051"/>
                  <a:gd name="connsiteX5" fmla="*/ 52964 w 47430"/>
                  <a:gd name="connsiteY5" fmla="*/ 42688 h 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0" h="79051">
                    <a:moveTo>
                      <a:pt x="7115" y="85375"/>
                    </a:moveTo>
                    <a:lnTo>
                      <a:pt x="0" y="78261"/>
                    </a:lnTo>
                    <a:lnTo>
                      <a:pt x="37944" y="42688"/>
                    </a:lnTo>
                    <a:lnTo>
                      <a:pt x="0" y="7905"/>
                    </a:lnTo>
                    <a:lnTo>
                      <a:pt x="7115" y="0"/>
                    </a:lnTo>
                    <a:lnTo>
                      <a:pt x="52964" y="42688"/>
                    </a:lnTo>
                    <a:close/>
                  </a:path>
                </a:pathLst>
              </a:custGeom>
              <a:solidFill>
                <a:srgbClr val="4875BA"/>
              </a:solidFill>
              <a:ln w="7902" cap="flat">
                <a:noFill/>
                <a:prstDash val="solid"/>
                <a:miter/>
              </a:ln>
            </p:spPr>
            <p:txBody>
              <a:bodyPr rtlCol="0" anchor="ctr"/>
              <a:lstStyle/>
              <a:p>
                <a:endParaRPr lang="en-CA" dirty="0">
                  <a:solidFill>
                    <a:srgbClr val="505151"/>
                  </a:solidFill>
                </a:endParaRPr>
              </a:p>
            </p:txBody>
          </p:sp>
          <p:cxnSp>
            <p:nvCxnSpPr>
              <p:cNvPr id="179" name="Straight Connector 178">
                <a:extLst>
                  <a:ext uri="{FF2B5EF4-FFF2-40B4-BE49-F238E27FC236}">
                    <a16:creationId xmlns:a16="http://schemas.microsoft.com/office/drawing/2014/main" id="{64601BFE-5C02-49EF-A700-5CCACA35DD27}"/>
                  </a:ext>
                </a:extLst>
              </p:cNvPr>
              <p:cNvCxnSpPr/>
              <p:nvPr/>
            </p:nvCxnSpPr>
            <p:spPr>
              <a:xfrm>
                <a:off x="4291965" y="2753311"/>
                <a:ext cx="259080" cy="0"/>
              </a:xfrm>
              <a:prstGeom prst="line">
                <a:avLst/>
              </a:prstGeom>
              <a:ln>
                <a:solidFill>
                  <a:srgbClr val="4875BA"/>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D8844EF-8AE6-480B-9153-CCA750B61B6E}"/>
                </a:ext>
              </a:extLst>
            </p:cNvPr>
            <p:cNvGrpSpPr/>
            <p:nvPr/>
          </p:nvGrpSpPr>
          <p:grpSpPr>
            <a:xfrm>
              <a:off x="4030210" y="2368267"/>
              <a:ext cx="261470" cy="79051"/>
              <a:chOff x="4291965" y="2713786"/>
              <a:chExt cx="261470" cy="79051"/>
            </a:xfrm>
          </p:grpSpPr>
          <p:sp>
            <p:nvSpPr>
              <p:cNvPr id="176" name="Freeform: Shape 342">
                <a:extLst>
                  <a:ext uri="{FF2B5EF4-FFF2-40B4-BE49-F238E27FC236}">
                    <a16:creationId xmlns:a16="http://schemas.microsoft.com/office/drawing/2014/main" id="{6CE255AF-00CC-4DF4-AC62-0991E133DBCA}"/>
                  </a:ext>
                </a:extLst>
              </p:cNvPr>
              <p:cNvSpPr/>
              <p:nvPr/>
            </p:nvSpPr>
            <p:spPr>
              <a:xfrm>
                <a:off x="4506004" y="2713786"/>
                <a:ext cx="47431" cy="79051"/>
              </a:xfrm>
              <a:custGeom>
                <a:avLst/>
                <a:gdLst>
                  <a:gd name="connsiteX0" fmla="*/ 7115 w 47430"/>
                  <a:gd name="connsiteY0" fmla="*/ 85375 h 79051"/>
                  <a:gd name="connsiteX1" fmla="*/ 0 w 47430"/>
                  <a:gd name="connsiteY1" fmla="*/ 78261 h 79051"/>
                  <a:gd name="connsiteX2" fmla="*/ 37944 w 47430"/>
                  <a:gd name="connsiteY2" fmla="*/ 42688 h 79051"/>
                  <a:gd name="connsiteX3" fmla="*/ 0 w 47430"/>
                  <a:gd name="connsiteY3" fmla="*/ 7905 h 79051"/>
                  <a:gd name="connsiteX4" fmla="*/ 7115 w 47430"/>
                  <a:gd name="connsiteY4" fmla="*/ 0 h 79051"/>
                  <a:gd name="connsiteX5" fmla="*/ 52964 w 47430"/>
                  <a:gd name="connsiteY5" fmla="*/ 42688 h 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0" h="79051">
                    <a:moveTo>
                      <a:pt x="7115" y="85375"/>
                    </a:moveTo>
                    <a:lnTo>
                      <a:pt x="0" y="78261"/>
                    </a:lnTo>
                    <a:lnTo>
                      <a:pt x="37944" y="42688"/>
                    </a:lnTo>
                    <a:lnTo>
                      <a:pt x="0" y="7905"/>
                    </a:lnTo>
                    <a:lnTo>
                      <a:pt x="7115" y="0"/>
                    </a:lnTo>
                    <a:lnTo>
                      <a:pt x="52964" y="42688"/>
                    </a:lnTo>
                    <a:close/>
                  </a:path>
                </a:pathLst>
              </a:custGeom>
              <a:solidFill>
                <a:srgbClr val="4875BA"/>
              </a:solidFill>
              <a:ln w="7902" cap="flat">
                <a:noFill/>
                <a:prstDash val="solid"/>
                <a:miter/>
              </a:ln>
            </p:spPr>
            <p:txBody>
              <a:bodyPr rtlCol="0" anchor="ctr"/>
              <a:lstStyle/>
              <a:p>
                <a:endParaRPr lang="en-CA" dirty="0">
                  <a:solidFill>
                    <a:srgbClr val="505151"/>
                  </a:solidFill>
                </a:endParaRPr>
              </a:p>
            </p:txBody>
          </p:sp>
          <p:cxnSp>
            <p:nvCxnSpPr>
              <p:cNvPr id="177" name="Straight Connector 176">
                <a:extLst>
                  <a:ext uri="{FF2B5EF4-FFF2-40B4-BE49-F238E27FC236}">
                    <a16:creationId xmlns:a16="http://schemas.microsoft.com/office/drawing/2014/main" id="{109E0BDD-CE1F-46EE-8565-46FB5EFB8D41}"/>
                  </a:ext>
                </a:extLst>
              </p:cNvPr>
              <p:cNvCxnSpPr/>
              <p:nvPr/>
            </p:nvCxnSpPr>
            <p:spPr>
              <a:xfrm>
                <a:off x="4291965" y="2753311"/>
                <a:ext cx="259080" cy="0"/>
              </a:xfrm>
              <a:prstGeom prst="line">
                <a:avLst/>
              </a:prstGeom>
              <a:ln>
                <a:solidFill>
                  <a:srgbClr val="4875BA"/>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E404341-2BC1-4DBE-9E0E-78003D2C5ABC}"/>
                </a:ext>
              </a:extLst>
            </p:cNvPr>
            <p:cNvGrpSpPr/>
            <p:nvPr/>
          </p:nvGrpSpPr>
          <p:grpSpPr>
            <a:xfrm>
              <a:off x="4030210" y="2099662"/>
              <a:ext cx="261470" cy="79051"/>
              <a:chOff x="4291965" y="2713786"/>
              <a:chExt cx="261470" cy="79051"/>
            </a:xfrm>
          </p:grpSpPr>
          <p:sp>
            <p:nvSpPr>
              <p:cNvPr id="174" name="Freeform: Shape 345">
                <a:extLst>
                  <a:ext uri="{FF2B5EF4-FFF2-40B4-BE49-F238E27FC236}">
                    <a16:creationId xmlns:a16="http://schemas.microsoft.com/office/drawing/2014/main" id="{FCF34E45-75A8-46D0-A83D-28A470338468}"/>
                  </a:ext>
                </a:extLst>
              </p:cNvPr>
              <p:cNvSpPr/>
              <p:nvPr/>
            </p:nvSpPr>
            <p:spPr>
              <a:xfrm>
                <a:off x="4506004" y="2713786"/>
                <a:ext cx="47431" cy="79051"/>
              </a:xfrm>
              <a:custGeom>
                <a:avLst/>
                <a:gdLst>
                  <a:gd name="connsiteX0" fmla="*/ 7115 w 47430"/>
                  <a:gd name="connsiteY0" fmla="*/ 85375 h 79051"/>
                  <a:gd name="connsiteX1" fmla="*/ 0 w 47430"/>
                  <a:gd name="connsiteY1" fmla="*/ 78261 h 79051"/>
                  <a:gd name="connsiteX2" fmla="*/ 37944 w 47430"/>
                  <a:gd name="connsiteY2" fmla="*/ 42688 h 79051"/>
                  <a:gd name="connsiteX3" fmla="*/ 0 w 47430"/>
                  <a:gd name="connsiteY3" fmla="*/ 7905 h 79051"/>
                  <a:gd name="connsiteX4" fmla="*/ 7115 w 47430"/>
                  <a:gd name="connsiteY4" fmla="*/ 0 h 79051"/>
                  <a:gd name="connsiteX5" fmla="*/ 52964 w 47430"/>
                  <a:gd name="connsiteY5" fmla="*/ 42688 h 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0" h="79051">
                    <a:moveTo>
                      <a:pt x="7115" y="85375"/>
                    </a:moveTo>
                    <a:lnTo>
                      <a:pt x="0" y="78261"/>
                    </a:lnTo>
                    <a:lnTo>
                      <a:pt x="37944" y="42688"/>
                    </a:lnTo>
                    <a:lnTo>
                      <a:pt x="0" y="7905"/>
                    </a:lnTo>
                    <a:lnTo>
                      <a:pt x="7115" y="0"/>
                    </a:lnTo>
                    <a:lnTo>
                      <a:pt x="52964" y="42688"/>
                    </a:lnTo>
                    <a:close/>
                  </a:path>
                </a:pathLst>
              </a:custGeom>
              <a:solidFill>
                <a:srgbClr val="4875BA"/>
              </a:solidFill>
              <a:ln w="7902" cap="flat">
                <a:noFill/>
                <a:prstDash val="solid"/>
                <a:miter/>
              </a:ln>
            </p:spPr>
            <p:txBody>
              <a:bodyPr rtlCol="0" anchor="ctr"/>
              <a:lstStyle/>
              <a:p>
                <a:endParaRPr lang="en-CA" dirty="0">
                  <a:solidFill>
                    <a:srgbClr val="505151"/>
                  </a:solidFill>
                </a:endParaRPr>
              </a:p>
            </p:txBody>
          </p:sp>
          <p:cxnSp>
            <p:nvCxnSpPr>
              <p:cNvPr id="175" name="Straight Connector 174">
                <a:extLst>
                  <a:ext uri="{FF2B5EF4-FFF2-40B4-BE49-F238E27FC236}">
                    <a16:creationId xmlns:a16="http://schemas.microsoft.com/office/drawing/2014/main" id="{EA0B59C7-2DD9-4739-8DE8-FC004E3F8045}"/>
                  </a:ext>
                </a:extLst>
              </p:cNvPr>
              <p:cNvCxnSpPr/>
              <p:nvPr/>
            </p:nvCxnSpPr>
            <p:spPr>
              <a:xfrm>
                <a:off x="4291965" y="2753311"/>
                <a:ext cx="259080" cy="0"/>
              </a:xfrm>
              <a:prstGeom prst="line">
                <a:avLst/>
              </a:prstGeom>
              <a:ln>
                <a:solidFill>
                  <a:srgbClr val="4875BA"/>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707E07BA-69E2-4B2F-A5EF-A2C495003492}"/>
                </a:ext>
              </a:extLst>
            </p:cNvPr>
            <p:cNvGrpSpPr/>
            <p:nvPr/>
          </p:nvGrpSpPr>
          <p:grpSpPr>
            <a:xfrm>
              <a:off x="4030210" y="1828285"/>
              <a:ext cx="261470" cy="79051"/>
              <a:chOff x="4291965" y="2713786"/>
              <a:chExt cx="261470" cy="79051"/>
            </a:xfrm>
          </p:grpSpPr>
          <p:sp>
            <p:nvSpPr>
              <p:cNvPr id="172" name="Freeform: Shape 348">
                <a:extLst>
                  <a:ext uri="{FF2B5EF4-FFF2-40B4-BE49-F238E27FC236}">
                    <a16:creationId xmlns:a16="http://schemas.microsoft.com/office/drawing/2014/main" id="{25837FCD-688B-4301-8EE7-02FA4F58B763}"/>
                  </a:ext>
                </a:extLst>
              </p:cNvPr>
              <p:cNvSpPr/>
              <p:nvPr/>
            </p:nvSpPr>
            <p:spPr>
              <a:xfrm>
                <a:off x="4506004" y="2713786"/>
                <a:ext cx="47431" cy="79051"/>
              </a:xfrm>
              <a:custGeom>
                <a:avLst/>
                <a:gdLst>
                  <a:gd name="connsiteX0" fmla="*/ 7115 w 47430"/>
                  <a:gd name="connsiteY0" fmla="*/ 85375 h 79051"/>
                  <a:gd name="connsiteX1" fmla="*/ 0 w 47430"/>
                  <a:gd name="connsiteY1" fmla="*/ 78261 h 79051"/>
                  <a:gd name="connsiteX2" fmla="*/ 37944 w 47430"/>
                  <a:gd name="connsiteY2" fmla="*/ 42688 h 79051"/>
                  <a:gd name="connsiteX3" fmla="*/ 0 w 47430"/>
                  <a:gd name="connsiteY3" fmla="*/ 7905 h 79051"/>
                  <a:gd name="connsiteX4" fmla="*/ 7115 w 47430"/>
                  <a:gd name="connsiteY4" fmla="*/ 0 h 79051"/>
                  <a:gd name="connsiteX5" fmla="*/ 52964 w 47430"/>
                  <a:gd name="connsiteY5" fmla="*/ 42688 h 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0" h="79051">
                    <a:moveTo>
                      <a:pt x="7115" y="85375"/>
                    </a:moveTo>
                    <a:lnTo>
                      <a:pt x="0" y="78261"/>
                    </a:lnTo>
                    <a:lnTo>
                      <a:pt x="37944" y="42688"/>
                    </a:lnTo>
                    <a:lnTo>
                      <a:pt x="0" y="7905"/>
                    </a:lnTo>
                    <a:lnTo>
                      <a:pt x="7115" y="0"/>
                    </a:lnTo>
                    <a:lnTo>
                      <a:pt x="52964" y="42688"/>
                    </a:lnTo>
                    <a:close/>
                  </a:path>
                </a:pathLst>
              </a:custGeom>
              <a:solidFill>
                <a:srgbClr val="4875BA"/>
              </a:solidFill>
              <a:ln w="7902" cap="flat">
                <a:noFill/>
                <a:prstDash val="solid"/>
                <a:miter/>
              </a:ln>
            </p:spPr>
            <p:txBody>
              <a:bodyPr rtlCol="0" anchor="ctr"/>
              <a:lstStyle/>
              <a:p>
                <a:endParaRPr lang="en-CA" dirty="0">
                  <a:solidFill>
                    <a:srgbClr val="505151"/>
                  </a:solidFill>
                </a:endParaRPr>
              </a:p>
            </p:txBody>
          </p:sp>
          <p:cxnSp>
            <p:nvCxnSpPr>
              <p:cNvPr id="173" name="Straight Connector 172">
                <a:extLst>
                  <a:ext uri="{FF2B5EF4-FFF2-40B4-BE49-F238E27FC236}">
                    <a16:creationId xmlns:a16="http://schemas.microsoft.com/office/drawing/2014/main" id="{5FC83956-88A6-49E6-A774-CE8B7D3AC6EE}"/>
                  </a:ext>
                </a:extLst>
              </p:cNvPr>
              <p:cNvCxnSpPr/>
              <p:nvPr/>
            </p:nvCxnSpPr>
            <p:spPr>
              <a:xfrm>
                <a:off x="4291965" y="2753311"/>
                <a:ext cx="259080" cy="0"/>
              </a:xfrm>
              <a:prstGeom prst="line">
                <a:avLst/>
              </a:prstGeom>
              <a:ln>
                <a:solidFill>
                  <a:srgbClr val="4875BA"/>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9CFA91E-DC6A-174B-A0C2-01D047F43FC9}"/>
                </a:ext>
              </a:extLst>
            </p:cNvPr>
            <p:cNvGrpSpPr/>
            <p:nvPr/>
          </p:nvGrpSpPr>
          <p:grpSpPr>
            <a:xfrm>
              <a:off x="2815899" y="1242814"/>
              <a:ext cx="1234543" cy="2632195"/>
              <a:chOff x="2815899" y="1468518"/>
              <a:chExt cx="1234543" cy="2632195"/>
            </a:xfrm>
          </p:grpSpPr>
          <p:sp>
            <p:nvSpPr>
              <p:cNvPr id="79" name="Rectangle 78">
                <a:extLst>
                  <a:ext uri="{FF2B5EF4-FFF2-40B4-BE49-F238E27FC236}">
                    <a16:creationId xmlns:a16="http://schemas.microsoft.com/office/drawing/2014/main" id="{993708BE-B6D6-4BCF-9B71-CCFD21721666}"/>
                  </a:ext>
                </a:extLst>
              </p:cNvPr>
              <p:cNvSpPr/>
              <p:nvPr/>
            </p:nvSpPr>
            <p:spPr>
              <a:xfrm>
                <a:off x="2815900" y="1468518"/>
                <a:ext cx="1234542" cy="2632195"/>
              </a:xfrm>
              <a:prstGeom prst="rect">
                <a:avLst/>
              </a:prstGeom>
            </p:spPr>
            <p:txBody>
              <a:bodyPr wrap="square">
                <a:spAutoFit/>
              </a:bodyPr>
              <a:lstStyle/>
              <a:p>
                <a:pPr marL="85725" indent="-85725">
                  <a:lnSpc>
                    <a:spcPct val="132000"/>
                  </a:lnSpc>
                </a:pPr>
                <a:r>
                  <a:rPr lang="en-CA" sz="900" dirty="0">
                    <a:solidFill>
                      <a:schemeClr val="accent1"/>
                    </a:solidFill>
                  </a:rPr>
                  <a:t>Data Inputs</a:t>
                </a:r>
              </a:p>
              <a:p>
                <a:pPr marL="85725" indent="-85725">
                  <a:lnSpc>
                    <a:spcPct val="132000"/>
                  </a:lnSpc>
                </a:pPr>
                <a:r>
                  <a:rPr lang="en-US" sz="900" dirty="0">
                    <a:solidFill>
                      <a:schemeClr val="accent1">
                        <a:lumMod val="60000"/>
                        <a:lumOff val="40000"/>
                      </a:schemeClr>
                    </a:solidFill>
                  </a:rPr>
                  <a:t>Integrations</a:t>
                </a:r>
              </a:p>
              <a:p>
                <a:pPr marL="85725" indent="-85725">
                  <a:lnSpc>
                    <a:spcPct val="132000"/>
                  </a:lnSpc>
                  <a:buClr>
                    <a:schemeClr val="accent1"/>
                  </a:buClr>
                  <a:buSzPct val="110000"/>
                  <a:buFont typeface="Arial" panose="020B0604020202020204" pitchFamily="34" charset="0"/>
                  <a:buChar char="•"/>
                </a:pPr>
                <a:r>
                  <a:rPr lang="en-US" sz="900" dirty="0">
                    <a:solidFill>
                      <a:srgbClr val="505151"/>
                    </a:solidFill>
                  </a:rPr>
                  <a:t>Syncs</a:t>
                </a:r>
              </a:p>
              <a:p>
                <a:pPr marL="85725" indent="-85725">
                  <a:lnSpc>
                    <a:spcPct val="132000"/>
                  </a:lnSpc>
                </a:pPr>
                <a:r>
                  <a:rPr lang="en-US" sz="900" dirty="0">
                    <a:solidFill>
                      <a:schemeClr val="accent1">
                        <a:lumMod val="60000"/>
                        <a:lumOff val="40000"/>
                      </a:schemeClr>
                    </a:solidFill>
                  </a:rPr>
                  <a:t>API Subscriptions</a:t>
                </a:r>
              </a:p>
              <a:p>
                <a:pPr marL="85725" indent="-85725">
                  <a:lnSpc>
                    <a:spcPct val="132000"/>
                  </a:lnSpc>
                  <a:buClr>
                    <a:schemeClr val="accent1"/>
                  </a:buClr>
                  <a:buSzPct val="110000"/>
                  <a:buFont typeface="Arial" panose="020B0604020202020204" pitchFamily="34" charset="0"/>
                  <a:buChar char="•"/>
                </a:pPr>
                <a:r>
                  <a:rPr lang="en-US" sz="900" dirty="0">
                    <a:solidFill>
                      <a:srgbClr val="505151"/>
                    </a:solidFill>
                  </a:rPr>
                  <a:t>Scopus</a:t>
                </a:r>
              </a:p>
              <a:p>
                <a:pPr marL="85725" indent="-85725">
                  <a:lnSpc>
                    <a:spcPct val="132000"/>
                  </a:lnSpc>
                  <a:buClr>
                    <a:schemeClr val="accent1"/>
                  </a:buClr>
                  <a:buSzPct val="110000"/>
                  <a:buFont typeface="Arial" panose="020B0604020202020204" pitchFamily="34" charset="0"/>
                  <a:buChar char="•"/>
                </a:pPr>
                <a:r>
                  <a:rPr lang="en-US" sz="900" dirty="0">
                    <a:solidFill>
                      <a:srgbClr val="505151"/>
                    </a:solidFill>
                  </a:rPr>
                  <a:t>PubMed</a:t>
                </a:r>
              </a:p>
              <a:p>
                <a:pPr marL="85725" indent="-85725">
                  <a:lnSpc>
                    <a:spcPct val="132000"/>
                  </a:lnSpc>
                  <a:buClr>
                    <a:schemeClr val="accent1"/>
                  </a:buClr>
                  <a:buSzPct val="110000"/>
                  <a:buFont typeface="Arial" panose="020B0604020202020204" pitchFamily="34" charset="0"/>
                  <a:buChar char="•"/>
                </a:pPr>
                <a:r>
                  <a:rPr lang="en-US" sz="900" dirty="0">
                    <a:solidFill>
                      <a:srgbClr val="505151"/>
                    </a:solidFill>
                  </a:rPr>
                  <a:t>Web of Science</a:t>
                </a:r>
              </a:p>
              <a:p>
                <a:pPr marL="85725" indent="-85725">
                  <a:lnSpc>
                    <a:spcPct val="132000"/>
                  </a:lnSpc>
                </a:pPr>
                <a:r>
                  <a:rPr lang="en-US" sz="900" dirty="0">
                    <a:solidFill>
                      <a:schemeClr val="accent1">
                        <a:lumMod val="60000"/>
                        <a:lumOff val="40000"/>
                      </a:schemeClr>
                    </a:solidFill>
                  </a:rPr>
                  <a:t>Bulk import tools</a:t>
                </a:r>
              </a:p>
              <a:p>
                <a:pPr marL="85725" indent="-85725">
                  <a:lnSpc>
                    <a:spcPct val="132000"/>
                  </a:lnSpc>
                  <a:buClr>
                    <a:schemeClr val="accent1"/>
                  </a:buClr>
                  <a:buSzPct val="110000"/>
                  <a:buFont typeface="Arial" panose="020B0604020202020204" pitchFamily="34" charset="0"/>
                  <a:buChar char="•"/>
                </a:pPr>
                <a:r>
                  <a:rPr lang="en-US" sz="900" dirty="0">
                    <a:solidFill>
                      <a:srgbClr val="505151"/>
                    </a:solidFill>
                  </a:rPr>
                  <a:t>Wizards</a:t>
                </a:r>
              </a:p>
              <a:p>
                <a:pPr marL="85725" indent="-85725">
                  <a:lnSpc>
                    <a:spcPct val="132000"/>
                  </a:lnSpc>
                  <a:buClr>
                    <a:schemeClr val="accent1"/>
                  </a:buClr>
                  <a:buSzPct val="110000"/>
                  <a:buFont typeface="Arial" panose="020B0604020202020204" pitchFamily="34" charset="0"/>
                  <a:buChar char="•"/>
                </a:pPr>
                <a:r>
                  <a:rPr lang="en-US" sz="900" dirty="0">
                    <a:solidFill>
                      <a:srgbClr val="505151"/>
                    </a:solidFill>
                  </a:rPr>
                  <a:t>File imports</a:t>
                </a:r>
              </a:p>
              <a:p>
                <a:pPr marL="85725" indent="-85725">
                  <a:lnSpc>
                    <a:spcPct val="132000"/>
                  </a:lnSpc>
                </a:pPr>
                <a:r>
                  <a:rPr lang="en-US" sz="900" dirty="0">
                    <a:solidFill>
                      <a:schemeClr val="accent1">
                        <a:lumMod val="60000"/>
                        <a:lumOff val="40000"/>
                      </a:schemeClr>
                    </a:solidFill>
                  </a:rPr>
                  <a:t>Other</a:t>
                </a:r>
              </a:p>
              <a:p>
                <a:pPr marL="85725" indent="-85725">
                  <a:lnSpc>
                    <a:spcPct val="132000"/>
                  </a:lnSpc>
                  <a:buClr>
                    <a:schemeClr val="accent1"/>
                  </a:buClr>
                  <a:buSzPct val="110000"/>
                  <a:buFont typeface="Arial" panose="020B0604020202020204" pitchFamily="34" charset="0"/>
                  <a:buChar char="•"/>
                </a:pPr>
                <a:r>
                  <a:rPr lang="en-US" sz="900" dirty="0">
                    <a:solidFill>
                      <a:srgbClr val="505151"/>
                    </a:solidFill>
                  </a:rPr>
                  <a:t>Manual</a:t>
                </a:r>
              </a:p>
              <a:p>
                <a:pPr marL="85725" indent="-85725">
                  <a:lnSpc>
                    <a:spcPct val="132000"/>
                  </a:lnSpc>
                  <a:buClr>
                    <a:schemeClr val="accent1"/>
                  </a:buClr>
                  <a:buSzPct val="110000"/>
                  <a:buFont typeface="Arial" panose="020B0604020202020204" pitchFamily="34" charset="0"/>
                  <a:buChar char="•"/>
                </a:pPr>
                <a:r>
                  <a:rPr lang="en-US" sz="900" dirty="0">
                    <a:solidFill>
                      <a:srgbClr val="505151"/>
                    </a:solidFill>
                  </a:rPr>
                  <a:t>Profile Refinement Service (optional)</a:t>
                </a:r>
              </a:p>
            </p:txBody>
          </p:sp>
          <p:grpSp>
            <p:nvGrpSpPr>
              <p:cNvPr id="6" name="Group 5">
                <a:extLst>
                  <a:ext uri="{FF2B5EF4-FFF2-40B4-BE49-F238E27FC236}">
                    <a16:creationId xmlns:a16="http://schemas.microsoft.com/office/drawing/2014/main" id="{5BDEDD16-61CA-4B47-8371-E6A0412DD737}"/>
                  </a:ext>
                </a:extLst>
              </p:cNvPr>
              <p:cNvGrpSpPr/>
              <p:nvPr/>
            </p:nvGrpSpPr>
            <p:grpSpPr>
              <a:xfrm>
                <a:off x="2815899" y="1502890"/>
                <a:ext cx="1214311" cy="2568888"/>
                <a:chOff x="2815899" y="1531825"/>
                <a:chExt cx="1214311" cy="1988820"/>
              </a:xfrm>
            </p:grpSpPr>
            <p:cxnSp>
              <p:nvCxnSpPr>
                <p:cNvPr id="45" name="Straight Connector 44">
                  <a:extLst>
                    <a:ext uri="{FF2B5EF4-FFF2-40B4-BE49-F238E27FC236}">
                      <a16:creationId xmlns:a16="http://schemas.microsoft.com/office/drawing/2014/main" id="{385FA648-A992-4492-91C8-46343001F8E4}"/>
                    </a:ext>
                  </a:extLst>
                </p:cNvPr>
                <p:cNvCxnSpPr>
                  <a:cxnSpLocks/>
                </p:cNvCxnSpPr>
                <p:nvPr/>
              </p:nvCxnSpPr>
              <p:spPr>
                <a:xfrm>
                  <a:off x="4030210" y="1531825"/>
                  <a:ext cx="0" cy="1988820"/>
                </a:xfrm>
                <a:prstGeom prst="line">
                  <a:avLst/>
                </a:prstGeom>
                <a:ln>
                  <a:solidFill>
                    <a:srgbClr val="4875B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2EE16F3-545A-4B52-811F-378F98592345}"/>
                    </a:ext>
                  </a:extLst>
                </p:cNvPr>
                <p:cNvCxnSpPr>
                  <a:cxnSpLocks/>
                </p:cNvCxnSpPr>
                <p:nvPr/>
              </p:nvCxnSpPr>
              <p:spPr>
                <a:xfrm>
                  <a:off x="2815899" y="1531825"/>
                  <a:ext cx="0" cy="1988820"/>
                </a:xfrm>
                <a:prstGeom prst="line">
                  <a:avLst/>
                </a:prstGeom>
                <a:ln>
                  <a:solidFill>
                    <a:srgbClr val="4875BA"/>
                  </a:solidFill>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CCE34CC1-1A50-4470-9A56-856054330A0E}"/>
                </a:ext>
              </a:extLst>
            </p:cNvPr>
            <p:cNvGrpSpPr/>
            <p:nvPr/>
          </p:nvGrpSpPr>
          <p:grpSpPr>
            <a:xfrm>
              <a:off x="4024154" y="3208687"/>
              <a:ext cx="261470" cy="79051"/>
              <a:chOff x="4291965" y="2713786"/>
              <a:chExt cx="261470" cy="79051"/>
            </a:xfrm>
          </p:grpSpPr>
          <p:sp>
            <p:nvSpPr>
              <p:cNvPr id="86" name="Freeform: Shape 339">
                <a:extLst>
                  <a:ext uri="{FF2B5EF4-FFF2-40B4-BE49-F238E27FC236}">
                    <a16:creationId xmlns:a16="http://schemas.microsoft.com/office/drawing/2014/main" id="{2D371DA8-8DC5-40B7-8F85-19D2843BA592}"/>
                  </a:ext>
                </a:extLst>
              </p:cNvPr>
              <p:cNvSpPr/>
              <p:nvPr/>
            </p:nvSpPr>
            <p:spPr>
              <a:xfrm>
                <a:off x="4506004" y="2713786"/>
                <a:ext cx="47431" cy="79051"/>
              </a:xfrm>
              <a:custGeom>
                <a:avLst/>
                <a:gdLst>
                  <a:gd name="connsiteX0" fmla="*/ 7115 w 47430"/>
                  <a:gd name="connsiteY0" fmla="*/ 85375 h 79051"/>
                  <a:gd name="connsiteX1" fmla="*/ 0 w 47430"/>
                  <a:gd name="connsiteY1" fmla="*/ 78261 h 79051"/>
                  <a:gd name="connsiteX2" fmla="*/ 37944 w 47430"/>
                  <a:gd name="connsiteY2" fmla="*/ 42688 h 79051"/>
                  <a:gd name="connsiteX3" fmla="*/ 0 w 47430"/>
                  <a:gd name="connsiteY3" fmla="*/ 7905 h 79051"/>
                  <a:gd name="connsiteX4" fmla="*/ 7115 w 47430"/>
                  <a:gd name="connsiteY4" fmla="*/ 0 h 79051"/>
                  <a:gd name="connsiteX5" fmla="*/ 52964 w 47430"/>
                  <a:gd name="connsiteY5" fmla="*/ 42688 h 7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0" h="79051">
                    <a:moveTo>
                      <a:pt x="7115" y="85375"/>
                    </a:moveTo>
                    <a:lnTo>
                      <a:pt x="0" y="78261"/>
                    </a:lnTo>
                    <a:lnTo>
                      <a:pt x="37944" y="42688"/>
                    </a:lnTo>
                    <a:lnTo>
                      <a:pt x="0" y="7905"/>
                    </a:lnTo>
                    <a:lnTo>
                      <a:pt x="7115" y="0"/>
                    </a:lnTo>
                    <a:lnTo>
                      <a:pt x="52964" y="42688"/>
                    </a:lnTo>
                    <a:close/>
                  </a:path>
                </a:pathLst>
              </a:custGeom>
              <a:solidFill>
                <a:srgbClr val="4875BA"/>
              </a:solidFill>
              <a:ln w="7902" cap="flat">
                <a:noFill/>
                <a:prstDash val="solid"/>
                <a:miter/>
              </a:ln>
            </p:spPr>
            <p:txBody>
              <a:bodyPr rtlCol="0" anchor="ctr"/>
              <a:lstStyle/>
              <a:p>
                <a:endParaRPr lang="en-CA" dirty="0">
                  <a:solidFill>
                    <a:srgbClr val="505151"/>
                  </a:solidFill>
                </a:endParaRPr>
              </a:p>
            </p:txBody>
          </p:sp>
          <p:cxnSp>
            <p:nvCxnSpPr>
              <p:cNvPr id="87" name="Straight Connector 86">
                <a:extLst>
                  <a:ext uri="{FF2B5EF4-FFF2-40B4-BE49-F238E27FC236}">
                    <a16:creationId xmlns:a16="http://schemas.microsoft.com/office/drawing/2014/main" id="{8FBDBA88-69AC-44BD-A48B-D16548043FD0}"/>
                  </a:ext>
                </a:extLst>
              </p:cNvPr>
              <p:cNvCxnSpPr/>
              <p:nvPr/>
            </p:nvCxnSpPr>
            <p:spPr>
              <a:xfrm>
                <a:off x="4291965" y="2753311"/>
                <a:ext cx="259080" cy="0"/>
              </a:xfrm>
              <a:prstGeom prst="line">
                <a:avLst/>
              </a:prstGeom>
              <a:ln>
                <a:solidFill>
                  <a:srgbClr val="4875BA"/>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6B853CB6-4B57-4722-9EBE-C1C54AB85983}"/>
              </a:ext>
            </a:extLst>
          </p:cNvPr>
          <p:cNvGrpSpPr/>
          <p:nvPr/>
        </p:nvGrpSpPr>
        <p:grpSpPr>
          <a:xfrm>
            <a:off x="6465731" y="1125302"/>
            <a:ext cx="2347846" cy="2765502"/>
            <a:chOff x="6465731" y="1181495"/>
            <a:chExt cx="2347846" cy="2765502"/>
          </a:xfrm>
        </p:grpSpPr>
        <p:grpSp>
          <p:nvGrpSpPr>
            <p:cNvPr id="9" name="Group 8">
              <a:extLst>
                <a:ext uri="{FF2B5EF4-FFF2-40B4-BE49-F238E27FC236}">
                  <a16:creationId xmlns:a16="http://schemas.microsoft.com/office/drawing/2014/main" id="{FA9B8B30-3A43-4C4C-8894-F1EA3CDFA606}"/>
                </a:ext>
              </a:extLst>
            </p:cNvPr>
            <p:cNvGrpSpPr/>
            <p:nvPr/>
          </p:nvGrpSpPr>
          <p:grpSpPr>
            <a:xfrm>
              <a:off x="6465731" y="2063023"/>
              <a:ext cx="1238063" cy="953643"/>
              <a:chOff x="3746268" y="1550335"/>
              <a:chExt cx="1238063" cy="953643"/>
            </a:xfrm>
          </p:grpSpPr>
          <p:pic>
            <p:nvPicPr>
              <p:cNvPr id="182" name="Picture Placeholder 9" descr="A screenshot of a social media post&#10;&#10;Description automatically generated">
                <a:extLst>
                  <a:ext uri="{FF2B5EF4-FFF2-40B4-BE49-F238E27FC236}">
                    <a16:creationId xmlns:a16="http://schemas.microsoft.com/office/drawing/2014/main" id="{9F90BF96-87BA-4A77-89F6-D6DC3C487A4B}"/>
                  </a:ext>
                </a:extLst>
              </p:cNvPr>
              <p:cNvPicPr>
                <a:picLocks noChangeAspect="1"/>
              </p:cNvPicPr>
              <p:nvPr/>
            </p:nvPicPr>
            <p:blipFill rotWithShape="1">
              <a:blip r:embed="rId3"/>
              <a:srcRect l="-151" t="1219" r="852" b="60385"/>
              <a:stretch/>
            </p:blipFill>
            <p:spPr>
              <a:xfrm>
                <a:off x="3968535" y="1755558"/>
                <a:ext cx="755004" cy="467324"/>
              </a:xfrm>
              <a:prstGeom prst="rect">
                <a:avLst/>
              </a:prstGeom>
              <a:solidFill>
                <a:schemeClr val="bg1">
                  <a:lumMod val="85000"/>
                </a:schemeClr>
              </a:solidFill>
            </p:spPr>
          </p:pic>
          <p:pic>
            <p:nvPicPr>
              <p:cNvPr id="171" name="Graphic 170">
                <a:extLst>
                  <a:ext uri="{FF2B5EF4-FFF2-40B4-BE49-F238E27FC236}">
                    <a16:creationId xmlns:a16="http://schemas.microsoft.com/office/drawing/2014/main" id="{CF82ED31-5796-456F-9034-716D838154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6268" y="1550335"/>
                <a:ext cx="1238063" cy="953643"/>
              </a:xfrm>
              <a:prstGeom prst="rect">
                <a:avLst/>
              </a:prstGeom>
            </p:spPr>
          </p:pic>
        </p:grpSp>
        <p:grpSp>
          <p:nvGrpSpPr>
            <p:cNvPr id="10" name="Group 9">
              <a:extLst>
                <a:ext uri="{FF2B5EF4-FFF2-40B4-BE49-F238E27FC236}">
                  <a16:creationId xmlns:a16="http://schemas.microsoft.com/office/drawing/2014/main" id="{F827BEF1-07B2-461C-8E9D-0B80D105E209}"/>
                </a:ext>
              </a:extLst>
            </p:cNvPr>
            <p:cNvGrpSpPr/>
            <p:nvPr/>
          </p:nvGrpSpPr>
          <p:grpSpPr>
            <a:xfrm>
              <a:off x="6984267" y="1181495"/>
              <a:ext cx="1238063" cy="953643"/>
              <a:chOff x="5074815" y="1550335"/>
              <a:chExt cx="1238063" cy="953643"/>
            </a:xfrm>
          </p:grpSpPr>
          <p:pic>
            <p:nvPicPr>
              <p:cNvPr id="201" name="Picture Placeholder 9" descr="A screenshot of a social media post&#10;&#10;Description automatically generated">
                <a:extLst>
                  <a:ext uri="{FF2B5EF4-FFF2-40B4-BE49-F238E27FC236}">
                    <a16:creationId xmlns:a16="http://schemas.microsoft.com/office/drawing/2014/main" id="{6951E6C1-B819-4CC6-BCB4-5C61A35CB53F}"/>
                  </a:ext>
                </a:extLst>
              </p:cNvPr>
              <p:cNvPicPr>
                <a:picLocks noChangeAspect="1"/>
              </p:cNvPicPr>
              <p:nvPr/>
            </p:nvPicPr>
            <p:blipFill rotWithShape="1">
              <a:blip r:embed="rId3"/>
              <a:srcRect l="-151" t="27071" r="852" b="34533"/>
              <a:stretch/>
            </p:blipFill>
            <p:spPr>
              <a:xfrm>
                <a:off x="5294701" y="1755558"/>
                <a:ext cx="755004" cy="467324"/>
              </a:xfrm>
              <a:prstGeom prst="rect">
                <a:avLst/>
              </a:prstGeom>
              <a:solidFill>
                <a:schemeClr val="bg1">
                  <a:lumMod val="85000"/>
                </a:schemeClr>
              </a:solidFill>
            </p:spPr>
          </p:pic>
          <p:pic>
            <p:nvPicPr>
              <p:cNvPr id="202" name="Graphic 201">
                <a:extLst>
                  <a:ext uri="{FF2B5EF4-FFF2-40B4-BE49-F238E27FC236}">
                    <a16:creationId xmlns:a16="http://schemas.microsoft.com/office/drawing/2014/main" id="{38D1E4BE-48CD-4205-A2EB-B1FC2DA199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4815" y="1550335"/>
                <a:ext cx="1238063" cy="953643"/>
              </a:xfrm>
              <a:prstGeom prst="rect">
                <a:avLst/>
              </a:prstGeom>
            </p:spPr>
          </p:pic>
        </p:grpSp>
        <p:grpSp>
          <p:nvGrpSpPr>
            <p:cNvPr id="11" name="Group 10">
              <a:extLst>
                <a:ext uri="{FF2B5EF4-FFF2-40B4-BE49-F238E27FC236}">
                  <a16:creationId xmlns:a16="http://schemas.microsoft.com/office/drawing/2014/main" id="{07ABEA8F-983A-4A02-BC3E-B1AA8AD149DE}"/>
                </a:ext>
              </a:extLst>
            </p:cNvPr>
            <p:cNvGrpSpPr/>
            <p:nvPr/>
          </p:nvGrpSpPr>
          <p:grpSpPr>
            <a:xfrm>
              <a:off x="7014179" y="2993354"/>
              <a:ext cx="1238063" cy="953643"/>
              <a:chOff x="6406488" y="1550335"/>
              <a:chExt cx="1238063" cy="953643"/>
            </a:xfrm>
          </p:grpSpPr>
          <p:pic>
            <p:nvPicPr>
              <p:cNvPr id="206" name="Picture Placeholder 9" descr="A screenshot of a social media post&#10;&#10;Description automatically generated">
                <a:extLst>
                  <a:ext uri="{FF2B5EF4-FFF2-40B4-BE49-F238E27FC236}">
                    <a16:creationId xmlns:a16="http://schemas.microsoft.com/office/drawing/2014/main" id="{B5B0DE02-219F-46B8-8CB8-5A14366D28F5}"/>
                  </a:ext>
                </a:extLst>
              </p:cNvPr>
              <p:cNvPicPr>
                <a:picLocks noChangeAspect="1"/>
              </p:cNvPicPr>
              <p:nvPr/>
            </p:nvPicPr>
            <p:blipFill rotWithShape="1">
              <a:blip r:embed="rId3"/>
              <a:srcRect l="-151" t="47122" r="852" b="14482"/>
              <a:stretch/>
            </p:blipFill>
            <p:spPr>
              <a:xfrm>
                <a:off x="6628755" y="1755558"/>
                <a:ext cx="755004" cy="467324"/>
              </a:xfrm>
              <a:prstGeom prst="rect">
                <a:avLst/>
              </a:prstGeom>
              <a:solidFill>
                <a:schemeClr val="bg1">
                  <a:lumMod val="85000"/>
                </a:schemeClr>
              </a:solidFill>
            </p:spPr>
          </p:pic>
          <p:pic>
            <p:nvPicPr>
              <p:cNvPr id="207" name="Graphic 206">
                <a:extLst>
                  <a:ext uri="{FF2B5EF4-FFF2-40B4-BE49-F238E27FC236}">
                    <a16:creationId xmlns:a16="http://schemas.microsoft.com/office/drawing/2014/main" id="{E2E97363-3C5E-4CDB-A7B2-450B50ECF8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06488" y="1550335"/>
                <a:ext cx="1238063" cy="953643"/>
              </a:xfrm>
              <a:prstGeom prst="rect">
                <a:avLst/>
              </a:prstGeom>
            </p:spPr>
          </p:pic>
        </p:grpSp>
        <p:sp>
          <p:nvSpPr>
            <p:cNvPr id="84" name="Rectangle 83">
              <a:extLst>
                <a:ext uri="{FF2B5EF4-FFF2-40B4-BE49-F238E27FC236}">
                  <a16:creationId xmlns:a16="http://schemas.microsoft.com/office/drawing/2014/main" id="{EB1D77CB-F923-49B5-87A2-B243761AFFDD}"/>
                </a:ext>
              </a:extLst>
            </p:cNvPr>
            <p:cNvSpPr/>
            <p:nvPr/>
          </p:nvSpPr>
          <p:spPr>
            <a:xfrm>
              <a:off x="7640758" y="2544343"/>
              <a:ext cx="1172819" cy="246221"/>
            </a:xfrm>
            <a:prstGeom prst="rect">
              <a:avLst/>
            </a:prstGeom>
          </p:spPr>
          <p:txBody>
            <a:bodyPr wrap="square" lIns="0">
              <a:spAutoFit/>
            </a:bodyPr>
            <a:lstStyle/>
            <a:p>
              <a:pPr>
                <a:lnSpc>
                  <a:spcPts val="1200"/>
                </a:lnSpc>
              </a:pPr>
              <a:r>
                <a:rPr lang="en-CA" sz="1050" dirty="0">
                  <a:solidFill>
                    <a:schemeClr val="accent1"/>
                  </a:solidFill>
                </a:rPr>
                <a:t>The Pure Portal</a:t>
              </a:r>
            </a:p>
          </p:txBody>
        </p:sp>
      </p:grpSp>
      <p:sp>
        <p:nvSpPr>
          <p:cNvPr id="2" name="Title 1"/>
          <p:cNvSpPr>
            <a:spLocks noGrp="1"/>
          </p:cNvSpPr>
          <p:nvPr>
            <p:ph type="title"/>
          </p:nvPr>
        </p:nvSpPr>
        <p:spPr>
          <a:xfrm>
            <a:off x="559594" y="505219"/>
            <a:ext cx="7406055" cy="628989"/>
          </a:xfrm>
        </p:spPr>
        <p:txBody>
          <a:bodyPr/>
          <a:lstStyle/>
          <a:p>
            <a:r>
              <a:rPr lang="en-GB" dirty="0"/>
              <a:t>Solution</a:t>
            </a:r>
            <a:endParaRPr lang="en-US" sz="2000" dirty="0">
              <a:solidFill>
                <a:schemeClr val="accent1"/>
              </a:solidFill>
            </a:endParaRPr>
          </a:p>
        </p:txBody>
      </p:sp>
      <p:sp>
        <p:nvSpPr>
          <p:cNvPr id="5" name="Footer Placeholder 4">
            <a:extLst>
              <a:ext uri="{FF2B5EF4-FFF2-40B4-BE49-F238E27FC236}">
                <a16:creationId xmlns:a16="http://schemas.microsoft.com/office/drawing/2014/main" id="{2761246D-6AD0-4182-84BC-E5E24215943B}"/>
              </a:ext>
            </a:extLst>
          </p:cNvPr>
          <p:cNvSpPr>
            <a:spLocks noGrp="1"/>
          </p:cNvSpPr>
          <p:nvPr>
            <p:ph type="ftr" sz="quarter" idx="16"/>
          </p:nvPr>
        </p:nvSpPr>
        <p:spPr/>
        <p:txBody>
          <a:bodyPr>
            <a:normAutofit/>
          </a:bodyPr>
          <a:lstStyle/>
          <a:p>
            <a:r>
              <a:rPr lang="en-US" dirty="0"/>
              <a:t>Pure - Unlock your full research potential</a:t>
            </a:r>
            <a:endParaRPr lang="de-DE" dirty="0"/>
          </a:p>
        </p:txBody>
      </p:sp>
      <p:sp>
        <p:nvSpPr>
          <p:cNvPr id="183" name="Rectangle 182">
            <a:extLst>
              <a:ext uri="{FF2B5EF4-FFF2-40B4-BE49-F238E27FC236}">
                <a16:creationId xmlns:a16="http://schemas.microsoft.com/office/drawing/2014/main" id="{35906EBA-DE6B-4DF2-82BB-A496D16E97D1}"/>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PURE USE CASES</a:t>
            </a:r>
          </a:p>
        </p:txBody>
      </p:sp>
    </p:spTree>
    <p:extLst>
      <p:ext uri="{BB962C8B-B14F-4D97-AF65-F5344CB8AC3E}">
        <p14:creationId xmlns:p14="http://schemas.microsoft.com/office/powerpoint/2010/main" val="228011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98"/>
                                        </p:tgtEl>
                                        <p:attrNameLst>
                                          <p:attrName>style.visibility</p:attrName>
                                        </p:attrNameLst>
                                      </p:cBhvr>
                                      <p:to>
                                        <p:strVal val="visible"/>
                                      </p:to>
                                    </p:set>
                                    <p:animEffect transition="in" filter="fade">
                                      <p:cBhvr>
                                        <p:cTn id="11" dur="500"/>
                                        <p:tgtEl>
                                          <p:spTgt spid="29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3"/>
                                        </p:tgtEl>
                                        <p:attrNameLst>
                                          <p:attrName>style.visibility</p:attrName>
                                        </p:attrNameLst>
                                      </p:cBhvr>
                                      <p:to>
                                        <p:strVal val="visible"/>
                                      </p:to>
                                    </p:set>
                                    <p:animEffect transition="in" filter="fade">
                                      <p:cBhvr>
                                        <p:cTn id="19" dur="500"/>
                                        <p:tgtEl>
                                          <p:spTgt spid="33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wipe(left)">
                                      <p:cBhvr>
                                        <p:cTn id="23" dur="500"/>
                                        <p:tgtEl>
                                          <p:spTgt spid="81"/>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292D5E-5018-46DA-8F7F-62AD94E8AB4A}"/>
              </a:ext>
            </a:extLst>
          </p:cNvPr>
          <p:cNvSpPr/>
          <p:nvPr/>
        </p:nvSpPr>
        <p:spPr>
          <a:xfrm>
            <a:off x="694045" y="3914226"/>
            <a:ext cx="4059237" cy="292388"/>
          </a:xfrm>
          <a:prstGeom prst="rect">
            <a:avLst/>
          </a:prstGeom>
        </p:spPr>
        <p:txBody>
          <a:bodyPr wrap="square" lIns="0" bIns="0">
            <a:spAutoFit/>
          </a:bodyPr>
          <a:lstStyle/>
          <a:p>
            <a:r>
              <a:rPr lang="en-US" sz="800" dirty="0">
                <a:hlinkClick r:id="rId3">
                  <a:extLst>
                    <a:ext uri="{A12FA001-AC4F-418D-AE19-62706E023703}">
                      <ahyp:hlinkClr xmlns:ahyp="http://schemas.microsoft.com/office/drawing/2018/hyperlinkcolor" val="tx"/>
                    </a:ext>
                  </a:extLst>
                </a:hlinkClick>
              </a:rPr>
              <a:t>https://research.monash.edu/</a:t>
            </a:r>
            <a:endParaRPr lang="en-US" sz="800" dirty="0">
              <a:hlinkClick r:id="rId4">
                <a:extLst>
                  <a:ext uri="{A12FA001-AC4F-418D-AE19-62706E023703}">
                    <ahyp:hlinkClr xmlns:ahyp="http://schemas.microsoft.com/office/drawing/2018/hyperlinkcolor" val="tx"/>
                  </a:ext>
                </a:extLst>
              </a:hlinkClick>
            </a:endParaRPr>
          </a:p>
          <a:p>
            <a:r>
              <a:rPr lang="en-US" sz="800" dirty="0">
                <a:hlinkClick r:id="rId4">
                  <a:extLst>
                    <a:ext uri="{A12FA001-AC4F-418D-AE19-62706E023703}">
                      <ahyp:hlinkClr xmlns:ahyp="http://schemas.microsoft.com/office/drawing/2018/hyperlinkcolor" val="tx"/>
                    </a:ext>
                  </a:extLst>
                </a:hlinkClick>
              </a:rPr>
              <a:t>https://www.techvalidate.com/product-research/elsevier-pure/facts/C08-B23-1EF</a:t>
            </a:r>
            <a:endParaRPr lang="en-US" sz="800" dirty="0"/>
          </a:p>
        </p:txBody>
      </p:sp>
      <p:grpSp>
        <p:nvGrpSpPr>
          <p:cNvPr id="27" name="Group 26">
            <a:extLst>
              <a:ext uri="{FF2B5EF4-FFF2-40B4-BE49-F238E27FC236}">
                <a16:creationId xmlns:a16="http://schemas.microsoft.com/office/drawing/2014/main" id="{4CCD6B1D-1631-4A2E-BEE6-D4B4C98FB198}"/>
              </a:ext>
            </a:extLst>
          </p:cNvPr>
          <p:cNvGrpSpPr/>
          <p:nvPr/>
        </p:nvGrpSpPr>
        <p:grpSpPr>
          <a:xfrm>
            <a:off x="123402" y="1841817"/>
            <a:ext cx="4181142" cy="1953130"/>
            <a:chOff x="3641067" y="1329690"/>
            <a:chExt cx="4181142" cy="1953130"/>
          </a:xfrm>
        </p:grpSpPr>
        <p:sp>
          <p:nvSpPr>
            <p:cNvPr id="12" name="Rectangle 11">
              <a:extLst>
                <a:ext uri="{FF2B5EF4-FFF2-40B4-BE49-F238E27FC236}">
                  <a16:creationId xmlns:a16="http://schemas.microsoft.com/office/drawing/2014/main" id="{C8AF7214-626B-43EA-8372-84E83E0FD322}"/>
                </a:ext>
              </a:extLst>
            </p:cNvPr>
            <p:cNvSpPr/>
            <p:nvPr/>
          </p:nvSpPr>
          <p:spPr>
            <a:xfrm>
              <a:off x="4017636" y="1359216"/>
              <a:ext cx="3804573" cy="1923604"/>
            </a:xfrm>
            <a:prstGeom prst="rect">
              <a:avLst/>
            </a:prstGeom>
          </p:spPr>
          <p:txBody>
            <a:bodyPr wrap="square">
              <a:spAutoFit/>
            </a:bodyPr>
            <a:lstStyle/>
            <a:p>
              <a:pPr>
                <a:tabLst>
                  <a:tab pos="358775" algn="l"/>
                </a:tabLst>
              </a:pPr>
              <a:r>
                <a:rPr lang="en-US" sz="1400" dirty="0">
                  <a:solidFill>
                    <a:srgbClr val="53565A"/>
                  </a:solidFill>
                  <a:cs typeface="Calibri" panose="020F0502020204030204" pitchFamily="34" charset="0"/>
                </a:rPr>
                <a:t>The Pure Portal has enabled us to </a:t>
              </a:r>
              <a:br>
                <a:rPr lang="en-US" sz="1400" dirty="0">
                  <a:solidFill>
                    <a:srgbClr val="53565A"/>
                  </a:solidFill>
                  <a:cs typeface="Calibri" panose="020F0502020204030204" pitchFamily="34" charset="0"/>
                </a:rPr>
              </a:br>
              <a:r>
                <a:rPr lang="en-US" sz="1400" dirty="0">
                  <a:solidFill>
                    <a:srgbClr val="53565A"/>
                  </a:solidFill>
                  <a:cs typeface="Calibri" panose="020F0502020204030204" pitchFamily="34" charset="0"/>
                </a:rPr>
                <a:t>have a uniform approach to showcasing [research] across campus. Previously, various departments and faculties would try to do their own thing, which resulted in a disjointed view of the institute.</a:t>
              </a:r>
              <a:endParaRPr lang="en-US" sz="1400" i="1" dirty="0">
                <a:solidFill>
                  <a:srgbClr val="53565A"/>
                </a:solidFill>
                <a:cs typeface="Calibri" panose="020F0502020204030204" pitchFamily="34" charset="0"/>
              </a:endParaRPr>
            </a:p>
            <a:p>
              <a:pPr>
                <a:tabLst>
                  <a:tab pos="358775" algn="l"/>
                </a:tabLst>
              </a:pPr>
              <a:endParaRPr lang="en-US" sz="1400" i="1" dirty="0">
                <a:solidFill>
                  <a:srgbClr val="53565A"/>
                </a:solidFill>
                <a:cs typeface="Calibri" panose="020F0502020204030204" pitchFamily="34" charset="0"/>
              </a:endParaRPr>
            </a:p>
            <a:p>
              <a:pPr marL="122238" indent="-122238">
                <a:tabLst>
                  <a:tab pos="358775" algn="l"/>
                </a:tabLst>
              </a:pPr>
              <a:r>
                <a:rPr lang="en-US" sz="700" b="1" dirty="0">
                  <a:solidFill>
                    <a:schemeClr val="accent1"/>
                  </a:solidFill>
                  <a:cs typeface="Calibri" panose="020F0502020204030204" pitchFamily="34" charset="0"/>
                </a:rPr>
                <a:t>—</a:t>
              </a:r>
              <a:r>
                <a:rPr lang="en-US" sz="700" dirty="0">
                  <a:solidFill>
                    <a:srgbClr val="53565A"/>
                  </a:solidFill>
                  <a:cs typeface="Calibri" panose="020F0502020204030204" pitchFamily="34" charset="0"/>
                </a:rPr>
                <a:t> </a:t>
              </a:r>
              <a:r>
                <a:rPr lang="en-US" sz="700" b="1" dirty="0">
                  <a:solidFill>
                    <a:srgbClr val="53565A"/>
                  </a:solidFill>
                  <a:cs typeface="Calibri" panose="020F0502020204030204" pitchFamily="34" charset="0"/>
                </a:rPr>
                <a:t>Simon Barrett, </a:t>
              </a:r>
              <a:br>
                <a:rPr lang="en-US" sz="700" b="1" dirty="0">
                  <a:solidFill>
                    <a:srgbClr val="53565A"/>
                  </a:solidFill>
                  <a:cs typeface="Calibri" panose="020F0502020204030204" pitchFamily="34" charset="0"/>
                </a:rPr>
              </a:br>
              <a:r>
                <a:rPr lang="en-US" sz="700" dirty="0">
                  <a:solidFill>
                    <a:srgbClr val="53565A"/>
                  </a:solidFill>
                  <a:cs typeface="Calibri" panose="020F0502020204030204" pitchFamily="34" charset="0"/>
                </a:rPr>
                <a:t>Ethics and Compliance, </a:t>
              </a:r>
              <a:br>
                <a:rPr lang="en-US" sz="700" dirty="0">
                  <a:solidFill>
                    <a:srgbClr val="53565A"/>
                  </a:solidFill>
                  <a:cs typeface="Calibri" panose="020F0502020204030204" pitchFamily="34" charset="0"/>
                </a:rPr>
              </a:br>
              <a:r>
                <a:rPr lang="en-US" sz="700" dirty="0">
                  <a:solidFill>
                    <a:srgbClr val="53565A"/>
                  </a:solidFill>
                  <a:cs typeface="Calibri" panose="020F0502020204030204" pitchFamily="34" charset="0"/>
                </a:rPr>
                <a:t>Monash University</a:t>
              </a:r>
              <a:endParaRPr lang="en-US" sz="1400" i="1" dirty="0">
                <a:cs typeface="Calibri" panose="020F0502020204030204" pitchFamily="34" charset="0"/>
              </a:endParaRPr>
            </a:p>
          </p:txBody>
        </p:sp>
        <p:sp>
          <p:nvSpPr>
            <p:cNvPr id="14" name="Freeform: Shape 13">
              <a:extLst>
                <a:ext uri="{FF2B5EF4-FFF2-40B4-BE49-F238E27FC236}">
                  <a16:creationId xmlns:a16="http://schemas.microsoft.com/office/drawing/2014/main" id="{8387A58F-A790-4346-8B3C-C45F784578ED}"/>
                </a:ext>
              </a:extLst>
            </p:cNvPr>
            <p:cNvSpPr/>
            <p:nvPr/>
          </p:nvSpPr>
          <p:spPr>
            <a:xfrm>
              <a:off x="3641067" y="1329690"/>
              <a:ext cx="376569" cy="288793"/>
            </a:xfrm>
            <a:custGeom>
              <a:avLst/>
              <a:gdLst>
                <a:gd name="connsiteX0" fmla="*/ 108230 w 311612"/>
                <a:gd name="connsiteY0" fmla="*/ 24679 h 238977"/>
                <a:gd name="connsiteX1" fmla="*/ 62832 w 311612"/>
                <a:gd name="connsiteY1" fmla="*/ 65426 h 238977"/>
                <a:gd name="connsiteX2" fmla="*/ 43327 w 311612"/>
                <a:gd name="connsiteY2" fmla="*/ 116654 h 238977"/>
                <a:gd name="connsiteX3" fmla="*/ 70399 w 311612"/>
                <a:gd name="connsiteY3" fmla="*/ 112003 h 238977"/>
                <a:gd name="connsiteX4" fmla="*/ 111354 w 311612"/>
                <a:gd name="connsiteY4" fmla="*/ 129774 h 238977"/>
                <a:gd name="connsiteX5" fmla="*/ 126764 w 311612"/>
                <a:gd name="connsiteY5" fmla="*/ 176143 h 238977"/>
                <a:gd name="connsiteX6" fmla="*/ 111146 w 311612"/>
                <a:gd name="connsiteY6" fmla="*/ 221750 h 238977"/>
                <a:gd name="connsiteX7" fmla="*/ 69496 w 311612"/>
                <a:gd name="connsiteY7" fmla="*/ 238756 h 238977"/>
                <a:gd name="connsiteX8" fmla="*/ 16185 w 311612"/>
                <a:gd name="connsiteY8" fmla="*/ 210088 h 238977"/>
                <a:gd name="connsiteX9" fmla="*/ 11 w 311612"/>
                <a:gd name="connsiteY9" fmla="*/ 148169 h 238977"/>
                <a:gd name="connsiteX10" fmla="*/ 89627 w 311612"/>
                <a:gd name="connsiteY10" fmla="*/ -33 h 238977"/>
                <a:gd name="connsiteX11" fmla="*/ 292945 w 311612"/>
                <a:gd name="connsiteY11" fmla="*/ 24679 h 238977"/>
                <a:gd name="connsiteX12" fmla="*/ 247548 w 311612"/>
                <a:gd name="connsiteY12" fmla="*/ 65426 h 238977"/>
                <a:gd name="connsiteX13" fmla="*/ 227625 w 311612"/>
                <a:gd name="connsiteY13" fmla="*/ 116654 h 238977"/>
                <a:gd name="connsiteX14" fmla="*/ 255392 w 311612"/>
                <a:gd name="connsiteY14" fmla="*/ 112003 h 238977"/>
                <a:gd name="connsiteX15" fmla="*/ 296000 w 311612"/>
                <a:gd name="connsiteY15" fmla="*/ 129774 h 238977"/>
                <a:gd name="connsiteX16" fmla="*/ 311479 w 311612"/>
                <a:gd name="connsiteY16" fmla="*/ 176282 h 238977"/>
                <a:gd name="connsiteX17" fmla="*/ 295861 w 311612"/>
                <a:gd name="connsiteY17" fmla="*/ 221888 h 238977"/>
                <a:gd name="connsiteX18" fmla="*/ 254211 w 311612"/>
                <a:gd name="connsiteY18" fmla="*/ 238895 h 238977"/>
                <a:gd name="connsiteX19" fmla="*/ 200900 w 311612"/>
                <a:gd name="connsiteY19" fmla="*/ 210227 h 238977"/>
                <a:gd name="connsiteX20" fmla="*/ 184657 w 311612"/>
                <a:gd name="connsiteY20" fmla="*/ 148308 h 238977"/>
                <a:gd name="connsiteX21" fmla="*/ 274342 w 311612"/>
                <a:gd name="connsiteY21" fmla="*/ 106 h 23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1612" h="238977">
                  <a:moveTo>
                    <a:pt x="108230" y="24679"/>
                  </a:moveTo>
                  <a:cubicBezTo>
                    <a:pt x="90835" y="35507"/>
                    <a:pt x="75471" y="49298"/>
                    <a:pt x="62832" y="65426"/>
                  </a:cubicBezTo>
                  <a:cubicBezTo>
                    <a:pt x="52585" y="80830"/>
                    <a:pt x="45920" y="98336"/>
                    <a:pt x="43327" y="116654"/>
                  </a:cubicBezTo>
                  <a:cubicBezTo>
                    <a:pt x="52142" y="114072"/>
                    <a:pt x="61226" y="112512"/>
                    <a:pt x="70399" y="112003"/>
                  </a:cubicBezTo>
                  <a:cubicBezTo>
                    <a:pt x="86034" y="111436"/>
                    <a:pt x="101087" y="117968"/>
                    <a:pt x="111354" y="129774"/>
                  </a:cubicBezTo>
                  <a:cubicBezTo>
                    <a:pt x="122027" y="142805"/>
                    <a:pt x="127515" y="159316"/>
                    <a:pt x="126764" y="176143"/>
                  </a:cubicBezTo>
                  <a:cubicBezTo>
                    <a:pt x="127628" y="192790"/>
                    <a:pt x="122033" y="209127"/>
                    <a:pt x="111146" y="221750"/>
                  </a:cubicBezTo>
                  <a:cubicBezTo>
                    <a:pt x="100408" y="233222"/>
                    <a:pt x="85195" y="239434"/>
                    <a:pt x="69496" y="238756"/>
                  </a:cubicBezTo>
                  <a:cubicBezTo>
                    <a:pt x="47836" y="239600"/>
                    <a:pt x="27424" y="228624"/>
                    <a:pt x="16185" y="210088"/>
                  </a:cubicBezTo>
                  <a:cubicBezTo>
                    <a:pt x="4933" y="191441"/>
                    <a:pt x="-684" y="169937"/>
                    <a:pt x="11" y="148169"/>
                  </a:cubicBezTo>
                  <a:cubicBezTo>
                    <a:pt x="11" y="91665"/>
                    <a:pt x="29883" y="42264"/>
                    <a:pt x="89627" y="-33"/>
                  </a:cubicBezTo>
                  <a:close/>
                  <a:moveTo>
                    <a:pt x="292945" y="24679"/>
                  </a:moveTo>
                  <a:cubicBezTo>
                    <a:pt x="275537" y="35489"/>
                    <a:pt x="260169" y="49282"/>
                    <a:pt x="247548" y="65426"/>
                  </a:cubicBezTo>
                  <a:cubicBezTo>
                    <a:pt x="237243" y="80841"/>
                    <a:pt x="230444" y="98328"/>
                    <a:pt x="227625" y="116654"/>
                  </a:cubicBezTo>
                  <a:cubicBezTo>
                    <a:pt x="236674" y="114055"/>
                    <a:pt x="245990" y="112495"/>
                    <a:pt x="255392" y="112003"/>
                  </a:cubicBezTo>
                  <a:cubicBezTo>
                    <a:pt x="270907" y="111541"/>
                    <a:pt x="285811" y="118063"/>
                    <a:pt x="296000" y="129774"/>
                  </a:cubicBezTo>
                  <a:cubicBezTo>
                    <a:pt x="306795" y="142795"/>
                    <a:pt x="312319" y="159389"/>
                    <a:pt x="311479" y="176282"/>
                  </a:cubicBezTo>
                  <a:cubicBezTo>
                    <a:pt x="312343" y="192929"/>
                    <a:pt x="306748" y="209266"/>
                    <a:pt x="295861" y="221888"/>
                  </a:cubicBezTo>
                  <a:cubicBezTo>
                    <a:pt x="285117" y="233353"/>
                    <a:pt x="269909" y="239563"/>
                    <a:pt x="254211" y="238895"/>
                  </a:cubicBezTo>
                  <a:cubicBezTo>
                    <a:pt x="232551" y="239739"/>
                    <a:pt x="212139" y="228763"/>
                    <a:pt x="200900" y="210227"/>
                  </a:cubicBezTo>
                  <a:cubicBezTo>
                    <a:pt x="189624" y="191587"/>
                    <a:pt x="183982" y="170083"/>
                    <a:pt x="184657" y="148308"/>
                  </a:cubicBezTo>
                  <a:cubicBezTo>
                    <a:pt x="184657" y="91804"/>
                    <a:pt x="214552" y="42403"/>
                    <a:pt x="274342" y="106"/>
                  </a:cubicBezTo>
                  <a:close/>
                </a:path>
              </a:pathLst>
            </a:custGeom>
            <a:solidFill>
              <a:schemeClr val="accent3"/>
            </a:solidFill>
            <a:ln w="6919" cap="flat">
              <a:noFill/>
              <a:prstDash val="solid"/>
              <a:miter/>
            </a:ln>
          </p:spPr>
          <p:txBody>
            <a:bodyPr rtlCol="0" anchor="ctr"/>
            <a:lstStyle/>
            <a:p>
              <a:endParaRPr lang="en-CA" dirty="0"/>
            </a:p>
          </p:txBody>
        </p:sp>
      </p:grpSp>
      <p:sp>
        <p:nvSpPr>
          <p:cNvPr id="3" name="Rectangle 2">
            <a:extLst>
              <a:ext uri="{FF2B5EF4-FFF2-40B4-BE49-F238E27FC236}">
                <a16:creationId xmlns:a16="http://schemas.microsoft.com/office/drawing/2014/main" id="{6D760011-0A73-0746-9BB5-D72DD5BB41EB}"/>
              </a:ext>
            </a:extLst>
          </p:cNvPr>
          <p:cNvSpPr/>
          <p:nvPr/>
        </p:nvSpPr>
        <p:spPr>
          <a:xfrm>
            <a:off x="460840" y="463085"/>
            <a:ext cx="4572000" cy="1138773"/>
          </a:xfrm>
          <a:prstGeom prst="rect">
            <a:avLst/>
          </a:prstGeom>
        </p:spPr>
        <p:txBody>
          <a:bodyPr>
            <a:spAutoFit/>
          </a:bodyPr>
          <a:lstStyle/>
          <a:p>
            <a:r>
              <a:rPr lang="en-US" sz="2800" dirty="0"/>
              <a:t>Result</a:t>
            </a:r>
            <a:br>
              <a:rPr lang="en-US" dirty="0"/>
            </a:br>
            <a:r>
              <a:rPr lang="en-US" sz="2000" dirty="0">
                <a:solidFill>
                  <a:schemeClr val="accent1"/>
                </a:solidFill>
              </a:rPr>
              <a:t>Increased global collaboration </a:t>
            </a:r>
            <a:br>
              <a:rPr lang="en-US" sz="2000" dirty="0">
                <a:solidFill>
                  <a:schemeClr val="accent1"/>
                </a:solidFill>
              </a:rPr>
            </a:br>
            <a:r>
              <a:rPr lang="en-US" sz="2000" dirty="0">
                <a:solidFill>
                  <a:schemeClr val="accent1"/>
                </a:solidFill>
              </a:rPr>
              <a:t>and research visibility</a:t>
            </a:r>
            <a:endParaRPr lang="en-US" sz="2000" dirty="0"/>
          </a:p>
        </p:txBody>
      </p:sp>
      <p:sp>
        <p:nvSpPr>
          <p:cNvPr id="15" name="Rectangle 14">
            <a:extLst>
              <a:ext uri="{FF2B5EF4-FFF2-40B4-BE49-F238E27FC236}">
                <a16:creationId xmlns:a16="http://schemas.microsoft.com/office/drawing/2014/main" id="{3379B5EB-84C8-4301-A797-C7658836BE3B}"/>
              </a:ext>
            </a:extLst>
          </p:cNvPr>
          <p:cNvSpPr/>
          <p:nvPr/>
        </p:nvSpPr>
        <p:spPr>
          <a:xfrm>
            <a:off x="576263" y="-1"/>
            <a:ext cx="3995737" cy="1921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PURE USE CASES</a:t>
            </a:r>
          </a:p>
        </p:txBody>
      </p:sp>
      <p:sp>
        <p:nvSpPr>
          <p:cNvPr id="17" name="Footer Placeholder 1">
            <a:extLst>
              <a:ext uri="{FF2B5EF4-FFF2-40B4-BE49-F238E27FC236}">
                <a16:creationId xmlns:a16="http://schemas.microsoft.com/office/drawing/2014/main" id="{507568BF-7104-4B54-AF8E-8CBE6432DD40}"/>
              </a:ext>
            </a:extLst>
          </p:cNvPr>
          <p:cNvSpPr txBox="1">
            <a:spLocks/>
          </p:cNvSpPr>
          <p:nvPr/>
        </p:nvSpPr>
        <p:spPr>
          <a:xfrm>
            <a:off x="1044000" y="4531200"/>
            <a:ext cx="4221420" cy="223680"/>
          </a:xfrm>
          <a:prstGeom prst="rect">
            <a:avLst/>
          </a:prstGeom>
        </p:spPr>
        <p:txBody>
          <a:bodyPr vert="horz" lIns="0" tIns="0" rIns="0" bIns="0" rtlCol="0" anchor="t" anchorCtr="0">
            <a:normAutofit/>
          </a:bodyPr>
          <a:lstStyle>
            <a:defPPr>
              <a:defRPr lang="en-US"/>
            </a:defPPr>
            <a:lvl1pPr>
              <a:defRPr sz="8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Pure - Unlock your full research potential</a:t>
            </a:r>
            <a:endParaRPr lang="de-DE" dirty="0"/>
          </a:p>
        </p:txBody>
      </p:sp>
      <p:pic>
        <p:nvPicPr>
          <p:cNvPr id="19" name="Picture 18">
            <a:extLst>
              <a:ext uri="{FF2B5EF4-FFF2-40B4-BE49-F238E27FC236}">
                <a16:creationId xmlns:a16="http://schemas.microsoft.com/office/drawing/2014/main" id="{4F49599B-0B4F-4E4F-B6F1-7B325867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000" y="4531201"/>
            <a:ext cx="401839" cy="444500"/>
          </a:xfrm>
          <a:prstGeom prst="rect">
            <a:avLst/>
          </a:prstGeom>
        </p:spPr>
      </p:pic>
      <p:cxnSp>
        <p:nvCxnSpPr>
          <p:cNvPr id="18" name="Straight Connector 17">
            <a:extLst>
              <a:ext uri="{FF2B5EF4-FFF2-40B4-BE49-F238E27FC236}">
                <a16:creationId xmlns:a16="http://schemas.microsoft.com/office/drawing/2014/main" id="{B591F588-916A-4FC8-9962-15969D4915D3}"/>
              </a:ext>
            </a:extLst>
          </p:cNvPr>
          <p:cNvCxnSpPr>
            <a:cxnSpLocks/>
          </p:cNvCxnSpPr>
          <p:nvPr/>
        </p:nvCxnSpPr>
        <p:spPr>
          <a:xfrm flipV="1">
            <a:off x="576263" y="4443415"/>
            <a:ext cx="4833937" cy="1"/>
          </a:xfrm>
          <a:prstGeom prst="line">
            <a:avLst/>
          </a:prstGeom>
          <a:ln w="12700">
            <a:solidFill>
              <a:srgbClr val="DCDCDC"/>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AD3B186-6591-968D-23BB-A035F5FB2F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6868" y="5395"/>
            <a:ext cx="2623784" cy="2808557"/>
          </a:xfrm>
          <a:prstGeom prst="rect">
            <a:avLst/>
          </a:prstGeom>
        </p:spPr>
      </p:pic>
      <p:pic>
        <p:nvPicPr>
          <p:cNvPr id="4" name="Picture 3">
            <a:extLst>
              <a:ext uri="{FF2B5EF4-FFF2-40B4-BE49-F238E27FC236}">
                <a16:creationId xmlns:a16="http://schemas.microsoft.com/office/drawing/2014/main" id="{66A32FE5-EBDE-D05B-885F-643D6C4822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6868" y="2770530"/>
            <a:ext cx="2619122" cy="2260274"/>
          </a:xfrm>
          <a:prstGeom prst="rect">
            <a:avLst/>
          </a:prstGeom>
        </p:spPr>
      </p:pic>
    </p:spTree>
    <p:extLst>
      <p:ext uri="{BB962C8B-B14F-4D97-AF65-F5344CB8AC3E}">
        <p14:creationId xmlns:p14="http://schemas.microsoft.com/office/powerpoint/2010/main" val="223276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788561-E5B3-404F-85F6-53398F4803D6}"/>
              </a:ext>
            </a:extLst>
          </p:cNvPr>
          <p:cNvSpPr>
            <a:spLocks noGrp="1"/>
          </p:cNvSpPr>
          <p:nvPr>
            <p:ph type="sldNum" sz="quarter" idx="27"/>
          </p:nvPr>
        </p:nvSpPr>
        <p:spPr>
          <a:xfrm>
            <a:off x="6510338" y="4722258"/>
            <a:ext cx="2057400" cy="162000"/>
          </a:xfrm>
          <a:prstGeom prst="rect">
            <a:avLst/>
          </a:prstGeom>
        </p:spPr>
        <p:txBody>
          <a:bodyPr vert="horz" lIns="0" tIns="0" rIns="0" bIns="0" rtlCol="0" anchor="t" anchorCtr="0"/>
          <a:lstStyle>
            <a:defPPr>
              <a:defRPr lang="en-US"/>
            </a:defPPr>
            <a:lvl1pPr marL="0" algn="r" defTabSz="914400" rtl="0" eaLnBrk="1" latinLnBrk="0" hangingPunct="1">
              <a:defRPr sz="800" b="0" i="0" kern="1200">
                <a:solidFill>
                  <a:schemeClr val="tx1">
                    <a:tint val="75000"/>
                  </a:schemeClr>
                </a:solidFill>
                <a:latin typeface="Elsevier Display Light" panose="02000000000000000000"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F89014-7F8D-47C1-8D79-17A715C9D2BB}" type="slidenum">
              <a:rPr lang="nl-NL" smtClean="0"/>
              <a:pPr/>
              <a:t>9</a:t>
            </a:fld>
            <a:endParaRPr lang="nl-NL" dirty="0"/>
          </a:p>
        </p:txBody>
      </p:sp>
      <p:sp>
        <p:nvSpPr>
          <p:cNvPr id="11" name="Title 1">
            <a:extLst>
              <a:ext uri="{FF2B5EF4-FFF2-40B4-BE49-F238E27FC236}">
                <a16:creationId xmlns:a16="http://schemas.microsoft.com/office/drawing/2014/main" id="{CFB79FB1-8B68-054E-9D9C-D7D5FBEE45C4}"/>
              </a:ext>
            </a:extLst>
          </p:cNvPr>
          <p:cNvSpPr txBox="1">
            <a:spLocks/>
          </p:cNvSpPr>
          <p:nvPr/>
        </p:nvSpPr>
        <p:spPr>
          <a:xfrm>
            <a:off x="470654" y="370375"/>
            <a:ext cx="7991475" cy="462759"/>
          </a:xfrm>
          <a:prstGeom prst="rect">
            <a:avLst/>
          </a:prstGeom>
        </p:spPr>
        <p:txBody>
          <a:bodyPr vert="horz" lIns="91440" tIns="0" rIns="91440" bIns="0" rtlCol="0" anchor="ctr" anchorCtr="0">
            <a:noAutofit/>
          </a:bodyPr>
          <a:lstStyle>
            <a:lvl1pPr algn="l" defTabSz="685800" rtl="0" eaLnBrk="1" latinLnBrk="0" hangingPunct="1">
              <a:lnSpc>
                <a:spcPct val="100000"/>
              </a:lnSpc>
              <a:spcBef>
                <a:spcPct val="0"/>
              </a:spcBef>
              <a:buNone/>
              <a:defRPr sz="2800" b="0" i="0" kern="1200">
                <a:solidFill>
                  <a:schemeClr val="tx1"/>
                </a:solidFill>
                <a:latin typeface="Elsevier Display Light" panose="02000000000000000000" pitchFamily="2" charset="77"/>
                <a:ea typeface="+mj-ea"/>
                <a:cs typeface="+mj-cs"/>
              </a:defRPr>
            </a:lvl1pPr>
          </a:lstStyle>
          <a:p>
            <a:r>
              <a:rPr lang="en-US" dirty="0">
                <a:solidFill>
                  <a:srgbClr val="53565A"/>
                </a:solidFill>
              </a:rPr>
              <a:t>Expertise &amp; Collaboration</a:t>
            </a:r>
          </a:p>
        </p:txBody>
      </p:sp>
      <p:sp>
        <p:nvSpPr>
          <p:cNvPr id="10" name="TextBox 9">
            <a:extLst>
              <a:ext uri="{FF2B5EF4-FFF2-40B4-BE49-F238E27FC236}">
                <a16:creationId xmlns:a16="http://schemas.microsoft.com/office/drawing/2014/main" id="{4C504844-5ACC-CB4A-BE26-3C21E0215D82}"/>
              </a:ext>
            </a:extLst>
          </p:cNvPr>
          <p:cNvSpPr txBox="1"/>
          <p:nvPr/>
        </p:nvSpPr>
        <p:spPr>
          <a:xfrm>
            <a:off x="470655" y="1516714"/>
            <a:ext cx="4682460" cy="1400383"/>
          </a:xfrm>
          <a:prstGeom prst="rect">
            <a:avLst/>
          </a:prstGeom>
          <a:noFill/>
        </p:spPr>
        <p:txBody>
          <a:bodyPr wrap="square" rtlCol="0">
            <a:spAutoFit/>
          </a:bodyPr>
          <a:lstStyle/>
          <a:p>
            <a:pPr marL="285750" indent="-285750">
              <a:spcAft>
                <a:spcPts val="600"/>
              </a:spcAft>
              <a:buClr>
                <a:srgbClr val="FF6C00"/>
              </a:buClr>
              <a:buFont typeface="Arial" panose="020B0604020202020204" pitchFamily="34" charset="0"/>
              <a:buChar char="•"/>
            </a:pPr>
            <a:r>
              <a:rPr lang="en-US" sz="1600" dirty="0">
                <a:latin typeface="Elsevier Display Light" panose="02000000000000000000" pitchFamily="2" charset="77"/>
              </a:rPr>
              <a:t>We can make all your research output publicly visible to encourage networking and collaboration, increase institutional recognition and showcase your achievements</a:t>
            </a:r>
          </a:p>
          <a:p>
            <a:pPr marL="285750" indent="-285750">
              <a:spcAft>
                <a:spcPts val="600"/>
              </a:spcAft>
              <a:buClr>
                <a:srgbClr val="FF6C00"/>
              </a:buClr>
              <a:buFont typeface="Arial" panose="020B0604020202020204" pitchFamily="34" charset="0"/>
              <a:buChar char="•"/>
            </a:pPr>
            <a:endParaRPr lang="en-US" sz="1600" dirty="0">
              <a:latin typeface="Elsevier Display Light" panose="02000000000000000000" pitchFamily="2" charset="77"/>
            </a:endParaRPr>
          </a:p>
        </p:txBody>
      </p:sp>
      <p:pic>
        <p:nvPicPr>
          <p:cNvPr id="15" name="Picture 14" descr="A picture containing drawing&#10;&#10;Description automatically generated">
            <a:extLst>
              <a:ext uri="{FF2B5EF4-FFF2-40B4-BE49-F238E27FC236}">
                <a16:creationId xmlns:a16="http://schemas.microsoft.com/office/drawing/2014/main" id="{5A03EC09-8A26-4FA2-6836-0297A39E6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426" y="1048621"/>
            <a:ext cx="742789" cy="275732"/>
          </a:xfrm>
          <a:prstGeom prst="rect">
            <a:avLst/>
          </a:prstGeom>
        </p:spPr>
      </p:pic>
      <p:sp>
        <p:nvSpPr>
          <p:cNvPr id="16" name="Rectangle 15">
            <a:extLst>
              <a:ext uri="{FF2B5EF4-FFF2-40B4-BE49-F238E27FC236}">
                <a16:creationId xmlns:a16="http://schemas.microsoft.com/office/drawing/2014/main" id="{CDBAA6EC-1F45-5EB0-360F-F704C1CF216E}"/>
              </a:ext>
            </a:extLst>
          </p:cNvPr>
          <p:cNvSpPr/>
          <p:nvPr/>
        </p:nvSpPr>
        <p:spPr>
          <a:xfrm>
            <a:off x="694045" y="3914226"/>
            <a:ext cx="4059237" cy="292388"/>
          </a:xfrm>
          <a:prstGeom prst="rect">
            <a:avLst/>
          </a:prstGeom>
        </p:spPr>
        <p:txBody>
          <a:bodyPr wrap="square" lIns="0" bIns="0">
            <a:spAutoFit/>
          </a:bodyPr>
          <a:lstStyle/>
          <a:p>
            <a:r>
              <a:rPr lang="en-US" sz="800" dirty="0">
                <a:hlinkClick r:id="rId4">
                  <a:extLst>
                    <a:ext uri="{A12FA001-AC4F-418D-AE19-62706E023703}">
                      <ahyp:hlinkClr xmlns:ahyp="http://schemas.microsoft.com/office/drawing/2018/hyperlinkcolor" val="tx"/>
                    </a:ext>
                  </a:extLst>
                </a:hlinkClick>
              </a:rPr>
              <a:t>https://research.monash.edu/</a:t>
            </a:r>
            <a:endParaRPr lang="en-US" sz="800" dirty="0">
              <a:hlinkClick r:id="" action="ppaction://noaction">
                <a:extLst>
                  <a:ext uri="{A12FA001-AC4F-418D-AE19-62706E023703}">
                    <ahyp:hlinkClr xmlns:ahyp="http://schemas.microsoft.com/office/drawing/2018/hyperlinkcolor" val="tx"/>
                  </a:ext>
                </a:extLst>
              </a:hlinkClick>
            </a:endParaRPr>
          </a:p>
          <a:p>
            <a:r>
              <a:rPr lang="en-US" sz="800" dirty="0">
                <a:hlinkClick r:id="" action="ppaction://noaction">
                  <a:extLst>
                    <a:ext uri="{A12FA001-AC4F-418D-AE19-62706E023703}">
                      <ahyp:hlinkClr xmlns:ahyp="http://schemas.microsoft.com/office/drawing/2018/hyperlinkcolor" val="tx"/>
                    </a:ext>
                  </a:extLst>
                </a:hlinkClick>
              </a:rPr>
              <a:t>https://www.techvalidate.com/product-research/elsevier-pure/facts/C08-B23-1EF</a:t>
            </a:r>
            <a:endParaRPr lang="en-US" sz="800" dirty="0"/>
          </a:p>
        </p:txBody>
      </p:sp>
      <p:pic>
        <p:nvPicPr>
          <p:cNvPr id="20" name="Picture 19">
            <a:extLst>
              <a:ext uri="{FF2B5EF4-FFF2-40B4-BE49-F238E27FC236}">
                <a16:creationId xmlns:a16="http://schemas.microsoft.com/office/drawing/2014/main" id="{E70B9467-2301-1C5C-C13F-40F8C12840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6840" y="259242"/>
            <a:ext cx="2775751" cy="4614810"/>
          </a:xfrm>
          <a:prstGeom prst="rect">
            <a:avLst/>
          </a:prstGeom>
        </p:spPr>
      </p:pic>
    </p:spTree>
    <p:extLst>
      <p:ext uri="{BB962C8B-B14F-4D97-AF65-F5344CB8AC3E}">
        <p14:creationId xmlns:p14="http://schemas.microsoft.com/office/powerpoint/2010/main" val="2164494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Zbp3CJYaQtiHb2k6mqYCcA"/>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lsevier">
  <a:themeElements>
    <a:clrScheme name="Custom 1">
      <a:dk1>
        <a:srgbClr val="53565A"/>
      </a:dk1>
      <a:lt1>
        <a:srgbClr val="FFFFFF"/>
      </a:lt1>
      <a:dk2>
        <a:srgbClr val="FF6C00"/>
      </a:dk2>
      <a:lt2>
        <a:srgbClr val="E7E6E6"/>
      </a:lt2>
      <a:accent1>
        <a:srgbClr val="3678DF"/>
      </a:accent1>
      <a:accent2>
        <a:srgbClr val="FF6C00"/>
      </a:accent2>
      <a:accent3>
        <a:srgbClr val="FCD300"/>
      </a:accent3>
      <a:accent4>
        <a:srgbClr val="F73D28"/>
      </a:accent4>
      <a:accent5>
        <a:srgbClr val="8ED600"/>
      </a:accent5>
      <a:accent6>
        <a:srgbClr val="661CC9"/>
      </a:accent6>
      <a:hlink>
        <a:srgbClr val="0563C1"/>
      </a:hlink>
      <a:folHlink>
        <a:srgbClr val="FF6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grey">
      <a:srgbClr val="53565A"/>
    </a:custClr>
    <a:custClr name="Orange">
      <a:srgbClr val="FF6C00"/>
    </a:custClr>
    <a:custClr name="Grey footer">
      <a:srgbClr val="A7A8AA"/>
    </a:custClr>
  </a:custClrLst>
  <a:extLst>
    <a:ext uri="{05A4C25C-085E-4340-85A3-A5531E510DB2}">
      <thm15:themeFamily xmlns:thm15="http://schemas.microsoft.com/office/thememl/2012/main" name="ELS_ppt-presentation_Arial 16_9 new.potx" id="{D40443C0-16AF-4A5D-8290-255DEE5F8301}" vid="{38A45B1D-F117-4F8B-9F78-F1219F5478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27527923D5334892514B667FAF9B75" ma:contentTypeVersion="10" ma:contentTypeDescription="Create a new document." ma:contentTypeScope="" ma:versionID="46bcc9696fef8977a0e112ad50a2edb8">
  <xsd:schema xmlns:xsd="http://www.w3.org/2001/XMLSchema" xmlns:xs="http://www.w3.org/2001/XMLSchema" xmlns:p="http://schemas.microsoft.com/office/2006/metadata/properties" xmlns:ns3="5056f51e-4142-4043-b423-29dc25524162" xmlns:ns4="8a2e5d70-cebf-4402-b20a-420c35e84ac6" targetNamespace="http://schemas.microsoft.com/office/2006/metadata/properties" ma:root="true" ma:fieldsID="86278cc7f5f083dd348195eefbc54f7e" ns3:_="" ns4:_="">
    <xsd:import namespace="5056f51e-4142-4043-b423-29dc25524162"/>
    <xsd:import namespace="8a2e5d70-cebf-4402-b20a-420c35e84ac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56f51e-4142-4043-b423-29dc255241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2e5d70-cebf-4402-b20a-420c35e84ac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4EC6F02-D72C-4695-8DC9-F5C3C98094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56f51e-4142-4043-b423-29dc25524162"/>
    <ds:schemaRef ds:uri="8a2e5d70-cebf-4402-b20a-420c35e84a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09333D-CC4A-4AB8-9072-9BDC7C4BCD50}">
  <ds:schemaRefs>
    <ds:schemaRef ds:uri="http://schemas.microsoft.com/sharepoint/v3/contenttype/forms"/>
  </ds:schemaRefs>
</ds:datastoreItem>
</file>

<file path=customXml/itemProps3.xml><?xml version="1.0" encoding="utf-8"?>
<ds:datastoreItem xmlns:ds="http://schemas.openxmlformats.org/officeDocument/2006/customXml" ds:itemID="{9FEC94C2-E3DF-4DED-A584-4472677DA788}">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ELS_ppt-presentation_Arial 16_9 new colorscheme</Template>
  <TotalTime>0</TotalTime>
  <Words>3280</Words>
  <Application>Microsoft Macintosh PowerPoint</Application>
  <PresentationFormat>On-screen Show (16:9)</PresentationFormat>
  <Paragraphs>468</Paragraphs>
  <Slides>41</Slides>
  <Notes>34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8" baseType="lpstr">
      <vt:lpstr>Arial</vt:lpstr>
      <vt:lpstr>Calibri</vt:lpstr>
      <vt:lpstr>Courier New</vt:lpstr>
      <vt:lpstr>Elsevier Display Light</vt:lpstr>
      <vt:lpstr>Helvetica</vt:lpstr>
      <vt:lpstr>Elsevier</vt:lpstr>
      <vt:lpstr>think-cell Slide</vt:lpstr>
      <vt:lpstr>PowerPoint Presentation</vt:lpstr>
      <vt:lpstr>Agenda:</vt:lpstr>
      <vt:lpstr>Research Information Management (RIM) Systems …aka CRIS</vt:lpstr>
      <vt:lpstr>Understanding RIM Systems </vt:lpstr>
      <vt:lpstr>Importing Data from Multiple Channels</vt:lpstr>
      <vt:lpstr>PowerPoint Presentation</vt:lpstr>
      <vt:lpstr>Solution</vt:lpstr>
      <vt:lpstr>PowerPoint Presentation</vt:lpstr>
      <vt:lpstr>PowerPoint Presentation</vt:lpstr>
      <vt:lpstr>PowerPoint Presentation</vt:lpstr>
      <vt:lpstr>PowerPoint Presentation</vt:lpstr>
      <vt:lpstr>PowerPoint Presentation</vt:lpstr>
      <vt:lpstr>PowerPoint Presentation</vt:lpstr>
      <vt:lpstr>Community Module — Regional R&amp;D Hubs</vt:lpstr>
      <vt:lpstr>Some of the built-in Open Science aspects in Pure</vt:lpstr>
      <vt:lpstr>Additional use-cases:</vt:lpstr>
      <vt:lpstr>Our Repository Suite:  Digital Commons</vt:lpstr>
      <vt:lpstr>Digital Commons Repository Suite</vt:lpstr>
      <vt:lpstr>Digital Commons Community : Strength in Numbers</vt:lpstr>
      <vt:lpstr>Professional and beautiful journals</vt:lpstr>
      <vt:lpstr>Dynamic dashboards enable journal editors and authors to analyze performance  </vt:lpstr>
      <vt:lpstr>PlumX Metrics drive insights with citation metrics, social media, news mentions, and more</vt:lpstr>
      <vt:lpstr>Digital Commons Repository Suite</vt:lpstr>
      <vt:lpstr>When talking about research data, we mean: </vt:lpstr>
      <vt:lpstr>Research Data has become a high priority</vt:lpstr>
      <vt:lpstr>Institutions are ramping up RDM efforts</vt:lpstr>
      <vt:lpstr>PowerPoint Presentation</vt:lpstr>
      <vt:lpstr>Where is the institutions’ Research Data?</vt:lpstr>
      <vt:lpstr>Finding it manually is an impossible task</vt:lpstr>
      <vt:lpstr>Case study: helping leading universities track research data</vt:lpstr>
      <vt:lpstr>Data Monitor </vt:lpstr>
      <vt:lpstr>Data Monitor helps to overcome 90% challenge</vt:lpstr>
      <vt:lpstr>Data Monitor webapp</vt:lpstr>
      <vt:lpstr>Data integration feeds</vt:lpstr>
      <vt:lpstr>Showcase page  (optional)</vt:lpstr>
      <vt:lpstr>PowerPoint Presentation</vt:lpstr>
      <vt:lpstr>Time for questions! </vt:lpstr>
      <vt:lpstr>Thank you !</vt:lpstr>
      <vt:lpstr>Build versus buy: trade offs</vt:lpstr>
      <vt:lpstr>No other RIM solution provider has successfully implemented more systems </vt:lpstr>
      <vt:lpstr>Pure Modules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21</cp:revision>
  <cp:lastPrinted>2018-07-23T12:36:44Z</cp:lastPrinted>
  <dcterms:created xsi:type="dcterms:W3CDTF">2018-05-29T20:11:58Z</dcterms:created>
  <dcterms:modified xsi:type="dcterms:W3CDTF">2022-09-13T10:02:47Z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0x010100F127527923D5334892514B667FAF9B75</vt:lpwstr>
  </property>
  <property fmtid="{D5CDD505-2E9C-101B-9397-08002B2CF9AE}" pid="3" name="MSIP_Label_549ac42a-3eb4-4074-b885-aea26bd6241e_Enabled">
    <vt:lpwstr>true</vt:lpwstr>
  </property>
  <property fmtid="{D5CDD505-2E9C-101B-9397-08002B2CF9AE}" pid="4" name="MSIP_Label_549ac42a-3eb4-4074-b885-aea26bd6241e_SetDate">
    <vt:lpwstr>2021-02-18T12:02:59Z</vt:lpwstr>
  </property>
  <property fmtid="{D5CDD505-2E9C-101B-9397-08002B2CF9AE}" pid="5" name="MSIP_Label_549ac42a-3eb4-4074-b885-aea26bd6241e_Method">
    <vt:lpwstr>Standard</vt:lpwstr>
  </property>
  <property fmtid="{D5CDD505-2E9C-101B-9397-08002B2CF9AE}" pid="6" name="MSIP_Label_549ac42a-3eb4-4074-b885-aea26bd6241e_Name">
    <vt:lpwstr>General Business</vt:lpwstr>
  </property>
  <property fmtid="{D5CDD505-2E9C-101B-9397-08002B2CF9AE}" pid="7" name="MSIP_Label_549ac42a-3eb4-4074-b885-aea26bd6241e_SiteId">
    <vt:lpwstr>9274ee3f-9425-4109-a27f-9fb15c10675d</vt:lpwstr>
  </property>
  <property fmtid="{D5CDD505-2E9C-101B-9397-08002B2CF9AE}" pid="8" name="MSIP_Label_549ac42a-3eb4-4074-b885-aea26bd6241e_ActionId">
    <vt:lpwstr>93f2bc32-a95f-444c-858e-a4d63d7a88b6</vt:lpwstr>
  </property>
  <property fmtid="{D5CDD505-2E9C-101B-9397-08002B2CF9AE}" pid="9" name="MSIP_Label_549ac42a-3eb4-4074-b885-aea26bd6241e_ContentBits">
    <vt:lpwstr>0</vt:lpwstr>
  </property>
</Properties>
</file>